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commentAuthors.xml" ContentType="application/vnd.openxmlformats-officedocument.presentationml.commentAuthors+xml"/>
  <Override PartName="/ppt/slideLayouts/slideLayout10.xml" ContentType="application/vnd.openxmlformats-officedocument.presentationml.slideLayout+xml"/>
  <Override PartName="/ppt/tags/tag14.xml" ContentType="application/vnd.openxmlformats-officedocument.presentationml.tags+xml"/>
  <Override PartName="/ppt/tags/tag1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9" r:id="rId2"/>
    <p:sldId id="260" r:id="rId3"/>
    <p:sldId id="257" r:id="rId4"/>
    <p:sldId id="258" r:id="rId5"/>
    <p:sldId id="277" r:id="rId6"/>
    <p:sldId id="263" r:id="rId7"/>
    <p:sldId id="264" r:id="rId8"/>
    <p:sldId id="265" r:id="rId9"/>
    <p:sldId id="266" r:id="rId10"/>
    <p:sldId id="267" r:id="rId11"/>
    <p:sldId id="268" r:id="rId12"/>
    <p:sldId id="269" r:id="rId13"/>
    <p:sldId id="270" r:id="rId14"/>
    <p:sldId id="272" r:id="rId15"/>
    <p:sldId id="273" r:id="rId16"/>
    <p:sldId id="274" r:id="rId17"/>
    <p:sldId id="275"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nger"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178" autoAdjust="0"/>
    <p:restoredTop sz="94622" autoAdjust="0"/>
  </p:normalViewPr>
  <p:slideViewPr>
    <p:cSldViewPr>
      <p:cViewPr>
        <p:scale>
          <a:sx n="80" d="100"/>
          <a:sy n="80" d="100"/>
        </p:scale>
        <p:origin x="-1116"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E92129-7AA5-4CBB-8D19-60B9B616743F}" type="datetimeFigureOut">
              <a:rPr lang="en-US" smtClean="0"/>
              <a:pPr/>
              <a:t>12/19/2019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17B29A-ADBA-46FE-B9F4-1C57B8DD3FB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17B29A-ADBA-46FE-B9F4-1C57B8DD3FB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10AB96-A301-4FD3-8E08-AB68273249A5}"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6F0D0-F712-4918-AEF3-1E06D242442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10AB96-A301-4FD3-8E08-AB68273249A5}"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6F0D0-F712-4918-AEF3-1E06D24244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10AB96-A301-4FD3-8E08-AB68273249A5}"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6F0D0-F712-4918-AEF3-1E06D242442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10AB96-A301-4FD3-8E08-AB68273249A5}"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6F0D0-F712-4918-AEF3-1E06D24244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10AB96-A301-4FD3-8E08-AB68273249A5}" type="datetimeFigureOut">
              <a:rPr lang="en-US" smtClean="0"/>
              <a:pPr/>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6F0D0-F712-4918-AEF3-1E06D242442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10AB96-A301-4FD3-8E08-AB68273249A5}" type="datetimeFigureOut">
              <a:rPr lang="en-US" smtClean="0"/>
              <a:pPr/>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E6F0D0-F712-4918-AEF3-1E06D24244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10AB96-A301-4FD3-8E08-AB68273249A5}" type="datetimeFigureOut">
              <a:rPr lang="en-US" smtClean="0"/>
              <a:pPr/>
              <a:t>12/19/2019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E6F0D0-F712-4918-AEF3-1E06D24244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10AB96-A301-4FD3-8E08-AB68273249A5}" type="datetimeFigureOut">
              <a:rPr lang="en-US" smtClean="0"/>
              <a:pPr/>
              <a:t>12/19/2019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E6F0D0-F712-4918-AEF3-1E06D24244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10AB96-A301-4FD3-8E08-AB68273249A5}" type="datetimeFigureOut">
              <a:rPr lang="en-US" smtClean="0"/>
              <a:pPr/>
              <a:t>12/19/2019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E6F0D0-F712-4918-AEF3-1E06D24244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10AB96-A301-4FD3-8E08-AB68273249A5}" type="datetimeFigureOut">
              <a:rPr lang="en-US" smtClean="0"/>
              <a:pPr/>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E6F0D0-F712-4918-AEF3-1E06D24244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10AB96-A301-4FD3-8E08-AB68273249A5}" type="datetimeFigureOut">
              <a:rPr lang="en-US" smtClean="0"/>
              <a:pPr/>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E6F0D0-F712-4918-AEF3-1E06D24244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10AB96-A301-4FD3-8E08-AB68273249A5}" type="datetimeFigureOut">
              <a:rPr lang="en-US" smtClean="0"/>
              <a:pPr/>
              <a:t>12/19/2019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6F0D0-F712-4918-AEF3-1E06D24244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jpeg"/><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Singer\Desktop\Adar\Pictures\facebook\Pictures\Adar258.wav" TargetMode="External"/><Relationship Id="rId1" Type="http://schemas.openxmlformats.org/officeDocument/2006/relationships/tags" Target="../tags/tag4.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46500" y="152400"/>
            <a:ext cx="5050999"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মাল্টিমিডিয়া ক্লাসে </a:t>
            </a:r>
            <a:r>
              <a:rPr 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স্বাগতম</a:t>
            </a:r>
            <a:endParaRPr lang="en-US" sz="6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6" name="Picture 5" descr="T19T200B.jpg"/>
          <p:cNvPicPr>
            <a:picLocks noChangeAspect="1"/>
          </p:cNvPicPr>
          <p:nvPr/>
        </p:nvPicPr>
        <p:blipFill>
          <a:blip r:embed="rId4"/>
          <a:stretch>
            <a:fillRect/>
          </a:stretch>
        </p:blipFill>
        <p:spPr>
          <a:xfrm>
            <a:off x="7467600" y="0"/>
            <a:ext cx="1386840" cy="1733550"/>
          </a:xfrm>
          <a:prstGeom prst="rect">
            <a:avLst/>
          </a:prstGeom>
          <a:ln>
            <a:noFill/>
          </a:ln>
          <a:effectLst>
            <a:softEdge rad="112500"/>
          </a:effectLst>
        </p:spPr>
      </p:pic>
      <p:pic>
        <p:nvPicPr>
          <p:cNvPr id="7" name="Picture 6" descr="T19T200B.jpg"/>
          <p:cNvPicPr>
            <a:picLocks noChangeAspect="1"/>
          </p:cNvPicPr>
          <p:nvPr/>
        </p:nvPicPr>
        <p:blipFill>
          <a:blip r:embed="rId4"/>
          <a:stretch>
            <a:fillRect/>
          </a:stretch>
        </p:blipFill>
        <p:spPr>
          <a:xfrm>
            <a:off x="457200" y="0"/>
            <a:ext cx="1325880" cy="1657350"/>
          </a:xfrm>
          <a:prstGeom prst="rect">
            <a:avLst/>
          </a:prstGeom>
          <a:ln>
            <a:noFill/>
          </a:ln>
          <a:effectLst>
            <a:softEdge rad="112500"/>
          </a:effectLst>
        </p:spPr>
      </p:pic>
      <p:sp>
        <p:nvSpPr>
          <p:cNvPr id="8" name="12-Point Star 7"/>
          <p:cNvSpPr/>
          <p:nvPr/>
        </p:nvSpPr>
        <p:spPr>
          <a:xfrm>
            <a:off x="1981200" y="152400"/>
            <a:ext cx="304800" cy="2286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12-Point Star 8"/>
          <p:cNvSpPr/>
          <p:nvPr/>
        </p:nvSpPr>
        <p:spPr>
          <a:xfrm>
            <a:off x="6858000" y="1752600"/>
            <a:ext cx="304800" cy="2286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12-Point Star 9"/>
          <p:cNvSpPr/>
          <p:nvPr/>
        </p:nvSpPr>
        <p:spPr>
          <a:xfrm>
            <a:off x="6934200" y="152400"/>
            <a:ext cx="304800" cy="2286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2-Point Star 10"/>
          <p:cNvSpPr/>
          <p:nvPr/>
        </p:nvSpPr>
        <p:spPr>
          <a:xfrm>
            <a:off x="1981200" y="1752600"/>
            <a:ext cx="304800" cy="2286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FB_IMG_15755687474175884.jpg"/>
          <p:cNvPicPr>
            <a:picLocks noChangeAspect="1"/>
          </p:cNvPicPr>
          <p:nvPr/>
        </p:nvPicPr>
        <p:blipFill>
          <a:blip r:embed="rId5"/>
          <a:stretch>
            <a:fillRect/>
          </a:stretch>
        </p:blipFill>
        <p:spPr>
          <a:xfrm>
            <a:off x="0" y="1981200"/>
            <a:ext cx="9144000" cy="4876800"/>
          </a:xfrm>
          <a:prstGeom prst="rect">
            <a:avLst/>
          </a:prstGeom>
        </p:spPr>
      </p:pic>
    </p:spTree>
    <p:custDataLst>
      <p:tags r:id="rId1"/>
    </p:custDataLst>
  </p:cSld>
  <p:clrMapOvr>
    <a:masterClrMapping/>
  </p:clrMapOvr>
  <p:transition advTm="6079">
    <p:dissolve/>
    <p:sndAc>
      <p:stSnd>
        <p:snd r:embed="rId3"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762000" y="381000"/>
            <a:ext cx="3657600" cy="76944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4400" dirty="0" smtClean="0"/>
              <a:t>জোড়ায় কাজ:-</a:t>
            </a:r>
            <a:endParaRPr lang="en-US" sz="4400" dirty="0"/>
          </a:p>
        </p:txBody>
      </p:sp>
      <p:pic>
        <p:nvPicPr>
          <p:cNvPr id="5" name="Picture 4" descr="24446418--2-.jpg"/>
          <p:cNvPicPr>
            <a:picLocks noChangeAspect="1"/>
          </p:cNvPicPr>
          <p:nvPr/>
        </p:nvPicPr>
        <p:blipFill>
          <a:blip r:embed="rId3"/>
          <a:stretch>
            <a:fillRect/>
          </a:stretch>
        </p:blipFill>
        <p:spPr>
          <a:xfrm>
            <a:off x="685800" y="1295400"/>
            <a:ext cx="4724400" cy="2791968"/>
          </a:xfrm>
          <a:prstGeom prst="rect">
            <a:avLst/>
          </a:prstGeom>
        </p:spPr>
      </p:pic>
      <p:sp>
        <p:nvSpPr>
          <p:cNvPr id="6" name="TextBox 5"/>
          <p:cNvSpPr txBox="1"/>
          <p:nvPr/>
        </p:nvSpPr>
        <p:spPr>
          <a:xfrm>
            <a:off x="152400" y="4572000"/>
            <a:ext cx="8839200" cy="95410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800" dirty="0" smtClean="0"/>
              <a:t>১/ জনসংখ্যা পরিবর্তনের প্রভাব বিস্তারকারী উপাদানগুলো চিন্হিত কর ?</a:t>
            </a:r>
            <a:endParaRPr lang="en-US" sz="2800" dirty="0"/>
          </a:p>
        </p:txBody>
      </p:sp>
      <p:sp>
        <p:nvSpPr>
          <p:cNvPr id="7" name="TextBox 6"/>
          <p:cNvSpPr txBox="1"/>
          <p:nvPr/>
        </p:nvSpPr>
        <p:spPr>
          <a:xfrm>
            <a:off x="152400" y="5486400"/>
            <a:ext cx="8839200" cy="5232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800" dirty="0" smtClean="0"/>
              <a:t>২/ সামাজিক গতিশীলতা বলতে কি বোঝায় ?</a:t>
            </a:r>
            <a:endParaRPr lang="en-US" sz="2800" dirty="0"/>
          </a:p>
        </p:txBody>
      </p:sp>
    </p:spTree>
    <p:custDataLst>
      <p:tags r:id="rId1"/>
    </p:custDataLst>
  </p:cSld>
  <p:clrMapOvr>
    <a:masterClrMapping/>
  </p:clrMapOvr>
  <p:transition advTm="3078">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0"/>
            <a:ext cx="7315200"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buFont typeface="Wingdings" pitchFamily="2" charset="2"/>
              <a:buChar char="v"/>
            </a:pPr>
            <a:r>
              <a:rPr lang="en-US" sz="3200" dirty="0" smtClean="0"/>
              <a:t> জন্মহার তারতম্যের কারন ও প্রভাব:-</a:t>
            </a:r>
            <a:endParaRPr lang="en-US" sz="3200" dirty="0"/>
          </a:p>
        </p:txBody>
      </p:sp>
      <p:sp>
        <p:nvSpPr>
          <p:cNvPr id="5" name="TextBox 4"/>
          <p:cNvSpPr txBox="1"/>
          <p:nvPr/>
        </p:nvSpPr>
        <p:spPr>
          <a:xfrm>
            <a:off x="381000" y="609600"/>
            <a:ext cx="8382000" cy="95410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buFont typeface="Wingdings" pitchFamily="2" charset="2"/>
              <a:buChar char="Ø"/>
            </a:pPr>
            <a:r>
              <a:rPr lang="en-US" sz="2800" dirty="0" smtClean="0"/>
              <a:t> পৃথিবীর সব দেশে জনসংখ্যা সমান নয়।দরিদ্র দেশে জন্মের হার বেশি আর ধনী দেশে জন্মের হার কম।</a:t>
            </a:r>
            <a:endParaRPr lang="en-US" sz="2800" dirty="0"/>
          </a:p>
        </p:txBody>
      </p:sp>
      <p:sp>
        <p:nvSpPr>
          <p:cNvPr id="6" name="TextBox 5"/>
          <p:cNvSpPr txBox="1"/>
          <p:nvPr/>
        </p:nvSpPr>
        <p:spPr>
          <a:xfrm>
            <a:off x="381000" y="5410200"/>
            <a:ext cx="8382000" cy="144655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buFont typeface="Wingdings" pitchFamily="2" charset="2"/>
              <a:buChar char="Ø"/>
            </a:pPr>
            <a:r>
              <a:rPr lang="en-US" sz="2800" dirty="0" smtClean="0"/>
              <a:t> </a:t>
            </a:r>
            <a:r>
              <a:rPr lang="en-US" sz="3200" dirty="0" smtClean="0">
                <a:solidFill>
                  <a:schemeClr val="tx1"/>
                </a:solidFill>
              </a:rPr>
              <a:t>জন্মেরহার তারতম্যের কারন</a:t>
            </a:r>
            <a:r>
              <a:rPr lang="en-US" sz="2800" dirty="0" smtClean="0"/>
              <a:t>:- জলবায়ু , শিক্ষা , বাল্যবিবাহ ও বহুবিবাহ ,অনুন্নত জীবনযাত্রা , নবজাতকের মৃত্যুহার প্রভৃতি।</a:t>
            </a:r>
            <a:endParaRPr lang="en-US" sz="2800" dirty="0"/>
          </a:p>
        </p:txBody>
      </p:sp>
      <p:pic>
        <p:nvPicPr>
          <p:cNvPr id="7" name="Picture 6" descr="winter2-630x420.jpg"/>
          <p:cNvPicPr>
            <a:picLocks noChangeAspect="1"/>
          </p:cNvPicPr>
          <p:nvPr/>
        </p:nvPicPr>
        <p:blipFill>
          <a:blip r:embed="rId3"/>
          <a:stretch>
            <a:fillRect/>
          </a:stretch>
        </p:blipFill>
        <p:spPr>
          <a:xfrm>
            <a:off x="0" y="1600200"/>
            <a:ext cx="1676400" cy="3276600"/>
          </a:xfrm>
          <a:prstGeom prst="rect">
            <a:avLst/>
          </a:prstGeom>
        </p:spPr>
      </p:pic>
      <p:pic>
        <p:nvPicPr>
          <p:cNvPr id="8" name="Picture 7" descr="image-37792.jpg"/>
          <p:cNvPicPr>
            <a:picLocks noChangeAspect="1"/>
          </p:cNvPicPr>
          <p:nvPr/>
        </p:nvPicPr>
        <p:blipFill>
          <a:blip r:embed="rId4"/>
          <a:stretch>
            <a:fillRect/>
          </a:stretch>
        </p:blipFill>
        <p:spPr>
          <a:xfrm>
            <a:off x="1600200" y="1600200"/>
            <a:ext cx="1828800" cy="3276600"/>
          </a:xfrm>
          <a:prstGeom prst="rect">
            <a:avLst/>
          </a:prstGeom>
        </p:spPr>
      </p:pic>
      <p:pic>
        <p:nvPicPr>
          <p:cNvPr id="9" name="Picture 8" descr="1260270_orig.jpg"/>
          <p:cNvPicPr>
            <a:picLocks noChangeAspect="1"/>
          </p:cNvPicPr>
          <p:nvPr/>
        </p:nvPicPr>
        <p:blipFill>
          <a:blip r:embed="rId5"/>
          <a:stretch>
            <a:fillRect/>
          </a:stretch>
        </p:blipFill>
        <p:spPr>
          <a:xfrm>
            <a:off x="7162800" y="1524000"/>
            <a:ext cx="1981200" cy="3352800"/>
          </a:xfrm>
          <a:prstGeom prst="rect">
            <a:avLst/>
          </a:prstGeom>
        </p:spPr>
      </p:pic>
      <p:pic>
        <p:nvPicPr>
          <p:cNvPr id="10" name="Picture 9" descr="1571312357893.jpg"/>
          <p:cNvPicPr>
            <a:picLocks noChangeAspect="1"/>
          </p:cNvPicPr>
          <p:nvPr/>
        </p:nvPicPr>
        <p:blipFill>
          <a:blip r:embed="rId6"/>
          <a:stretch>
            <a:fillRect/>
          </a:stretch>
        </p:blipFill>
        <p:spPr>
          <a:xfrm>
            <a:off x="3429000" y="1600200"/>
            <a:ext cx="1905000" cy="3276600"/>
          </a:xfrm>
          <a:prstGeom prst="rect">
            <a:avLst/>
          </a:prstGeom>
        </p:spPr>
      </p:pic>
      <p:pic>
        <p:nvPicPr>
          <p:cNvPr id="12" name="Picture 11" descr="1576188728021.jpg"/>
          <p:cNvPicPr>
            <a:picLocks noChangeAspect="1"/>
          </p:cNvPicPr>
          <p:nvPr/>
        </p:nvPicPr>
        <p:blipFill>
          <a:blip r:embed="rId7"/>
          <a:stretch>
            <a:fillRect/>
          </a:stretch>
        </p:blipFill>
        <p:spPr>
          <a:xfrm>
            <a:off x="5257800" y="1524000"/>
            <a:ext cx="1981199" cy="3352800"/>
          </a:xfrm>
          <a:prstGeom prst="rect">
            <a:avLst/>
          </a:prstGeom>
        </p:spPr>
      </p:pic>
      <p:sp>
        <p:nvSpPr>
          <p:cNvPr id="13" name="TextBox 12"/>
          <p:cNvSpPr txBox="1"/>
          <p:nvPr/>
        </p:nvSpPr>
        <p:spPr>
          <a:xfrm>
            <a:off x="685800" y="4876800"/>
            <a:ext cx="8305800" cy="400110"/>
          </a:xfrm>
          <a:prstGeom prst="rect">
            <a:avLst/>
          </a:prstGeom>
          <a:noFill/>
        </p:spPr>
        <p:txBody>
          <a:bodyPr wrap="square" rtlCol="0">
            <a:spAutoFit/>
          </a:bodyPr>
          <a:lstStyle/>
          <a:p>
            <a:r>
              <a:rPr lang="en-US" sz="2000" dirty="0" smtClean="0"/>
              <a:t>শীত                   গ্রীষ্ম                       শিক্ষা                    নবজাতকের মৃত্যু      বাল্য বিবাহ</a:t>
            </a:r>
            <a:endParaRPr lang="en-US" sz="2000" dirty="0"/>
          </a:p>
        </p:txBody>
      </p:sp>
    </p:spTree>
    <p:custDataLst>
      <p:tags r:id="rId1"/>
    </p:custDataLst>
  </p:cSld>
  <p:clrMapOvr>
    <a:masterClrMapping/>
  </p:clrMapOvr>
  <p:transition advTm="2906">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914400" y="228600"/>
            <a:ext cx="5867400"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200" dirty="0" smtClean="0"/>
              <a:t>মৃত্যুহার তারতম্যের কারন:-</a:t>
            </a:r>
            <a:endParaRPr lang="en-US" sz="3200" dirty="0"/>
          </a:p>
        </p:txBody>
      </p:sp>
      <p:sp>
        <p:nvSpPr>
          <p:cNvPr id="5" name="TextBox 4"/>
          <p:cNvSpPr txBox="1"/>
          <p:nvPr/>
        </p:nvSpPr>
        <p:spPr>
          <a:xfrm>
            <a:off x="0" y="1066800"/>
            <a:ext cx="6400800" cy="1077218"/>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3200" dirty="0" smtClean="0"/>
              <a:t>১/ ভৌগোলিক কারন:-ভৌগোলিক অবস্থান ও উপাদান মৃত্যুর হারকে প্রভাবিত করে।</a:t>
            </a:r>
            <a:endParaRPr lang="en-US" sz="3200" dirty="0"/>
          </a:p>
        </p:txBody>
      </p:sp>
      <p:sp>
        <p:nvSpPr>
          <p:cNvPr id="6" name="TextBox 5"/>
          <p:cNvSpPr txBox="1"/>
          <p:nvPr/>
        </p:nvSpPr>
        <p:spPr>
          <a:xfrm>
            <a:off x="0" y="2667000"/>
            <a:ext cx="6172200" cy="156966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3200" dirty="0" smtClean="0"/>
              <a:t>২/প্রকৃতিক দুর্যোগ ও দুর্ঘটনা:-বন্যা, টর্নেডো,ঘুর্ণিঝড়,খরা, দুর্ভিক্ষ,মহামারি প্রভৃতি।মৃত্যুরহার বেশি।</a:t>
            </a:r>
            <a:endParaRPr lang="en-US" sz="3200" dirty="0"/>
          </a:p>
        </p:txBody>
      </p:sp>
      <p:sp>
        <p:nvSpPr>
          <p:cNvPr id="7" name="TextBox 6"/>
          <p:cNvSpPr txBox="1"/>
          <p:nvPr/>
        </p:nvSpPr>
        <p:spPr>
          <a:xfrm>
            <a:off x="0" y="4800600"/>
            <a:ext cx="6172200" cy="156966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3200" dirty="0" smtClean="0"/>
              <a:t>৩/ বিভিন্ন রোগ ব্যাধি:-কলেরা,টাইফয়েড,ম্যালেরিয়া,হুপিংকাশি,হাঁপানি বিভিন্ন ভাইরাসজনিত রোগ।</a:t>
            </a:r>
            <a:endParaRPr lang="en-US" sz="3200" dirty="0"/>
          </a:p>
        </p:txBody>
      </p:sp>
      <p:pic>
        <p:nvPicPr>
          <p:cNvPr id="10" name="Picture 9" descr="winter-2-403x336.jpg"/>
          <p:cNvPicPr>
            <a:picLocks noChangeAspect="1"/>
          </p:cNvPicPr>
          <p:nvPr/>
        </p:nvPicPr>
        <p:blipFill>
          <a:blip r:embed="rId3"/>
          <a:stretch>
            <a:fillRect/>
          </a:stretch>
        </p:blipFill>
        <p:spPr>
          <a:xfrm>
            <a:off x="6400800" y="914400"/>
            <a:ext cx="2743200" cy="1524000"/>
          </a:xfrm>
          <a:prstGeom prst="rect">
            <a:avLst/>
          </a:prstGeom>
        </p:spPr>
      </p:pic>
      <p:sp>
        <p:nvSpPr>
          <p:cNvPr id="13" name="TextBox 12"/>
          <p:cNvSpPr txBox="1"/>
          <p:nvPr/>
        </p:nvSpPr>
        <p:spPr>
          <a:xfrm>
            <a:off x="7391400" y="2438400"/>
            <a:ext cx="1219200" cy="400110"/>
          </a:xfrm>
          <a:prstGeom prst="rect">
            <a:avLst/>
          </a:prstGeom>
          <a:noFill/>
        </p:spPr>
        <p:txBody>
          <a:bodyPr wrap="square" rtlCol="0">
            <a:spAutoFit/>
          </a:bodyPr>
          <a:lstStyle/>
          <a:p>
            <a:r>
              <a:rPr lang="en-US" sz="2000" dirty="0" smtClean="0"/>
              <a:t>শীত                              </a:t>
            </a:r>
            <a:endParaRPr lang="en-US" sz="2000" dirty="0"/>
          </a:p>
        </p:txBody>
      </p:sp>
      <p:pic>
        <p:nvPicPr>
          <p:cNvPr id="14" name="Picture 13" descr="gaja-12.jpg"/>
          <p:cNvPicPr>
            <a:picLocks noChangeAspect="1"/>
          </p:cNvPicPr>
          <p:nvPr/>
        </p:nvPicPr>
        <p:blipFill>
          <a:blip r:embed="rId4"/>
          <a:stretch>
            <a:fillRect/>
          </a:stretch>
        </p:blipFill>
        <p:spPr>
          <a:xfrm>
            <a:off x="6324601" y="2819400"/>
            <a:ext cx="2819400" cy="1447800"/>
          </a:xfrm>
          <a:prstGeom prst="rect">
            <a:avLst/>
          </a:prstGeom>
        </p:spPr>
      </p:pic>
      <p:pic>
        <p:nvPicPr>
          <p:cNvPr id="17" name="Picture 16" descr="mukta-moni-2.jpg"/>
          <p:cNvPicPr>
            <a:picLocks noChangeAspect="1"/>
          </p:cNvPicPr>
          <p:nvPr/>
        </p:nvPicPr>
        <p:blipFill>
          <a:blip r:embed="rId5"/>
          <a:stretch>
            <a:fillRect/>
          </a:stretch>
        </p:blipFill>
        <p:spPr>
          <a:xfrm>
            <a:off x="6248400" y="4800600"/>
            <a:ext cx="2895600" cy="1676400"/>
          </a:xfrm>
          <a:prstGeom prst="rect">
            <a:avLst/>
          </a:prstGeom>
        </p:spPr>
      </p:pic>
      <p:sp>
        <p:nvSpPr>
          <p:cNvPr id="19" name="TextBox 18"/>
          <p:cNvSpPr txBox="1"/>
          <p:nvPr/>
        </p:nvSpPr>
        <p:spPr>
          <a:xfrm>
            <a:off x="6934200" y="4343400"/>
            <a:ext cx="1905000" cy="400110"/>
          </a:xfrm>
          <a:prstGeom prst="rect">
            <a:avLst/>
          </a:prstGeom>
          <a:noFill/>
        </p:spPr>
        <p:txBody>
          <a:bodyPr wrap="square" rtlCol="0">
            <a:spAutoFit/>
          </a:bodyPr>
          <a:lstStyle/>
          <a:p>
            <a:r>
              <a:rPr lang="en-US" sz="2000" dirty="0" smtClean="0"/>
              <a:t>প্রকৃতিক দুর্যোগ</a:t>
            </a:r>
            <a:endParaRPr lang="en-US" sz="2000" dirty="0"/>
          </a:p>
        </p:txBody>
      </p:sp>
      <p:sp>
        <p:nvSpPr>
          <p:cNvPr id="20" name="TextBox 19"/>
          <p:cNvSpPr txBox="1"/>
          <p:nvPr/>
        </p:nvSpPr>
        <p:spPr>
          <a:xfrm>
            <a:off x="7239000" y="6504057"/>
            <a:ext cx="1676400" cy="400110"/>
          </a:xfrm>
          <a:prstGeom prst="rect">
            <a:avLst/>
          </a:prstGeom>
          <a:noFill/>
        </p:spPr>
        <p:txBody>
          <a:bodyPr wrap="square" rtlCol="0">
            <a:spAutoFit/>
          </a:bodyPr>
          <a:lstStyle/>
          <a:p>
            <a:r>
              <a:rPr lang="en-US" sz="2000" dirty="0" smtClean="0"/>
              <a:t>রোগ ব্যাধি</a:t>
            </a:r>
            <a:endParaRPr lang="en-US" sz="2000" dirty="0"/>
          </a:p>
        </p:txBody>
      </p:sp>
    </p:spTree>
    <p:custDataLst>
      <p:tags r:id="rId1"/>
    </p:custDataLst>
  </p:cSld>
  <p:clrMapOvr>
    <a:masterClrMapping/>
  </p:clrMapOvr>
  <p:transition advTm="35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819400"/>
            <a:ext cx="9144000" cy="107721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3200" dirty="0" smtClean="0"/>
              <a:t>৪/ বয়স:-যে সমাজে অল্পবয়সি শিশু ওঅধিক বয়সি বৃদ্ধলোক বেশি সে সমাজে মৃত্যুরহার বেশি।</a:t>
            </a:r>
            <a:endParaRPr lang="en-US" sz="3200" dirty="0"/>
          </a:p>
        </p:txBody>
      </p:sp>
      <p:sp>
        <p:nvSpPr>
          <p:cNvPr id="5" name="TextBox 4"/>
          <p:cNvSpPr txBox="1"/>
          <p:nvPr/>
        </p:nvSpPr>
        <p:spPr>
          <a:xfrm>
            <a:off x="0" y="6248400"/>
            <a:ext cx="9144000"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3200" dirty="0" smtClean="0"/>
              <a:t>৫/ দারিদ্র:-দরিদ্র জনগণ পুষ্টি সম্মত খাবার খেতে পারে না ।</a:t>
            </a:r>
            <a:endParaRPr lang="en-US" sz="3200" dirty="0"/>
          </a:p>
        </p:txBody>
      </p:sp>
      <p:pic>
        <p:nvPicPr>
          <p:cNvPr id="6" name="Picture 5" descr="h2-thumbnail.jpg"/>
          <p:cNvPicPr>
            <a:picLocks noChangeAspect="1"/>
          </p:cNvPicPr>
          <p:nvPr/>
        </p:nvPicPr>
        <p:blipFill>
          <a:blip r:embed="rId3"/>
          <a:stretch>
            <a:fillRect/>
          </a:stretch>
        </p:blipFill>
        <p:spPr>
          <a:xfrm>
            <a:off x="2286000" y="0"/>
            <a:ext cx="3733800" cy="2819400"/>
          </a:xfrm>
          <a:prstGeom prst="rect">
            <a:avLst/>
          </a:prstGeom>
        </p:spPr>
      </p:pic>
      <p:pic>
        <p:nvPicPr>
          <p:cNvPr id="7" name="Picture 6" descr="4-1811210833-660x330.jpg"/>
          <p:cNvPicPr>
            <a:picLocks noChangeAspect="1"/>
          </p:cNvPicPr>
          <p:nvPr/>
        </p:nvPicPr>
        <p:blipFill>
          <a:blip r:embed="rId4"/>
          <a:stretch>
            <a:fillRect/>
          </a:stretch>
        </p:blipFill>
        <p:spPr>
          <a:xfrm>
            <a:off x="0" y="3962400"/>
            <a:ext cx="3143250" cy="2286000"/>
          </a:xfrm>
          <a:prstGeom prst="rect">
            <a:avLst/>
          </a:prstGeom>
        </p:spPr>
      </p:pic>
      <p:pic>
        <p:nvPicPr>
          <p:cNvPr id="8" name="Picture 7" descr="(0).jpg"/>
          <p:cNvPicPr>
            <a:picLocks noChangeAspect="1"/>
          </p:cNvPicPr>
          <p:nvPr/>
        </p:nvPicPr>
        <p:blipFill>
          <a:blip r:embed="rId5"/>
          <a:stretch>
            <a:fillRect/>
          </a:stretch>
        </p:blipFill>
        <p:spPr>
          <a:xfrm>
            <a:off x="3124201" y="3962400"/>
            <a:ext cx="3086824" cy="2287488"/>
          </a:xfrm>
          <a:prstGeom prst="rect">
            <a:avLst/>
          </a:prstGeom>
        </p:spPr>
      </p:pic>
      <p:pic>
        <p:nvPicPr>
          <p:cNvPr id="9" name="Picture 8" descr="011.jpg"/>
          <p:cNvPicPr>
            <a:picLocks noChangeAspect="1"/>
          </p:cNvPicPr>
          <p:nvPr/>
        </p:nvPicPr>
        <p:blipFill>
          <a:blip r:embed="rId6"/>
          <a:stretch>
            <a:fillRect/>
          </a:stretch>
        </p:blipFill>
        <p:spPr>
          <a:xfrm>
            <a:off x="6172200" y="3962400"/>
            <a:ext cx="2971800" cy="2295525"/>
          </a:xfrm>
          <a:prstGeom prst="rect">
            <a:avLst/>
          </a:prstGeom>
        </p:spPr>
      </p:pic>
      <p:pic>
        <p:nvPicPr>
          <p:cNvPr id="10" name="Picture 9" descr="1576188728021.jpg"/>
          <p:cNvPicPr>
            <a:picLocks noChangeAspect="1"/>
          </p:cNvPicPr>
          <p:nvPr/>
        </p:nvPicPr>
        <p:blipFill>
          <a:blip r:embed="rId7"/>
          <a:stretch>
            <a:fillRect/>
          </a:stretch>
        </p:blipFill>
        <p:spPr>
          <a:xfrm>
            <a:off x="0" y="0"/>
            <a:ext cx="2438400" cy="2897527"/>
          </a:xfrm>
          <a:prstGeom prst="rect">
            <a:avLst/>
          </a:prstGeom>
        </p:spPr>
      </p:pic>
      <p:pic>
        <p:nvPicPr>
          <p:cNvPr id="13" name="Picture 12" descr="IMG_20170912_032027-1024x901.jpg"/>
          <p:cNvPicPr>
            <a:picLocks noChangeAspect="1"/>
          </p:cNvPicPr>
          <p:nvPr/>
        </p:nvPicPr>
        <p:blipFill>
          <a:blip r:embed="rId8"/>
          <a:stretch>
            <a:fillRect/>
          </a:stretch>
        </p:blipFill>
        <p:spPr>
          <a:xfrm>
            <a:off x="6019800" y="0"/>
            <a:ext cx="3124200" cy="2819400"/>
          </a:xfrm>
          <a:prstGeom prst="rect">
            <a:avLst/>
          </a:prstGeom>
        </p:spPr>
      </p:pic>
    </p:spTree>
    <p:custDataLst>
      <p:tags r:id="rId1"/>
    </p:custDataLst>
  </p:cSld>
  <p:clrMapOvr>
    <a:masterClrMapping/>
  </p:clrMapOvr>
  <p:transition advTm="2047">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990600" y="304800"/>
            <a:ext cx="5029200"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3600" dirty="0" smtClean="0"/>
              <a:t>স্থানান্তর তারতম্যের কারন:-</a:t>
            </a:r>
            <a:endParaRPr lang="en-US" sz="3600" dirty="0"/>
          </a:p>
        </p:txBody>
      </p:sp>
      <p:sp>
        <p:nvSpPr>
          <p:cNvPr id="5" name="TextBox 4"/>
          <p:cNvSpPr txBox="1"/>
          <p:nvPr/>
        </p:nvSpPr>
        <p:spPr>
          <a:xfrm>
            <a:off x="228600" y="1676400"/>
            <a:ext cx="8382000" cy="95410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buFont typeface="Wingdings" pitchFamily="2" charset="2"/>
              <a:buChar char="q"/>
            </a:pPr>
            <a:r>
              <a:rPr lang="en-US" sz="2800" dirty="0" smtClean="0"/>
              <a:t> অধিক আয়ের আসায় এক দেশ থেকে অন্যদেশে স্থানান্তরিত হয়।</a:t>
            </a:r>
            <a:endParaRPr lang="en-US" sz="2800" dirty="0"/>
          </a:p>
        </p:txBody>
      </p:sp>
      <p:sp>
        <p:nvSpPr>
          <p:cNvPr id="6" name="TextBox 5"/>
          <p:cNvSpPr txBox="1"/>
          <p:nvPr/>
        </p:nvSpPr>
        <p:spPr>
          <a:xfrm>
            <a:off x="228600" y="2209800"/>
            <a:ext cx="8458200" cy="52322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buFont typeface="Wingdings" pitchFamily="2" charset="2"/>
              <a:buChar char="q"/>
            </a:pPr>
            <a:r>
              <a:rPr lang="en-US" sz="2800" dirty="0" smtClean="0"/>
              <a:t>ব্যাবসা-বানিজ্যের প্রয়োজনে স্থানান্তরিত হয়।</a:t>
            </a:r>
            <a:endParaRPr lang="en-US" sz="2800" dirty="0"/>
          </a:p>
        </p:txBody>
      </p:sp>
      <p:sp>
        <p:nvSpPr>
          <p:cNvPr id="7" name="TextBox 6"/>
          <p:cNvSpPr txBox="1"/>
          <p:nvPr/>
        </p:nvSpPr>
        <p:spPr>
          <a:xfrm>
            <a:off x="228600" y="2819400"/>
            <a:ext cx="8458200"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buFont typeface="Wingdings" pitchFamily="2" charset="2"/>
              <a:buChar char="q"/>
            </a:pPr>
            <a:r>
              <a:rPr lang="en-US" sz="2800" dirty="0" smtClean="0"/>
              <a:t>বিবাহের কারনে এক স্থান থেকে অন্য স্থানে স্থানান্তরিত হয়।</a:t>
            </a:r>
            <a:endParaRPr lang="en-US" sz="2800" dirty="0"/>
          </a:p>
        </p:txBody>
      </p:sp>
      <p:sp>
        <p:nvSpPr>
          <p:cNvPr id="8" name="TextBox 7"/>
          <p:cNvSpPr txBox="1"/>
          <p:nvPr/>
        </p:nvSpPr>
        <p:spPr>
          <a:xfrm>
            <a:off x="228600" y="3276600"/>
            <a:ext cx="8458200" cy="95410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buFont typeface="Wingdings" pitchFamily="2" charset="2"/>
              <a:buChar char="q"/>
            </a:pPr>
            <a:r>
              <a:rPr lang="en-US" sz="2800" dirty="0" smtClean="0"/>
              <a:t>উচ্চশিক্ষা, উন্নত সাস্থ্যসেবা ,উচ্চ মর্যাদা সম্পন্ন ব্যাক্তি স্থানান্তরিত হয়।</a:t>
            </a:r>
            <a:endParaRPr lang="en-US" sz="2800" dirty="0"/>
          </a:p>
        </p:txBody>
      </p:sp>
      <p:sp>
        <p:nvSpPr>
          <p:cNvPr id="9" name="TextBox 8"/>
          <p:cNvSpPr txBox="1"/>
          <p:nvPr/>
        </p:nvSpPr>
        <p:spPr>
          <a:xfrm>
            <a:off x="228600" y="4191000"/>
            <a:ext cx="8458200" cy="95410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buFont typeface="Wingdings" pitchFamily="2" charset="2"/>
              <a:buChar char="q"/>
            </a:pPr>
            <a:r>
              <a:rPr lang="en-US" sz="2800" dirty="0" smtClean="0"/>
              <a:t>প্রকৃতিক দুর্যোগ যেমন- বন্যা ,খরা, নদীভাংগন,জলাবদ্ধতা স্থানান্তরিত হয়।</a:t>
            </a:r>
            <a:endParaRPr lang="en-US" sz="2800" dirty="0"/>
          </a:p>
        </p:txBody>
      </p:sp>
    </p:spTree>
    <p:custDataLst>
      <p:tags r:id="rId1"/>
    </p:custDataLst>
  </p:cSld>
  <p:clrMapOvr>
    <a:masterClrMapping/>
  </p:clrMapOvr>
  <p:transition advTm="5265">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219200" y="457200"/>
            <a:ext cx="3124200" cy="7694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4400" dirty="0" smtClean="0"/>
              <a:t>দলীয় কাজ:-</a:t>
            </a:r>
            <a:endParaRPr lang="en-US" sz="4400" dirty="0"/>
          </a:p>
        </p:txBody>
      </p:sp>
      <p:sp>
        <p:nvSpPr>
          <p:cNvPr id="3" name="TextBox 2"/>
          <p:cNvSpPr txBox="1"/>
          <p:nvPr/>
        </p:nvSpPr>
        <p:spPr>
          <a:xfrm>
            <a:off x="609600" y="1752600"/>
            <a:ext cx="8077200"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3200" dirty="0" smtClean="0"/>
              <a:t>১/ জন্মহার হ্রাস-বৃদ্ধির পাঁচটি কারন চিহ্নিত কর।</a:t>
            </a:r>
            <a:endParaRPr lang="en-US" sz="3200" dirty="0"/>
          </a:p>
        </p:txBody>
      </p:sp>
      <p:pic>
        <p:nvPicPr>
          <p:cNvPr id="4" name="Picture 3" descr="IMG_20190904_132901.jpg"/>
          <p:cNvPicPr>
            <a:picLocks noChangeAspect="1"/>
          </p:cNvPicPr>
          <p:nvPr/>
        </p:nvPicPr>
        <p:blipFill>
          <a:blip r:embed="rId3" cstate="print"/>
          <a:stretch>
            <a:fillRect/>
          </a:stretch>
        </p:blipFill>
        <p:spPr>
          <a:xfrm>
            <a:off x="2590800" y="2971800"/>
            <a:ext cx="4064000" cy="3352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cSld>
  <p:clrMapOvr>
    <a:masterClrMapping/>
  </p:clrMapOvr>
  <p:transition advTm="2953">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066800" y="1066800"/>
            <a:ext cx="2667000" cy="76944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4400" dirty="0" smtClean="0"/>
              <a:t>মূল্যায়ন:-</a:t>
            </a:r>
            <a:endParaRPr lang="en-US" sz="4400" dirty="0"/>
          </a:p>
        </p:txBody>
      </p:sp>
      <p:sp>
        <p:nvSpPr>
          <p:cNvPr id="3" name="TextBox 2"/>
          <p:cNvSpPr txBox="1"/>
          <p:nvPr/>
        </p:nvSpPr>
        <p:spPr>
          <a:xfrm>
            <a:off x="838200" y="2133600"/>
            <a:ext cx="38862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dirty="0" smtClean="0"/>
              <a:t>১/ জনমিতি কাকে বলে ?  </a:t>
            </a:r>
            <a:endParaRPr lang="en-US" sz="3200" dirty="0"/>
          </a:p>
        </p:txBody>
      </p:sp>
      <p:sp>
        <p:nvSpPr>
          <p:cNvPr id="4" name="TextBox 3"/>
          <p:cNvSpPr txBox="1"/>
          <p:nvPr/>
        </p:nvSpPr>
        <p:spPr>
          <a:xfrm>
            <a:off x="838200" y="2743200"/>
            <a:ext cx="44196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smtClean="0"/>
              <a:t>২/ স্থানান্তর কাকে বলে ?</a:t>
            </a:r>
            <a:endParaRPr lang="en-US" sz="3200" dirty="0"/>
          </a:p>
        </p:txBody>
      </p:sp>
      <p:sp>
        <p:nvSpPr>
          <p:cNvPr id="5" name="TextBox 4"/>
          <p:cNvSpPr txBox="1"/>
          <p:nvPr/>
        </p:nvSpPr>
        <p:spPr>
          <a:xfrm>
            <a:off x="838200" y="3276600"/>
            <a:ext cx="51054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smtClean="0"/>
              <a:t>৩/ জলবায়ু বলতে কি বোঝায় ?</a:t>
            </a:r>
            <a:endParaRPr lang="en-US" sz="3200" dirty="0"/>
          </a:p>
        </p:txBody>
      </p:sp>
      <p:sp>
        <p:nvSpPr>
          <p:cNvPr id="6" name="TextBox 5"/>
          <p:cNvSpPr txBox="1"/>
          <p:nvPr/>
        </p:nvSpPr>
        <p:spPr>
          <a:xfrm>
            <a:off x="838200" y="3886200"/>
            <a:ext cx="57150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smtClean="0"/>
              <a:t>৪/ মৃত্যুহারের তিনটি কারন বল ?</a:t>
            </a:r>
            <a:endParaRPr lang="en-US" sz="3200" dirty="0"/>
          </a:p>
        </p:txBody>
      </p:sp>
      <p:sp>
        <p:nvSpPr>
          <p:cNvPr id="7" name="TextBox 6"/>
          <p:cNvSpPr txBox="1"/>
          <p:nvPr/>
        </p:nvSpPr>
        <p:spPr>
          <a:xfrm>
            <a:off x="838200" y="4495800"/>
            <a:ext cx="64008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smtClean="0"/>
              <a:t>৫/ প্রাকৃতিক দুর্যোগ কাকে বলে ?</a:t>
            </a:r>
            <a:endParaRPr lang="en-US" sz="3200" dirty="0"/>
          </a:p>
        </p:txBody>
      </p:sp>
      <p:pic>
        <p:nvPicPr>
          <p:cNvPr id="8" name="Picture 7" descr="139307011254368693694864.jpg"/>
          <p:cNvPicPr>
            <a:picLocks noChangeAspect="1"/>
          </p:cNvPicPr>
          <p:nvPr/>
        </p:nvPicPr>
        <p:blipFill>
          <a:blip r:embed="rId3"/>
          <a:stretch>
            <a:fillRect/>
          </a:stretch>
        </p:blipFill>
        <p:spPr>
          <a:xfrm>
            <a:off x="5486400" y="304800"/>
            <a:ext cx="3262782" cy="2514600"/>
          </a:xfrm>
          <a:prstGeom prst="rect">
            <a:avLst/>
          </a:prstGeom>
        </p:spPr>
      </p:pic>
    </p:spTree>
    <p:custDataLst>
      <p:tags r:id="rId1"/>
    </p:custDataLst>
  </p:cSld>
  <p:clrMapOvr>
    <a:masterClrMapping/>
  </p:clrMapOvr>
  <p:transition advTm="4890">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heckerboard(across)">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895600" y="152400"/>
            <a:ext cx="3276600" cy="707886"/>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4000" dirty="0" smtClean="0"/>
              <a:t>বাড়ীর কাজ:-</a:t>
            </a:r>
            <a:endParaRPr lang="en-US" sz="4000" dirty="0"/>
          </a:p>
        </p:txBody>
      </p:sp>
      <p:sp>
        <p:nvSpPr>
          <p:cNvPr id="3" name="TextBox 2"/>
          <p:cNvSpPr txBox="1"/>
          <p:nvPr/>
        </p:nvSpPr>
        <p:spPr>
          <a:xfrm>
            <a:off x="533400" y="914400"/>
            <a:ext cx="8077200" cy="1077218"/>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buFont typeface="Wingdings" pitchFamily="2" charset="2"/>
              <a:buChar char="q"/>
            </a:pPr>
            <a:r>
              <a:rPr lang="en-US" sz="3200" dirty="0" smtClean="0"/>
              <a:t> জন্মহার কি ? কী কী কারনে স্থানান্তর ঘটে থাকে  চিহ্নিত কর ?</a:t>
            </a:r>
            <a:endParaRPr lang="en-US" sz="3200" dirty="0"/>
          </a:p>
        </p:txBody>
      </p:sp>
      <p:pic>
        <p:nvPicPr>
          <p:cNvPr id="4" name="Picture 3" descr="FB_IMG_15684165593430876.jpg"/>
          <p:cNvPicPr>
            <a:picLocks noChangeAspect="1"/>
          </p:cNvPicPr>
          <p:nvPr/>
        </p:nvPicPr>
        <p:blipFill>
          <a:blip r:embed="rId3"/>
          <a:stretch>
            <a:fillRect/>
          </a:stretch>
        </p:blipFill>
        <p:spPr>
          <a:xfrm>
            <a:off x="609600" y="1981200"/>
            <a:ext cx="8001000" cy="4714875"/>
          </a:xfrm>
          <a:prstGeom prst="rect">
            <a:avLst/>
          </a:prstGeom>
        </p:spPr>
      </p:pic>
    </p:spTree>
    <p:custDataLst>
      <p:tags r:id="rId1"/>
    </p:custDataLst>
  </p:cSld>
  <p:clrMapOvr>
    <a:masterClrMapping/>
  </p:clrMapOvr>
  <p:transition advTm="211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2743199" y="304800"/>
            <a:ext cx="3810001" cy="1569660"/>
          </a:xfrm>
          <a:prstGeom prst="rect">
            <a:avLst/>
          </a:prstGeom>
          <a:noFill/>
        </p:spPr>
        <p:txBody>
          <a:bodyPr wrap="square" lIns="91440" tIns="45720" rIns="91440" bIns="45720">
            <a:spAutoFit/>
          </a:bodyPr>
          <a:lstStyle/>
          <a:p>
            <a:pPr algn="ctr"/>
            <a:r>
              <a:rPr lang="en-US" sz="9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ধন্যবাদ</a:t>
            </a:r>
            <a:endParaRPr lang="en-US"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 name="Picture 2" descr="29-4-2015-(3)20150429125406.jpg"/>
          <p:cNvPicPr>
            <a:picLocks noChangeAspect="1"/>
          </p:cNvPicPr>
          <p:nvPr/>
        </p:nvPicPr>
        <p:blipFill>
          <a:blip r:embed="rId3"/>
          <a:stretch>
            <a:fillRect/>
          </a:stretch>
        </p:blipFill>
        <p:spPr>
          <a:xfrm>
            <a:off x="609600" y="1752600"/>
            <a:ext cx="8001000" cy="4724400"/>
          </a:xfrm>
          <a:prstGeom prst="rect">
            <a:avLst/>
          </a:prstGeom>
        </p:spPr>
      </p:pic>
      <p:cxnSp>
        <p:nvCxnSpPr>
          <p:cNvPr id="5" name="Straight Connector 4"/>
          <p:cNvCxnSpPr/>
          <p:nvPr/>
        </p:nvCxnSpPr>
        <p:spPr>
          <a:xfrm flipV="1">
            <a:off x="0" y="0"/>
            <a:ext cx="15240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0" y="0"/>
            <a:ext cx="243840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924800" y="0"/>
            <a:ext cx="121920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39000" y="0"/>
            <a:ext cx="1905000" cy="16002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12-Point Star 12"/>
          <p:cNvSpPr/>
          <p:nvPr/>
        </p:nvSpPr>
        <p:spPr>
          <a:xfrm>
            <a:off x="1524000" y="0"/>
            <a:ext cx="304800" cy="3048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12-Point Star 14"/>
          <p:cNvSpPr/>
          <p:nvPr/>
        </p:nvSpPr>
        <p:spPr>
          <a:xfrm>
            <a:off x="228600" y="685800"/>
            <a:ext cx="304800" cy="3048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12-Point Star 15"/>
          <p:cNvSpPr/>
          <p:nvPr/>
        </p:nvSpPr>
        <p:spPr>
          <a:xfrm>
            <a:off x="838200" y="304800"/>
            <a:ext cx="304800" cy="3048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12-Point Star 16"/>
          <p:cNvSpPr/>
          <p:nvPr/>
        </p:nvSpPr>
        <p:spPr>
          <a:xfrm>
            <a:off x="8686800" y="914400"/>
            <a:ext cx="304800" cy="3048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12-Point Star 17"/>
          <p:cNvSpPr/>
          <p:nvPr/>
        </p:nvSpPr>
        <p:spPr>
          <a:xfrm>
            <a:off x="8229600" y="457200"/>
            <a:ext cx="304800" cy="3048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12-Point Star 18"/>
          <p:cNvSpPr/>
          <p:nvPr/>
        </p:nvSpPr>
        <p:spPr>
          <a:xfrm>
            <a:off x="7620000" y="0"/>
            <a:ext cx="304800" cy="3048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0" y="0"/>
            <a:ext cx="259080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162800" y="0"/>
            <a:ext cx="1981200" cy="167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0" y="0"/>
            <a:ext cx="13716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001000" y="0"/>
            <a:ext cx="1143000" cy="91440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3500">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2667000" y="457200"/>
            <a:ext cx="3657600" cy="923330"/>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পরিচিতি</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Picture 4" descr="T19T300A.jpg"/>
          <p:cNvPicPr>
            <a:picLocks noChangeAspect="1"/>
          </p:cNvPicPr>
          <p:nvPr/>
        </p:nvPicPr>
        <p:blipFill>
          <a:blip r:embed="rId4"/>
          <a:stretch>
            <a:fillRect/>
          </a:stretch>
        </p:blipFill>
        <p:spPr>
          <a:xfrm>
            <a:off x="3124200" y="1828800"/>
            <a:ext cx="1508760" cy="1885950"/>
          </a:xfrm>
          <a:prstGeom prst="rect">
            <a:avLst/>
          </a:prstGeom>
          <a:ln>
            <a:noFill/>
          </a:ln>
          <a:effectLst>
            <a:softEdge rad="112500"/>
          </a:effectLst>
        </p:spPr>
      </p:pic>
      <p:sp>
        <p:nvSpPr>
          <p:cNvPr id="6" name="TextBox 5"/>
          <p:cNvSpPr txBox="1"/>
          <p:nvPr/>
        </p:nvSpPr>
        <p:spPr>
          <a:xfrm>
            <a:off x="609600" y="3886200"/>
            <a:ext cx="3886200" cy="2062103"/>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3200" dirty="0" smtClean="0"/>
              <a:t>বীণা মিত্র                   সিনিয়র শিক্ষিকা            নলিনীদাস মা: বা:বিদ্যা:      ভোলা সদর , ভোলা</a:t>
            </a:r>
            <a:endParaRPr lang="en-US" sz="3200" dirty="0"/>
          </a:p>
        </p:txBody>
      </p:sp>
      <p:sp>
        <p:nvSpPr>
          <p:cNvPr id="8" name="TextBox 7"/>
          <p:cNvSpPr txBox="1"/>
          <p:nvPr/>
        </p:nvSpPr>
        <p:spPr>
          <a:xfrm>
            <a:off x="4724400" y="2057400"/>
            <a:ext cx="4419600" cy="3046988"/>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3200" dirty="0" smtClean="0"/>
              <a:t>শ্রেণী:- ষষ্ঠ                      বিষয়- বাংলাদেশ বিশপরিচয়         অধ্যায়:- চতুর্থ                    আজকের পাঠ:- বাংলাদেশের জনসংখ্যা পরিচিতি            সময়:- ৪৫ মিনিট</a:t>
            </a:r>
            <a:endParaRPr lang="en-US" sz="3200" dirty="0"/>
          </a:p>
        </p:txBody>
      </p:sp>
      <p:pic>
        <p:nvPicPr>
          <p:cNvPr id="10" name="Picture 9" descr="IMG_20190830_135959.jpg"/>
          <p:cNvPicPr>
            <a:picLocks noChangeAspect="1"/>
          </p:cNvPicPr>
          <p:nvPr/>
        </p:nvPicPr>
        <p:blipFill>
          <a:blip r:embed="rId5" cstate="print"/>
          <a:stretch>
            <a:fillRect/>
          </a:stretch>
        </p:blipFill>
        <p:spPr>
          <a:xfrm>
            <a:off x="1600200" y="1600200"/>
            <a:ext cx="1295400" cy="21009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2" name="Straight Connector 11"/>
          <p:cNvCxnSpPr/>
          <p:nvPr/>
        </p:nvCxnSpPr>
        <p:spPr>
          <a:xfrm flipV="1">
            <a:off x="0" y="0"/>
            <a:ext cx="6858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0" y="0"/>
            <a:ext cx="152400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38100" y="6134100"/>
            <a:ext cx="7620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38100" y="5448300"/>
            <a:ext cx="14478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a:off x="8382000" y="152400"/>
            <a:ext cx="9144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7772400" y="228600"/>
            <a:ext cx="1600200" cy="114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8420100" y="6134100"/>
            <a:ext cx="7620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7734300" y="5448300"/>
            <a:ext cx="1447800" cy="1371600"/>
          </a:xfrm>
          <a:prstGeom prst="line">
            <a:avLst/>
          </a:prstGeom>
        </p:spPr>
        <p:style>
          <a:lnRef idx="1">
            <a:schemeClr val="accent1"/>
          </a:lnRef>
          <a:fillRef idx="0">
            <a:schemeClr val="accent1"/>
          </a:fillRef>
          <a:effectRef idx="0">
            <a:schemeClr val="accent1"/>
          </a:effectRef>
          <a:fontRef idx="minor">
            <a:schemeClr val="tx1"/>
          </a:fontRef>
        </p:style>
      </p:cxnSp>
      <p:sp>
        <p:nvSpPr>
          <p:cNvPr id="31" name="Explosion 1 30"/>
          <p:cNvSpPr/>
          <p:nvPr/>
        </p:nvSpPr>
        <p:spPr>
          <a:xfrm>
            <a:off x="0" y="609600"/>
            <a:ext cx="304800" cy="381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Explosion 1 33"/>
          <p:cNvSpPr/>
          <p:nvPr/>
        </p:nvSpPr>
        <p:spPr>
          <a:xfrm>
            <a:off x="381000" y="304800"/>
            <a:ext cx="304800" cy="381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Explosion 1 34"/>
          <p:cNvSpPr/>
          <p:nvPr/>
        </p:nvSpPr>
        <p:spPr>
          <a:xfrm>
            <a:off x="685800" y="0"/>
            <a:ext cx="304800" cy="381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Explosion 1 36"/>
          <p:cNvSpPr/>
          <p:nvPr/>
        </p:nvSpPr>
        <p:spPr>
          <a:xfrm>
            <a:off x="0" y="5791200"/>
            <a:ext cx="304800" cy="381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Explosion 1 37"/>
          <p:cNvSpPr/>
          <p:nvPr/>
        </p:nvSpPr>
        <p:spPr>
          <a:xfrm>
            <a:off x="381000" y="6172200"/>
            <a:ext cx="304800" cy="381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Explosion 1 38"/>
          <p:cNvSpPr/>
          <p:nvPr/>
        </p:nvSpPr>
        <p:spPr>
          <a:xfrm>
            <a:off x="685800" y="6477000"/>
            <a:ext cx="304800" cy="381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Explosion 1 42"/>
          <p:cNvSpPr/>
          <p:nvPr/>
        </p:nvSpPr>
        <p:spPr>
          <a:xfrm>
            <a:off x="8229600" y="0"/>
            <a:ext cx="304800" cy="381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Explosion 1 43"/>
          <p:cNvSpPr/>
          <p:nvPr/>
        </p:nvSpPr>
        <p:spPr>
          <a:xfrm>
            <a:off x="8534400" y="304800"/>
            <a:ext cx="304800" cy="381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Explosion 1 44"/>
          <p:cNvSpPr/>
          <p:nvPr/>
        </p:nvSpPr>
        <p:spPr>
          <a:xfrm>
            <a:off x="8839200" y="685800"/>
            <a:ext cx="304800" cy="381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Explosion 1 48"/>
          <p:cNvSpPr/>
          <p:nvPr/>
        </p:nvSpPr>
        <p:spPr>
          <a:xfrm>
            <a:off x="8839200" y="5791200"/>
            <a:ext cx="304800" cy="381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Explosion 1 49"/>
          <p:cNvSpPr/>
          <p:nvPr/>
        </p:nvSpPr>
        <p:spPr>
          <a:xfrm>
            <a:off x="8534400" y="6096000"/>
            <a:ext cx="304800" cy="381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Explosion 1 50"/>
          <p:cNvSpPr/>
          <p:nvPr/>
        </p:nvSpPr>
        <p:spPr>
          <a:xfrm>
            <a:off x="8229600" y="6477000"/>
            <a:ext cx="304800" cy="381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Tm="5204">
    <p:wedge/>
    <p:sndAc>
      <p:stSnd>
        <p:snd r:embed="rId3"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TextBox 6"/>
          <p:cNvSpPr txBox="1"/>
          <p:nvPr/>
        </p:nvSpPr>
        <p:spPr>
          <a:xfrm>
            <a:off x="2971800" y="381000"/>
            <a:ext cx="2590800" cy="64633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3600" dirty="0" smtClean="0">
                <a:latin typeface="SutonnyMJ" pitchFamily="2" charset="0"/>
              </a:rPr>
              <a:t>ছবি দেখ:</a:t>
            </a:r>
            <a:endParaRPr lang="en-US" sz="6000" dirty="0">
              <a:latin typeface="SutonnyMJ" pitchFamily="2" charset="0"/>
            </a:endParaRPr>
          </a:p>
        </p:txBody>
      </p:sp>
      <p:pic>
        <p:nvPicPr>
          <p:cNvPr id="6" name="Picture 5" descr="All20staff20picture20new.jpg"/>
          <p:cNvPicPr>
            <a:picLocks noChangeAspect="1"/>
          </p:cNvPicPr>
          <p:nvPr/>
        </p:nvPicPr>
        <p:blipFill>
          <a:blip r:embed="rId4"/>
          <a:stretch>
            <a:fillRect/>
          </a:stretch>
        </p:blipFill>
        <p:spPr>
          <a:xfrm>
            <a:off x="838200" y="1524000"/>
            <a:ext cx="7671753" cy="3708400"/>
          </a:xfrm>
          <a:prstGeom prst="rect">
            <a:avLst/>
          </a:prstGeom>
        </p:spPr>
      </p:pic>
    </p:spTree>
    <p:custDataLst>
      <p:tags r:id="rId1"/>
    </p:custDataLst>
  </p:cSld>
  <p:clrMapOvr>
    <a:masterClrMapping/>
  </p:clrMapOvr>
  <p:transition advTm="1750">
    <p:pull dir="d"/>
    <p:sndAc>
      <p:stSnd>
        <p:snd r:embed="rId3"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1371600" y="1371600"/>
            <a:ext cx="6705600"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4000" dirty="0" smtClean="0">
                <a:latin typeface="SutonnyMJ" pitchFamily="2" charset="0"/>
              </a:rPr>
              <a:t>বাংলাদেশের জনসংখ্যা পরিচিতি</a:t>
            </a:r>
            <a:endParaRPr lang="en-US" sz="4000" dirty="0">
              <a:latin typeface="SutonnyMJ" pitchFamily="2" charset="0"/>
            </a:endParaRPr>
          </a:p>
        </p:txBody>
      </p:sp>
      <p:pic>
        <p:nvPicPr>
          <p:cNvPr id="11" name="Adar258.wav">
            <a:hlinkClick r:id="" action="ppaction://media"/>
          </p:cNvPr>
          <p:cNvPicPr>
            <a:picLocks noRot="1" noChangeAspect="1"/>
          </p:cNvPicPr>
          <p:nvPr>
            <a:audioFile r:link="rId2"/>
          </p:nvPr>
        </p:nvPicPr>
        <p:blipFill>
          <a:blip r:embed="rId4"/>
          <a:stretch>
            <a:fillRect/>
          </a:stretch>
        </p:blipFill>
        <p:spPr>
          <a:xfrm>
            <a:off x="8656638" y="6370638"/>
            <a:ext cx="304800" cy="304800"/>
          </a:xfrm>
          <a:prstGeom prst="rect">
            <a:avLst/>
          </a:prstGeom>
        </p:spPr>
      </p:pic>
      <p:sp>
        <p:nvSpPr>
          <p:cNvPr id="12" name="TextBox 11"/>
          <p:cNvSpPr txBox="1"/>
          <p:nvPr/>
        </p:nvSpPr>
        <p:spPr>
          <a:xfrm>
            <a:off x="2286000" y="304800"/>
            <a:ext cx="4114800" cy="8309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4800" dirty="0" smtClean="0"/>
              <a:t>আজকের পাঠ:</a:t>
            </a:r>
            <a:endParaRPr lang="en-US" sz="4800" dirty="0"/>
          </a:p>
        </p:txBody>
      </p:sp>
      <p:sp>
        <p:nvSpPr>
          <p:cNvPr id="13" name="TextBox 12"/>
          <p:cNvSpPr txBox="1"/>
          <p:nvPr/>
        </p:nvSpPr>
        <p:spPr>
          <a:xfrm>
            <a:off x="0" y="4572000"/>
            <a:ext cx="9144000" cy="646331"/>
          </a:xfrm>
          <a:prstGeom prst="rect">
            <a:avLst/>
          </a:prstGeom>
          <a:noFill/>
        </p:spPr>
        <p:txBody>
          <a:bodyPr wrap="square" rtlCol="0">
            <a:spAutoFit/>
          </a:bodyPr>
          <a:lstStyle/>
          <a:p>
            <a:pPr>
              <a:buFont typeface="Wingdings" pitchFamily="2" charset="2"/>
              <a:buChar char="Ø"/>
            </a:pPr>
            <a:r>
              <a:rPr lang="en-US" sz="3600" dirty="0" smtClean="0"/>
              <a:t>আমাদের দেশের আয়তনের তুলনায় জনসংখ্যা বেশি।</a:t>
            </a:r>
            <a:endParaRPr lang="en-US" sz="3600" dirty="0"/>
          </a:p>
        </p:txBody>
      </p:sp>
      <p:sp>
        <p:nvSpPr>
          <p:cNvPr id="14" name="TextBox 13"/>
          <p:cNvSpPr txBox="1"/>
          <p:nvPr/>
        </p:nvSpPr>
        <p:spPr>
          <a:xfrm>
            <a:off x="0" y="5410200"/>
            <a:ext cx="9144000" cy="1200329"/>
          </a:xfrm>
          <a:prstGeom prst="rect">
            <a:avLst/>
          </a:prstGeom>
          <a:noFill/>
        </p:spPr>
        <p:txBody>
          <a:bodyPr wrap="square" rtlCol="0">
            <a:spAutoFit/>
          </a:bodyPr>
          <a:lstStyle/>
          <a:p>
            <a:pPr>
              <a:buFont typeface="Wingdings" pitchFamily="2" charset="2"/>
              <a:buChar char="Ø"/>
            </a:pPr>
            <a:r>
              <a:rPr lang="en-US" sz="3600" dirty="0" smtClean="0"/>
              <a:t>জনসংখ্যার দিক থেকে আমাদের দেশ এখন পৃথিবীর অষ্টম স্থানে রয়েছে।</a:t>
            </a:r>
            <a:endParaRPr lang="en-US" sz="3600" dirty="0"/>
          </a:p>
        </p:txBody>
      </p:sp>
      <p:pic>
        <p:nvPicPr>
          <p:cNvPr id="15" name="Picture 14" descr="2012.happy-people.jpg"/>
          <p:cNvPicPr>
            <a:picLocks noChangeAspect="1"/>
          </p:cNvPicPr>
          <p:nvPr/>
        </p:nvPicPr>
        <p:blipFill>
          <a:blip r:embed="rId5"/>
          <a:stretch>
            <a:fillRect/>
          </a:stretch>
        </p:blipFill>
        <p:spPr>
          <a:xfrm>
            <a:off x="2057400" y="2209800"/>
            <a:ext cx="5334000" cy="2362200"/>
          </a:xfrm>
          <a:prstGeom prst="rect">
            <a:avLst/>
          </a:prstGeom>
        </p:spPr>
      </p:pic>
    </p:spTree>
    <p:custDataLst>
      <p:tags r:id="rId1"/>
    </p:custDataLst>
  </p:cSld>
  <p:clrMapOvr>
    <a:masterClrMapping/>
  </p:clrMapOvr>
  <p:transition advTm="3516">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heckerboard(across)">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4" fill="hold" display="0">
                  <p:stCondLst>
                    <p:cond delay="indefinite"/>
                  </p:stCondLst>
                  <p:endCondLst>
                    <p:cond evt="onPrev" delay="0">
                      <p:tgtEl>
                        <p:sldTgt/>
                      </p:tgtEl>
                    </p:cond>
                    <p:cond evt="onStopAudio" delay="0">
                      <p:tgtEl>
                        <p:sldTgt/>
                      </p:tgtEl>
                    </p:cond>
                  </p:endCondLst>
                </p:cTn>
                <p:tgtEl>
                  <p:spTgt spid="11"/>
                </p:tgtEl>
              </p:cMediaNode>
            </p:audio>
          </p:childTnLst>
        </p:cTn>
      </p:par>
    </p:tnLst>
    <p:bldLst>
      <p:bldP spid="12" grpId="0" animBg="1"/>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838200" y="533400"/>
            <a:ext cx="2971800" cy="70788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4000" dirty="0" smtClean="0"/>
              <a:t>শিখন ফল:-</a:t>
            </a:r>
            <a:endParaRPr lang="en-US" sz="4000" dirty="0"/>
          </a:p>
        </p:txBody>
      </p:sp>
      <p:sp>
        <p:nvSpPr>
          <p:cNvPr id="5" name="TextBox 4"/>
          <p:cNvSpPr txBox="1"/>
          <p:nvPr/>
        </p:nvSpPr>
        <p:spPr>
          <a:xfrm>
            <a:off x="0" y="2057400"/>
            <a:ext cx="8153400"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buFont typeface="Wingdings" pitchFamily="2" charset="2"/>
              <a:buChar char="q"/>
            </a:pPr>
            <a:r>
              <a:rPr lang="en-US" sz="3200" dirty="0" smtClean="0"/>
              <a:t> জনমিতির ধারনা ব্যাখ্যা করতে পারবে।</a:t>
            </a:r>
            <a:endParaRPr lang="en-US" sz="3200" dirty="0"/>
          </a:p>
        </p:txBody>
      </p:sp>
      <p:sp>
        <p:nvSpPr>
          <p:cNvPr id="6" name="TextBox 5"/>
          <p:cNvSpPr txBox="1"/>
          <p:nvPr/>
        </p:nvSpPr>
        <p:spPr>
          <a:xfrm>
            <a:off x="0" y="2590800"/>
            <a:ext cx="8763000" cy="1077218"/>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buFont typeface="Wingdings" pitchFamily="2" charset="2"/>
              <a:buChar char="q"/>
            </a:pPr>
            <a:r>
              <a:rPr lang="en-US" sz="3200" dirty="0" smtClean="0"/>
              <a:t>বাংলাদেশের জনসংখ্যা পরিবর্তনের প্রভাব বিস্তারকারী  উপাদান সমূহ ব্যাখ্যা করতে পারবে।</a:t>
            </a:r>
            <a:endParaRPr lang="en-US" sz="3200" dirty="0"/>
          </a:p>
        </p:txBody>
      </p:sp>
      <p:sp>
        <p:nvSpPr>
          <p:cNvPr id="7" name="TextBox 6"/>
          <p:cNvSpPr txBox="1"/>
          <p:nvPr/>
        </p:nvSpPr>
        <p:spPr>
          <a:xfrm>
            <a:off x="0" y="3657600"/>
            <a:ext cx="9144000" cy="107721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buFont typeface="Wingdings" pitchFamily="2" charset="2"/>
              <a:buChar char="q"/>
            </a:pPr>
            <a:r>
              <a:rPr lang="en-US" sz="3200" dirty="0" smtClean="0"/>
              <a:t>জন্ম ,মৃত্যু ,স্থানান্তরগমন সম্পর্কিত তারতম্যের কারণ ও প্রভাব বর্ণনা করতে পারবে।</a:t>
            </a:r>
            <a:endParaRPr lang="en-US" sz="3200" dirty="0"/>
          </a:p>
        </p:txBody>
      </p:sp>
    </p:spTree>
    <p:custDataLst>
      <p:tags r:id="rId1"/>
    </p:custDataLst>
  </p:cSld>
  <p:clrMapOvr>
    <a:masterClrMapping/>
  </p:clrMapOvr>
  <p:transition advTm="3390">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0"/>
            <a:ext cx="5181600" cy="76944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buFont typeface="Wingdings" pitchFamily="2" charset="2"/>
              <a:buChar char="v"/>
            </a:pPr>
            <a:r>
              <a:rPr lang="en-US" sz="4400" dirty="0" smtClean="0"/>
              <a:t> জনমিতির ধারণা:-</a:t>
            </a:r>
            <a:endParaRPr lang="en-US" sz="4400" dirty="0"/>
          </a:p>
        </p:txBody>
      </p:sp>
      <p:sp>
        <p:nvSpPr>
          <p:cNvPr id="5" name="TextBox 4"/>
          <p:cNvSpPr txBox="1"/>
          <p:nvPr/>
        </p:nvSpPr>
        <p:spPr>
          <a:xfrm>
            <a:off x="0" y="4343400"/>
            <a:ext cx="9144000" cy="255454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buFont typeface="Wingdings" pitchFamily="2" charset="2"/>
              <a:buChar char="Ø"/>
            </a:pPr>
            <a:r>
              <a:rPr lang="en-US" sz="3200" dirty="0" smtClean="0"/>
              <a:t>একটি নির্দিষ্ট সময়ে কোন স্থানে কত জন জন্ম নিলো, কতজন অন্য স্থানে চলে গেল, কোন বয়সে কত জন লোক আছে ,কতজন বিয়ে হলো,কত জন অন্য স্থান থেকে আসলো তাগননা করে বের করা বা পরিমাপ করাই জনমিতি।জন শব্দের অর্থ ব্যক্তি বা মানুষ আর মিতি শব্দের অর্থ পরিমাপ বা পরিমাণ।</a:t>
            </a:r>
            <a:endParaRPr lang="en-US" sz="3200" dirty="0"/>
          </a:p>
        </p:txBody>
      </p:sp>
      <p:pic>
        <p:nvPicPr>
          <p:cNvPr id="6" name="Picture 5" descr="1576188728021.jpg"/>
          <p:cNvPicPr>
            <a:picLocks noChangeAspect="1"/>
          </p:cNvPicPr>
          <p:nvPr/>
        </p:nvPicPr>
        <p:blipFill>
          <a:blip r:embed="rId3"/>
          <a:stretch>
            <a:fillRect/>
          </a:stretch>
        </p:blipFill>
        <p:spPr>
          <a:xfrm>
            <a:off x="152401" y="1066800"/>
            <a:ext cx="4267200" cy="2438400"/>
          </a:xfrm>
          <a:prstGeom prst="rect">
            <a:avLst/>
          </a:prstGeom>
        </p:spPr>
      </p:pic>
      <p:pic>
        <p:nvPicPr>
          <p:cNvPr id="7" name="Picture 6" descr="1440828125.jpg"/>
          <p:cNvPicPr>
            <a:picLocks noChangeAspect="1"/>
          </p:cNvPicPr>
          <p:nvPr/>
        </p:nvPicPr>
        <p:blipFill>
          <a:blip r:embed="rId4"/>
          <a:stretch>
            <a:fillRect/>
          </a:stretch>
        </p:blipFill>
        <p:spPr>
          <a:xfrm>
            <a:off x="4572000" y="1066800"/>
            <a:ext cx="4419600" cy="2436524"/>
          </a:xfrm>
          <a:prstGeom prst="rect">
            <a:avLst/>
          </a:prstGeom>
        </p:spPr>
      </p:pic>
      <p:sp>
        <p:nvSpPr>
          <p:cNvPr id="8" name="TextBox 7"/>
          <p:cNvSpPr txBox="1"/>
          <p:nvPr/>
        </p:nvSpPr>
        <p:spPr>
          <a:xfrm>
            <a:off x="838200" y="3581400"/>
            <a:ext cx="18288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t>জন্ম নিয়েছে</a:t>
            </a:r>
            <a:endParaRPr lang="en-US" sz="2400" dirty="0"/>
          </a:p>
        </p:txBody>
      </p:sp>
      <p:sp>
        <p:nvSpPr>
          <p:cNvPr id="9" name="TextBox 8"/>
          <p:cNvSpPr txBox="1"/>
          <p:nvPr/>
        </p:nvSpPr>
        <p:spPr>
          <a:xfrm>
            <a:off x="5867400" y="3657600"/>
            <a:ext cx="17526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smtClean="0"/>
              <a:t>বিয়ে হয়েছে</a:t>
            </a:r>
            <a:endParaRPr lang="en-US" sz="2400" dirty="0"/>
          </a:p>
        </p:txBody>
      </p:sp>
    </p:spTree>
    <p:custDataLst>
      <p:tags r:id="rId1"/>
    </p:custDataLst>
  </p:cSld>
  <p:clrMapOvr>
    <a:masterClrMapping/>
  </p:clrMapOvr>
  <p:transition advTm="2093">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2667000" y="381000"/>
            <a:ext cx="3505200" cy="76944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4400" dirty="0" smtClean="0"/>
              <a:t>একক কাজ:-</a:t>
            </a:r>
            <a:endParaRPr lang="en-US" sz="4400" dirty="0"/>
          </a:p>
        </p:txBody>
      </p:sp>
      <p:sp>
        <p:nvSpPr>
          <p:cNvPr id="5" name="TextBox 4"/>
          <p:cNvSpPr txBox="1"/>
          <p:nvPr/>
        </p:nvSpPr>
        <p:spPr>
          <a:xfrm>
            <a:off x="457200" y="4876800"/>
            <a:ext cx="8382000" cy="1077218"/>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buFont typeface="Wingdings" pitchFamily="2" charset="2"/>
              <a:buChar char="q"/>
            </a:pPr>
            <a:r>
              <a:rPr lang="en-US" sz="3200" dirty="0" smtClean="0"/>
              <a:t> জনসংখার দিক থেকে আমাদের দেশ পৃখিবীর কততম স্থানে রয়েছে ?</a:t>
            </a:r>
            <a:endParaRPr lang="en-US" sz="3200" dirty="0"/>
          </a:p>
        </p:txBody>
      </p:sp>
      <p:sp>
        <p:nvSpPr>
          <p:cNvPr id="6" name="TextBox 5"/>
          <p:cNvSpPr txBox="1"/>
          <p:nvPr/>
        </p:nvSpPr>
        <p:spPr>
          <a:xfrm>
            <a:off x="609600" y="4267200"/>
            <a:ext cx="5791200"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buFont typeface="Wingdings" pitchFamily="2" charset="2"/>
              <a:buChar char="q"/>
            </a:pPr>
            <a:r>
              <a:rPr lang="en-US" sz="3200" dirty="0" smtClean="0"/>
              <a:t>জনমিতি কাকে বলে ?</a:t>
            </a:r>
            <a:endParaRPr lang="en-US" sz="3200" dirty="0"/>
          </a:p>
        </p:txBody>
      </p:sp>
      <p:pic>
        <p:nvPicPr>
          <p:cNvPr id="7" name="Picture 6" descr="image-161127(0).jpg"/>
          <p:cNvPicPr>
            <a:picLocks noChangeAspect="1"/>
          </p:cNvPicPr>
          <p:nvPr/>
        </p:nvPicPr>
        <p:blipFill>
          <a:blip r:embed="rId3"/>
          <a:stretch>
            <a:fillRect/>
          </a:stretch>
        </p:blipFill>
        <p:spPr>
          <a:xfrm>
            <a:off x="2895600" y="1371600"/>
            <a:ext cx="2783620" cy="2238375"/>
          </a:xfrm>
          <a:prstGeom prst="rect">
            <a:avLst/>
          </a:prstGeom>
        </p:spPr>
      </p:pic>
      <p:cxnSp>
        <p:nvCxnSpPr>
          <p:cNvPr id="9" name="Straight Connector 8"/>
          <p:cNvCxnSpPr/>
          <p:nvPr/>
        </p:nvCxnSpPr>
        <p:spPr>
          <a:xfrm rot="5400000">
            <a:off x="-3124200" y="3429000"/>
            <a:ext cx="6858000" cy="1588"/>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rot="5400000">
            <a:off x="5410200" y="3429000"/>
            <a:ext cx="6858000" cy="1588"/>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a:off x="0" y="304800"/>
            <a:ext cx="9144000" cy="1588"/>
          </a:xfrm>
          <a:prstGeom prst="line">
            <a:avLst/>
          </a:prstGeom>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p:nvCxnSpPr>
        <p:spPr>
          <a:xfrm>
            <a:off x="0" y="6553200"/>
            <a:ext cx="9144000" cy="76200"/>
          </a:xfrm>
          <a:prstGeom prst="line">
            <a:avLst/>
          </a:prstGeom>
        </p:spPr>
        <p:style>
          <a:lnRef idx="1">
            <a:schemeClr val="accent2"/>
          </a:lnRef>
          <a:fillRef idx="0">
            <a:schemeClr val="accent2"/>
          </a:fillRef>
          <a:effectRef idx="0">
            <a:schemeClr val="accent2"/>
          </a:effectRef>
          <a:fontRef idx="minor">
            <a:schemeClr val="tx1"/>
          </a:fontRef>
        </p:style>
      </p:cxnSp>
    </p:spTree>
    <p:custDataLst>
      <p:tags r:id="rId1"/>
    </p:custDataLst>
  </p:cSld>
  <p:clrMapOvr>
    <a:masterClrMapping/>
  </p:clrMapOvr>
  <p:transition advTm="3047">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9144000" cy="132343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buFont typeface="Wingdings" pitchFamily="2" charset="2"/>
              <a:buChar char="v"/>
            </a:pPr>
            <a:r>
              <a:rPr lang="en-US" sz="4000" dirty="0" smtClean="0"/>
              <a:t> জনসংখ্যা পরিবর্তনের প্রভাব বিস্তারকারী উপাদান:-</a:t>
            </a:r>
            <a:endParaRPr lang="en-US" sz="4000" dirty="0"/>
          </a:p>
        </p:txBody>
      </p:sp>
      <p:sp>
        <p:nvSpPr>
          <p:cNvPr id="5" name="TextBox 4"/>
          <p:cNvSpPr txBox="1"/>
          <p:nvPr/>
        </p:nvSpPr>
        <p:spPr>
          <a:xfrm>
            <a:off x="0" y="3810000"/>
            <a:ext cx="9144000" cy="95410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buFont typeface="Wingdings" pitchFamily="2" charset="2"/>
              <a:buChar char="Ø"/>
            </a:pPr>
            <a:r>
              <a:rPr lang="en-US" sz="2800" dirty="0" smtClean="0"/>
              <a:t>জনসংখ্যা পরিবর্তনের প্রভাব বিস্তারকারী উপাদান সমূহ হলো:- জন্মহার, মৃত্যুহার, স্থানান্তর, বিবাহ,সামাজিক গতিশীলতা প্রভৃতি</a:t>
            </a:r>
            <a:endParaRPr lang="en-US" sz="2800" dirty="0"/>
          </a:p>
        </p:txBody>
      </p:sp>
      <p:sp>
        <p:nvSpPr>
          <p:cNvPr id="6" name="TextBox 5"/>
          <p:cNvSpPr txBox="1"/>
          <p:nvPr/>
        </p:nvSpPr>
        <p:spPr>
          <a:xfrm>
            <a:off x="0" y="4800600"/>
            <a:ext cx="9144000" cy="1015663"/>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buFont typeface="Wingdings" pitchFamily="2" charset="2"/>
              <a:buChar char="q"/>
            </a:pPr>
            <a:r>
              <a:rPr lang="en-US" sz="3200" dirty="0" smtClean="0"/>
              <a:t> </a:t>
            </a:r>
            <a:r>
              <a:rPr lang="en-US" sz="2800" dirty="0" smtClean="0"/>
              <a:t>জন্মহার:- প্রতিবছর মোট কত সংখ্যক শিশু জন্ম দিয়েছে সে সংখ্যাকে বোঝায়।জন্মহার বৃদ্ধি জনসংখ্যা বৃদ্ধির অন্যতম কারন।</a:t>
            </a:r>
            <a:endParaRPr lang="en-US" sz="2800" dirty="0"/>
          </a:p>
        </p:txBody>
      </p:sp>
      <p:sp>
        <p:nvSpPr>
          <p:cNvPr id="7" name="TextBox 6"/>
          <p:cNvSpPr txBox="1"/>
          <p:nvPr/>
        </p:nvSpPr>
        <p:spPr>
          <a:xfrm>
            <a:off x="0" y="5791200"/>
            <a:ext cx="9144000" cy="1015663"/>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buFont typeface="Wingdings" pitchFamily="2" charset="2"/>
              <a:buChar char="q"/>
            </a:pPr>
            <a:r>
              <a:rPr lang="en-US" sz="3200" dirty="0" smtClean="0"/>
              <a:t> </a:t>
            </a:r>
            <a:r>
              <a:rPr lang="en-US" sz="2800" dirty="0" smtClean="0"/>
              <a:t>মৃত্যুহার:- নির্দিষ্ট বয়সের লোক প্রতি হাজারে কতজন লোক মারা যায় তা দ্বারা মৃত্যুহার নির্ণয় করা হয়।</a:t>
            </a:r>
            <a:endParaRPr lang="en-US" sz="2800" dirty="0"/>
          </a:p>
        </p:txBody>
      </p:sp>
      <p:pic>
        <p:nvPicPr>
          <p:cNvPr id="9" name="Picture 8" descr="1576188728021.jpg"/>
          <p:cNvPicPr>
            <a:picLocks noChangeAspect="1"/>
          </p:cNvPicPr>
          <p:nvPr/>
        </p:nvPicPr>
        <p:blipFill>
          <a:blip r:embed="rId3"/>
          <a:stretch>
            <a:fillRect/>
          </a:stretch>
        </p:blipFill>
        <p:spPr>
          <a:xfrm>
            <a:off x="0" y="1371600"/>
            <a:ext cx="4724400" cy="1981200"/>
          </a:xfrm>
          <a:prstGeom prst="rect">
            <a:avLst/>
          </a:prstGeom>
        </p:spPr>
      </p:pic>
      <p:sp>
        <p:nvSpPr>
          <p:cNvPr id="10" name="TextBox 9"/>
          <p:cNvSpPr txBox="1"/>
          <p:nvPr/>
        </p:nvSpPr>
        <p:spPr>
          <a:xfrm>
            <a:off x="1676400" y="3352800"/>
            <a:ext cx="1828800" cy="523220"/>
          </a:xfrm>
          <a:prstGeom prst="rect">
            <a:avLst/>
          </a:prstGeom>
          <a:noFill/>
        </p:spPr>
        <p:txBody>
          <a:bodyPr wrap="square" rtlCol="0">
            <a:spAutoFit/>
          </a:bodyPr>
          <a:lstStyle/>
          <a:p>
            <a:r>
              <a:rPr lang="en-US" sz="2800" dirty="0" smtClean="0"/>
              <a:t>জন্মহার</a:t>
            </a:r>
            <a:endParaRPr lang="en-US" sz="2800" dirty="0"/>
          </a:p>
        </p:txBody>
      </p:sp>
      <p:pic>
        <p:nvPicPr>
          <p:cNvPr id="8" name="Picture 7" descr="2015-10-13_3_678614.jpg"/>
          <p:cNvPicPr>
            <a:picLocks noChangeAspect="1"/>
          </p:cNvPicPr>
          <p:nvPr/>
        </p:nvPicPr>
        <p:blipFill>
          <a:blip r:embed="rId4"/>
          <a:stretch>
            <a:fillRect/>
          </a:stretch>
        </p:blipFill>
        <p:spPr>
          <a:xfrm>
            <a:off x="4876800" y="1295400"/>
            <a:ext cx="4267200" cy="2138892"/>
          </a:xfrm>
          <a:prstGeom prst="rect">
            <a:avLst/>
          </a:prstGeom>
        </p:spPr>
      </p:pic>
      <p:sp>
        <p:nvSpPr>
          <p:cNvPr id="11" name="TextBox 10"/>
          <p:cNvSpPr txBox="1"/>
          <p:nvPr/>
        </p:nvSpPr>
        <p:spPr>
          <a:xfrm>
            <a:off x="5867400" y="3352800"/>
            <a:ext cx="2057400" cy="523220"/>
          </a:xfrm>
          <a:prstGeom prst="rect">
            <a:avLst/>
          </a:prstGeom>
          <a:noFill/>
        </p:spPr>
        <p:txBody>
          <a:bodyPr wrap="square" rtlCol="0">
            <a:spAutoFit/>
          </a:bodyPr>
          <a:lstStyle/>
          <a:p>
            <a:r>
              <a:rPr lang="en-US" sz="2800" dirty="0" smtClean="0"/>
              <a:t>মৃত্যুরহার</a:t>
            </a:r>
            <a:endParaRPr lang="en-US" sz="2800" dirty="0"/>
          </a:p>
        </p:txBody>
      </p:sp>
    </p:spTree>
    <p:custDataLst>
      <p:tags r:id="rId1"/>
    </p:custDataLst>
  </p:cSld>
  <p:clrMapOvr>
    <a:masterClrMapping/>
  </p:clrMapOvr>
  <p:transition advTm="3844">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00" y="-15773400"/>
            <a:ext cx="2286000" cy="7417415"/>
          </a:xfrm>
          <a:prstGeom prst="rect">
            <a:avLst/>
          </a:prstGeom>
        </p:spPr>
        <p:txBody>
          <a:bodyPr>
            <a:spAutoFit/>
          </a:bodyPr>
          <a:lstStyle/>
          <a:p>
            <a:pPr lvl="8">
              <a:buFont typeface="Wingdings" pitchFamily="2" charset="2"/>
              <a:buChar char="q"/>
            </a:pPr>
            <a:r>
              <a:rPr lang="en-US" sz="2800" dirty="0" smtClean="0">
                <a:solidFill>
                  <a:prstClr val="black"/>
                </a:solidFill>
              </a:rPr>
              <a:t>। স্থানান্তর দুই স্থানান্তর: -</a:t>
            </a:r>
            <a:endParaRPr lang="en-US" sz="2800" dirty="0">
              <a:solidFill>
                <a:prstClr val="black"/>
              </a:solidFill>
            </a:endParaRPr>
          </a:p>
        </p:txBody>
      </p:sp>
      <p:sp>
        <p:nvSpPr>
          <p:cNvPr id="7" name="TextBox 6"/>
          <p:cNvSpPr txBox="1"/>
          <p:nvPr/>
        </p:nvSpPr>
        <p:spPr>
          <a:xfrm>
            <a:off x="152400" y="3124201"/>
            <a:ext cx="8839200" cy="95410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buFont typeface="Wingdings" pitchFamily="2" charset="2"/>
              <a:buChar char="q"/>
            </a:pPr>
            <a:r>
              <a:rPr lang="en-US" sz="2800" dirty="0" smtClean="0"/>
              <a:t>স্থানান্তর:-একটি দেশের সীমানা পেরিয়ে অন্য দেশের গমনাগমনকে বোঝায়।স্থানান্তর দুই প্রকার- একটি অভ্যন্তরিণ অন্যটি আন্তর্জাতিক।</a:t>
            </a:r>
            <a:endParaRPr lang="en-US" sz="2800" dirty="0"/>
          </a:p>
        </p:txBody>
      </p:sp>
      <p:sp>
        <p:nvSpPr>
          <p:cNvPr id="8" name="TextBox 7"/>
          <p:cNvSpPr txBox="1"/>
          <p:nvPr/>
        </p:nvSpPr>
        <p:spPr>
          <a:xfrm>
            <a:off x="152400" y="4038600"/>
            <a:ext cx="8839200" cy="138499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buFont typeface="Wingdings" pitchFamily="2" charset="2"/>
              <a:buChar char="q"/>
            </a:pPr>
            <a:r>
              <a:rPr lang="en-US" sz="2800" dirty="0" smtClean="0"/>
              <a:t>বিবাহ:-কম বয়সে ছেলে মেয়েদের বিয়ে দেওয়া  জন্মহার বৃদ্ধির প্রধান কারন।আমাদের দেশে রাষ্ট্রিয়ভাবে বাল্যবিবাহ নিষিদ্ধ করা হয়েছে।</a:t>
            </a:r>
            <a:endParaRPr lang="en-US" sz="2800" dirty="0"/>
          </a:p>
        </p:txBody>
      </p:sp>
      <p:sp>
        <p:nvSpPr>
          <p:cNvPr id="9" name="TextBox 8"/>
          <p:cNvSpPr txBox="1"/>
          <p:nvPr/>
        </p:nvSpPr>
        <p:spPr>
          <a:xfrm>
            <a:off x="152400" y="5029200"/>
            <a:ext cx="8839200" cy="1828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buFont typeface="Wingdings" pitchFamily="2" charset="2"/>
              <a:buChar char="q"/>
            </a:pPr>
            <a:r>
              <a:rPr lang="en-US" sz="2800" dirty="0" smtClean="0"/>
              <a:t>সামাজিক গতিশীলতা:-সামাজিক পদ মর্যাদাকে বোঝায়।যেমন,কোন নিন্মবিত্ত পরিবারের কোন সদস্য যদি উচ্চশিক্ষাগ্রহন করে উচ্চপেশার চাকরিতে প্রবেশ করে।সচেতনতা বাড়বে এবং সন্তান সংখ্যা যৌক্তিক পর্যায় রাখবে।</a:t>
            </a:r>
            <a:endParaRPr lang="en-US" sz="2800" dirty="0"/>
          </a:p>
        </p:txBody>
      </p:sp>
      <p:sp>
        <p:nvSpPr>
          <p:cNvPr id="10" name="TextBox 9"/>
          <p:cNvSpPr txBox="1"/>
          <p:nvPr/>
        </p:nvSpPr>
        <p:spPr>
          <a:xfrm>
            <a:off x="6172200" y="2667000"/>
            <a:ext cx="2743200" cy="523220"/>
          </a:xfrm>
          <a:prstGeom prst="rect">
            <a:avLst/>
          </a:prstGeom>
          <a:noFill/>
        </p:spPr>
        <p:txBody>
          <a:bodyPr wrap="square" rtlCol="0">
            <a:spAutoFit/>
          </a:bodyPr>
          <a:lstStyle/>
          <a:p>
            <a:r>
              <a:rPr lang="en-US" sz="2800" dirty="0" smtClean="0"/>
              <a:t>বাল্য বিবাহ</a:t>
            </a:r>
            <a:endParaRPr lang="en-US" sz="2800" dirty="0"/>
          </a:p>
        </p:txBody>
      </p:sp>
      <p:pic>
        <p:nvPicPr>
          <p:cNvPr id="11" name="Picture 10" descr="FB_IMG_15684806916964494.jpg"/>
          <p:cNvPicPr>
            <a:picLocks noChangeAspect="1"/>
          </p:cNvPicPr>
          <p:nvPr/>
        </p:nvPicPr>
        <p:blipFill>
          <a:blip r:embed="rId4"/>
          <a:stretch>
            <a:fillRect/>
          </a:stretch>
        </p:blipFill>
        <p:spPr>
          <a:xfrm>
            <a:off x="4648200" y="0"/>
            <a:ext cx="4343400" cy="2686050"/>
          </a:xfrm>
          <a:prstGeom prst="rect">
            <a:avLst/>
          </a:prstGeom>
        </p:spPr>
      </p:pic>
      <p:sp>
        <p:nvSpPr>
          <p:cNvPr id="12" name="TextBox 11"/>
          <p:cNvSpPr txBox="1"/>
          <p:nvPr/>
        </p:nvSpPr>
        <p:spPr>
          <a:xfrm>
            <a:off x="1447800" y="2667000"/>
            <a:ext cx="1752600" cy="523220"/>
          </a:xfrm>
          <a:prstGeom prst="rect">
            <a:avLst/>
          </a:prstGeom>
          <a:noFill/>
        </p:spPr>
        <p:txBody>
          <a:bodyPr wrap="square" rtlCol="0">
            <a:spAutoFit/>
          </a:bodyPr>
          <a:lstStyle/>
          <a:p>
            <a:r>
              <a:rPr lang="en-US" sz="2800" dirty="0" smtClean="0"/>
              <a:t>স্থানান্তর</a:t>
            </a:r>
            <a:endParaRPr lang="en-US" sz="2800" dirty="0"/>
          </a:p>
        </p:txBody>
      </p:sp>
      <p:pic>
        <p:nvPicPr>
          <p:cNvPr id="13" name="Picture 12" descr="165493_bas.jpg"/>
          <p:cNvPicPr>
            <a:picLocks noChangeAspect="1"/>
          </p:cNvPicPr>
          <p:nvPr/>
        </p:nvPicPr>
        <p:blipFill>
          <a:blip r:embed="rId5"/>
          <a:stretch>
            <a:fillRect/>
          </a:stretch>
        </p:blipFill>
        <p:spPr>
          <a:xfrm>
            <a:off x="0" y="-17144"/>
            <a:ext cx="4572000" cy="2684144"/>
          </a:xfrm>
          <a:prstGeom prst="rect">
            <a:avLst/>
          </a:prstGeom>
        </p:spPr>
      </p:pic>
    </p:spTree>
    <p:custDataLst>
      <p:tags r:id="rId1"/>
    </p:custDataLst>
  </p:cSld>
  <p:clrMapOvr>
    <a:masterClrMapping/>
  </p:clrMapOvr>
  <p:transition advTm="3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1.1|0.7"/>
</p:tagLst>
</file>

<file path=ppt/tags/tag10.xml><?xml version="1.0" encoding="utf-8"?>
<p:tagLst xmlns:a="http://schemas.openxmlformats.org/drawingml/2006/main" xmlns:r="http://schemas.openxmlformats.org/officeDocument/2006/relationships" xmlns:p="http://schemas.openxmlformats.org/presentationml/2006/main">
  <p:tag name="TIMING" val="|0.5|0.7|0.8"/>
</p:tagLst>
</file>

<file path=ppt/tags/tag11.xml><?xml version="1.0" encoding="utf-8"?>
<p:tagLst xmlns:a="http://schemas.openxmlformats.org/drawingml/2006/main" xmlns:r="http://schemas.openxmlformats.org/officeDocument/2006/relationships" xmlns:p="http://schemas.openxmlformats.org/presentationml/2006/main">
  <p:tag name="TIMING" val="|0.3|0.8|0.8"/>
</p:tagLst>
</file>

<file path=ppt/tags/tag12.xml><?xml version="1.0" encoding="utf-8"?>
<p:tagLst xmlns:a="http://schemas.openxmlformats.org/drawingml/2006/main" xmlns:r="http://schemas.openxmlformats.org/officeDocument/2006/relationships" xmlns:p="http://schemas.openxmlformats.org/presentationml/2006/main">
  <p:tag name="TIMING" val="|0.4|0.8|0.7|0.7"/>
</p:tagLst>
</file>

<file path=ppt/tags/tag13.xml><?xml version="1.0" encoding="utf-8"?>
<p:tagLst xmlns:a="http://schemas.openxmlformats.org/drawingml/2006/main" xmlns:r="http://schemas.openxmlformats.org/officeDocument/2006/relationships" xmlns:p="http://schemas.openxmlformats.org/presentationml/2006/main">
  <p:tag name="TIMING" val="|0.4|0.8"/>
</p:tagLst>
</file>

<file path=ppt/tags/tag14.xml><?xml version="1.0" encoding="utf-8"?>
<p:tagLst xmlns:a="http://schemas.openxmlformats.org/drawingml/2006/main" xmlns:r="http://schemas.openxmlformats.org/officeDocument/2006/relationships" xmlns:p="http://schemas.openxmlformats.org/presentationml/2006/main">
  <p:tag name="TIMING" val="|0.4|0.9|0.6|0.9|0.7|0.7"/>
</p:tagLst>
</file>

<file path=ppt/tags/tag15.xml><?xml version="1.0" encoding="utf-8"?>
<p:tagLst xmlns:a="http://schemas.openxmlformats.org/drawingml/2006/main" xmlns:r="http://schemas.openxmlformats.org/officeDocument/2006/relationships" xmlns:p="http://schemas.openxmlformats.org/presentationml/2006/main">
  <p:tag name="TIMING" val="|0.5|1.6"/>
</p:tagLst>
</file>

<file path=ppt/tags/tag16.xml><?xml version="1.0" encoding="utf-8"?>
<p:tagLst xmlns:a="http://schemas.openxmlformats.org/drawingml/2006/main" xmlns:r="http://schemas.openxmlformats.org/officeDocument/2006/relationships" xmlns:p="http://schemas.openxmlformats.org/presentationml/2006/main">
  <p:tag name="TIMING" val="|0.3|0.8|0.7|0.7|0.8|0.7"/>
</p:tagLst>
</file>

<file path=ppt/tags/tag17.xml><?xml version="1.0" encoding="utf-8"?>
<p:tagLst xmlns:a="http://schemas.openxmlformats.org/drawingml/2006/main" xmlns:r="http://schemas.openxmlformats.org/officeDocument/2006/relationships" xmlns:p="http://schemas.openxmlformats.org/presentationml/2006/main">
  <p:tag name="TIMING" val="|0.5|0.7"/>
</p:tagLst>
</file>

<file path=ppt/tags/tag18.xml><?xml version="1.0" encoding="utf-8"?>
<p:tagLst xmlns:a="http://schemas.openxmlformats.org/drawingml/2006/main" xmlns:r="http://schemas.openxmlformats.org/officeDocument/2006/relationships" xmlns:p="http://schemas.openxmlformats.org/presentationml/2006/main">
  <p:tag name="TIMING" val="|0.5|0.9|0.8"/>
</p:tagLst>
</file>

<file path=ppt/tags/tag2.xml><?xml version="1.0" encoding="utf-8"?>
<p:tagLst xmlns:a="http://schemas.openxmlformats.org/drawingml/2006/main" xmlns:r="http://schemas.openxmlformats.org/officeDocument/2006/relationships" xmlns:p="http://schemas.openxmlformats.org/presentationml/2006/main">
  <p:tag name="TIMING" val="|0.1|1.1|2.5"/>
</p:tagLst>
</file>

<file path=ppt/tags/tag3.xml><?xml version="1.0" encoding="utf-8"?>
<p:tagLst xmlns:a="http://schemas.openxmlformats.org/drawingml/2006/main" xmlns:r="http://schemas.openxmlformats.org/officeDocument/2006/relationships" xmlns:p="http://schemas.openxmlformats.org/presentationml/2006/main">
  <p:tag name="TIMING" val="|0.6"/>
</p:tagLst>
</file>

<file path=ppt/tags/tag4.xml><?xml version="1.0" encoding="utf-8"?>
<p:tagLst xmlns:a="http://schemas.openxmlformats.org/drawingml/2006/main" xmlns:r="http://schemas.openxmlformats.org/officeDocument/2006/relationships" xmlns:p="http://schemas.openxmlformats.org/presentationml/2006/main">
  <p:tag name="TIMING" val="|0|1.7|1"/>
</p:tagLst>
</file>

<file path=ppt/tags/tag5.xml><?xml version="1.0" encoding="utf-8"?>
<p:tagLst xmlns:a="http://schemas.openxmlformats.org/drawingml/2006/main" xmlns:r="http://schemas.openxmlformats.org/officeDocument/2006/relationships" xmlns:p="http://schemas.openxmlformats.org/presentationml/2006/main">
  <p:tag name="TIMING" val="|0.4|0.8|0.7|0.7"/>
</p:tagLst>
</file>

<file path=ppt/tags/tag6.xml><?xml version="1.0" encoding="utf-8"?>
<p:tagLst xmlns:a="http://schemas.openxmlformats.org/drawingml/2006/main" xmlns:r="http://schemas.openxmlformats.org/officeDocument/2006/relationships" xmlns:p="http://schemas.openxmlformats.org/presentationml/2006/main">
  <p:tag name="TIMING" val="|0.2|0.8"/>
</p:tagLst>
</file>

<file path=ppt/tags/tag7.xml><?xml version="1.0" encoding="utf-8"?>
<p:tagLst xmlns:a="http://schemas.openxmlformats.org/drawingml/2006/main" xmlns:r="http://schemas.openxmlformats.org/officeDocument/2006/relationships" xmlns:p="http://schemas.openxmlformats.org/presentationml/2006/main">
  <p:tag name="TIMING" val="|0.2|0.8|1"/>
</p:tagLst>
</file>

<file path=ppt/tags/tag8.xml><?xml version="1.0" encoding="utf-8"?>
<p:tagLst xmlns:a="http://schemas.openxmlformats.org/drawingml/2006/main" xmlns:r="http://schemas.openxmlformats.org/officeDocument/2006/relationships" xmlns:p="http://schemas.openxmlformats.org/presentationml/2006/main">
  <p:tag name="TIMING" val="|0.3|0.9|0.7|0.8"/>
</p:tagLst>
</file>

<file path=ppt/tags/tag9.xml><?xml version="1.0" encoding="utf-8"?>
<p:tagLst xmlns:a="http://schemas.openxmlformats.org/drawingml/2006/main" xmlns:r="http://schemas.openxmlformats.org/officeDocument/2006/relationships" xmlns:p="http://schemas.openxmlformats.org/presentationml/2006/main">
  <p:tag name="TIMING" val="|0.4|0.8|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TotalTime>
  <Words>595</Words>
  <Application>Microsoft Office PowerPoint</Application>
  <PresentationFormat>On-screen Show (4:3)</PresentationFormat>
  <Paragraphs>66</Paragraphs>
  <Slides>18</Slides>
  <Notes>1</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Singer</dc:creator>
  <cp:lastModifiedBy>Singer</cp:lastModifiedBy>
  <cp:revision>58</cp:revision>
  <dcterms:created xsi:type="dcterms:W3CDTF">2019-09-18T00:39:30Z</dcterms:created>
  <dcterms:modified xsi:type="dcterms:W3CDTF">2019-12-19T13:47:47Z</dcterms:modified>
</cp:coreProperties>
</file>