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</p:sldMasterIdLst>
  <p:notesMasterIdLst>
    <p:notesMasterId r:id="rId15"/>
  </p:notesMasterIdLst>
  <p:sldIdLst>
    <p:sldId id="311" r:id="rId2"/>
    <p:sldId id="316" r:id="rId3"/>
    <p:sldId id="267" r:id="rId4"/>
    <p:sldId id="298" r:id="rId5"/>
    <p:sldId id="315" r:id="rId6"/>
    <p:sldId id="299" r:id="rId7"/>
    <p:sldId id="301" r:id="rId8"/>
    <p:sldId id="300" r:id="rId9"/>
    <p:sldId id="309" r:id="rId10"/>
    <p:sldId id="314" r:id="rId11"/>
    <p:sldId id="310" r:id="rId12"/>
    <p:sldId id="269" r:id="rId13"/>
    <p:sldId id="31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4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00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838" autoAdjust="0"/>
    <p:restoredTop sz="86470" autoAdjust="0"/>
  </p:normalViewPr>
  <p:slideViewPr>
    <p:cSldViewPr>
      <p:cViewPr>
        <p:scale>
          <a:sx n="89" d="100"/>
          <a:sy n="89" d="100"/>
        </p:scale>
        <p:origin x="-612" y="-198"/>
      </p:cViewPr>
      <p:guideLst>
        <p:guide orient="horz" pos="2160"/>
        <p:guide pos="3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D70A89-E7BC-4B67-AA9A-67E9B3C4C3EC}" type="datetimeFigureOut">
              <a:rPr lang="en-US"/>
              <a:pPr>
                <a:defRPr/>
              </a:pPr>
              <a:t>12/19/2019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6034337-CC5B-4E5A-93E1-66681A0C6F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5355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034337-CC5B-4E5A-93E1-66681A0C6FA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9019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034337-CC5B-4E5A-93E1-66681A0C6FA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519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034337-CC5B-4E5A-93E1-66681A0C6FA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2300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034337-CC5B-4E5A-93E1-66681A0C6FA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1973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034337-CC5B-4E5A-93E1-66681A0C6FA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3169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034337-CC5B-4E5A-93E1-66681A0C6FA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6070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DF3533-EA6F-4ECA-9052-4F897945C9C1}" type="datetimeFigureOut">
              <a:rPr lang="en-US" smtClean="0"/>
              <a:pPr>
                <a:defRPr/>
              </a:pPr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19F97-807F-4311-810D-7E3BEC414A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793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91D328-8486-4C74-AA1F-9F0BCD68E5C6}" type="datetimeFigureOut">
              <a:rPr lang="en-US" smtClean="0"/>
              <a:pPr>
                <a:defRPr/>
              </a:pPr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876600-07F9-4188-AB4C-30B9C363C7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921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C81A3F-BB50-4ECB-8B69-EF9E9C181792}" type="datetimeFigureOut">
              <a:rPr lang="en-US" smtClean="0"/>
              <a:pPr>
                <a:defRPr/>
              </a:pPr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A459B-41EB-4D33-B7AE-F5BBD6F7EF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312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6CB0E-625E-432B-97CB-4EE4D321EF23}" type="datetimeFigureOut">
              <a:rPr lang="en-US" smtClean="0"/>
              <a:pPr>
                <a:defRPr/>
              </a:pPr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A5D5B-4309-4B72-A61A-8DB4D74F8C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356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ED2D7-804C-4BC8-8048-9A6E935D5035}" type="datetimeFigureOut">
              <a:rPr lang="en-US" smtClean="0"/>
              <a:pPr>
                <a:defRPr/>
              </a:pPr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E10B7-D396-4B4E-A3E9-88884A539B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231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FBA45E-94A0-4F86-85AB-C368CAFFDA7C}" type="datetimeFigureOut">
              <a:rPr lang="en-US" smtClean="0"/>
              <a:pPr>
                <a:defRPr/>
              </a:pPr>
              <a:t>12/19/2019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93DA48-BD3F-4216-BCFC-AA1E4EE991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501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77B3ED-4131-4CAA-A69C-D695F69F996C}" type="datetimeFigureOut">
              <a:rPr lang="en-US" smtClean="0"/>
              <a:pPr>
                <a:defRPr/>
              </a:pPr>
              <a:t>12/19/2019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98E1D-A0D8-44C3-82A9-9636FDD769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834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78D085-910C-4C2E-8375-197D20EC2C48}" type="datetimeFigureOut">
              <a:rPr lang="en-US" smtClean="0"/>
              <a:pPr>
                <a:defRPr/>
              </a:pPr>
              <a:t>12/19/2019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17569-850C-4B0E-8B3D-8BEAC7FD63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6449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258D62-5817-417B-80C8-513C5FA93E04}" type="datetimeFigureOut">
              <a:rPr lang="en-US" smtClean="0"/>
              <a:pPr>
                <a:defRPr/>
              </a:pPr>
              <a:t>12/19/2019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9558C-9DAB-4D8F-9477-50C35921AC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500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90D3C3-BF70-44E1-BD19-8B5CC48BC6CE}" type="datetimeFigureOut">
              <a:rPr lang="en-US" smtClean="0"/>
              <a:pPr>
                <a:defRPr/>
              </a:pPr>
              <a:t>12/19/2019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7837C7-B582-41BF-8F1A-481FA8C49D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636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D1F727-F238-45C6-B7EC-AA8D95DC15A6}" type="datetimeFigureOut">
              <a:rPr lang="en-US" smtClean="0"/>
              <a:pPr>
                <a:defRPr/>
              </a:pPr>
              <a:t>12/19/2019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2D1CC7-CA30-4534-A9B2-56D501E72C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28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352B3B-E534-4B01-ABA1-BA1E630FF57B}" type="datetimeFigureOut">
              <a:rPr lang="en-US" smtClean="0"/>
              <a:pPr>
                <a:defRPr/>
              </a:pPr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FC7201-75D7-49C2-8D94-D43515EC9F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106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%20jamai\Documents\voice-2017-11-11-00-48.mp3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96404"/>
            <a:ext cx="9144001" cy="60553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7087" y="2209800"/>
            <a:ext cx="8708314" cy="28956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bn-IN" sz="12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লাল গোলাপ শুভেচ্ছা </a:t>
            </a:r>
            <a:r>
              <a:rPr lang="bn-BD" sz="12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200" b="1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2801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19200" y="381000"/>
            <a:ext cx="72390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সাথে মিলিয়ে নেই।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5089" y="1371600"/>
            <a:ext cx="3414711" cy="469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83969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2247900" cy="780393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 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971800" y="1600200"/>
            <a:ext cx="5867400" cy="208143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bn-BD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দল গঠন করে দিয়ে নীচের প্রশ্নগুলোর উত্তর</a:t>
            </a:r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পাঠ্যাংশ থেকে খুজে লিখতে দিব এবং দলের একজনকে  প্রশ্নত্তোরগুলো সবার উদ্দেশ্যে পড়ে শুনাতে বলব। 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0" y="4114800"/>
            <a:ext cx="54864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bn-BD" sz="3200" dirty="0" smtClean="0">
                <a:ln w="0"/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3200" dirty="0" smtClean="0">
                <a:ln w="0"/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n w="0"/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মৃত</a:t>
            </a:r>
            <a:r>
              <a:rPr lang="en-US" sz="3200" dirty="0" smtClean="0">
                <a:ln w="0"/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3200" dirty="0" smtClean="0">
                <a:ln w="0"/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n w="0"/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n w="0"/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বুঝ</a:t>
            </a:r>
            <a:r>
              <a:rPr lang="bn-BD" sz="3200" dirty="0" smtClean="0">
                <a:ln w="0"/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?  </a:t>
            </a:r>
            <a:endParaRPr lang="en-US" sz="3200" dirty="0">
              <a:ln w="0"/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76600" y="5257800"/>
            <a:ext cx="5486400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শখের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হাড়ি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ownload.png">
            <a:extLst>
              <a:ext uri="{FF2B5EF4-FFF2-40B4-BE49-F238E27FC236}">
                <a16:creationId xmlns:a16="http://schemas.microsoft.com/office/drawing/2014/main" xmlns="" id="{ADB6E154-D9AF-4EEF-8548-645C48BC31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752600"/>
            <a:ext cx="2725425" cy="15262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67876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381000"/>
            <a:ext cx="3733800" cy="762000"/>
          </a:xfr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n-BD" sz="48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u="sng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793530"/>
          </a:xfr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82296" indent="0" eaLnBrk="1" fontAlgn="auto" hangingPunct="1">
              <a:spcAft>
                <a:spcPts val="0"/>
              </a:spcAft>
              <a:buNone/>
              <a:defRPr/>
            </a:pP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** 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ক্লাসের কয়েকজন ছাত্র-ছাত্রীকে রিডিং পড়তে দিয়ে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করব</a:t>
            </a:r>
          </a:p>
          <a:p>
            <a:pPr marL="82296" indent="0" eaLnBrk="1" fontAlgn="auto" hangingPunct="1">
              <a:spcAft>
                <a:spcPts val="0"/>
              </a:spcAft>
              <a:buNone/>
              <a:defRPr/>
            </a:pPr>
            <a:endParaRPr lang="bn-BD" sz="4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bn-BD" sz="4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" y="2819400"/>
            <a:ext cx="8077200" cy="1062990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নীচের প্রশ্নগুলোর মাধ্যমে মৌখিক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লিখিত</a:t>
            </a: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মূল্যায়ন করব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bn-BD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bn-BD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52400" y="4114800"/>
            <a:ext cx="8763000" cy="1524000"/>
          </a:xfrm>
          <a:prstGeom prst="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টেপা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পুতুল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২। 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মেলা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বাক্য</a:t>
            </a: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bn-BD" sz="4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bn-BD" sz="4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bn-BD" sz="4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bn-BD" sz="4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028700"/>
            <a:ext cx="2232423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6488123" y="936523"/>
            <a:ext cx="2400300" cy="5143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97455" y="2857500"/>
            <a:ext cx="4000500" cy="1485900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bn-BD" sz="12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1200" dirty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73534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526244" y="3294666"/>
            <a:ext cx="5719976" cy="2514622"/>
          </a:xfrm>
          <a:prstGeom prst="roundRect">
            <a:avLst>
              <a:gd name="adj" fmla="val 40765"/>
            </a:avLst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IN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NikoshBAN" pitchFamily="2" charset="0"/>
              </a:rPr>
              <a:t>শ্রেণি-</a:t>
            </a: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NikoshBAN" pitchFamily="2" charset="0"/>
              </a:rPr>
              <a:t>৫</a:t>
            </a:r>
            <a:r>
              <a:rPr lang="bn-IN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NikoshBAN" pitchFamily="2" charset="0"/>
              </a:rPr>
              <a:t>ম,</a:t>
            </a:r>
            <a:endParaRPr lang="bn-IN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NikoshBAN" pitchFamily="2" charset="0"/>
            </a:endParaRPr>
          </a:p>
          <a:p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NikoshBAN" pitchFamily="2" charset="0"/>
              </a:rPr>
              <a:t>                 </a:t>
            </a:r>
            <a:r>
              <a:rPr lang="bn-IN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NikoshBAN" pitchFamily="2" charset="0"/>
              </a:rPr>
              <a:t>বিষয়-বাংলা,</a:t>
            </a:r>
            <a:endParaRPr lang="bn-IN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NikoshBAN" pitchFamily="2" charset="0"/>
            </a:endParaRPr>
          </a:p>
          <a:p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NikoshBAN" pitchFamily="2" charset="0"/>
              </a:rPr>
              <a:t>                </a:t>
            </a:r>
            <a:r>
              <a:rPr lang="en-US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NikoshBAN" pitchFamily="2" charset="0"/>
              </a:rPr>
              <a:t>পাঠঃ</a:t>
            </a: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NikoshBAN" pitchFamily="2" charset="0"/>
              </a:rPr>
              <a:t>শখের</a:t>
            </a: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NikoshBAN" pitchFamily="2" charset="0"/>
              </a:rPr>
              <a:t>মৃৎশিল্প</a:t>
            </a:r>
            <a:endParaRPr lang="bn-IN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গ্রামের</a:t>
            </a: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bn-BD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.......</a:t>
            </a:r>
            <a:r>
              <a:rPr lang="en-US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জিনিসপত্র</a:t>
            </a: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2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0855B0C3-D14C-4056-A23A-F0511F44A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8382" y="3276600"/>
            <a:ext cx="1692218" cy="22474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Rounded Rectangle 12"/>
          <p:cNvSpPr/>
          <p:nvPr/>
        </p:nvSpPr>
        <p:spPr>
          <a:xfrm>
            <a:off x="639305" y="290221"/>
            <a:ext cx="7470552" cy="2858181"/>
          </a:xfrm>
          <a:prstGeom prst="roundRect">
            <a:avLst>
              <a:gd name="adj" fmla="val 40765"/>
            </a:avLst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40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u="sng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	 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রায়হানা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bn-IN" sz="2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bn-IN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 </a:t>
            </a:r>
            <a:r>
              <a:rPr lang="bn-IN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শিক্ষক,</a:t>
            </a:r>
          </a:p>
          <a:p>
            <a:r>
              <a:rPr lang="bn-IN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IN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চান্দেরপাড়া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সরকারি </a:t>
            </a:r>
            <a:r>
              <a:rPr lang="bn-IN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প্রাথমিক বিদ্যালয়,</a:t>
            </a:r>
          </a:p>
          <a:p>
            <a:r>
              <a:rPr lang="bn-IN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IN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নাসিরনগর</a:t>
            </a:r>
            <a:r>
              <a:rPr lang="bn-IN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ব্রাহ্মণবাড়িয়া</a:t>
            </a:r>
            <a:r>
              <a:rPr lang="bn-IN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IN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              মোবাইলঃ ০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১৮৫৫২৬৬২৯৩</a:t>
            </a:r>
            <a:r>
              <a:rPr lang="bn-IN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	      	            </a:t>
            </a:r>
            <a:r>
              <a:rPr lang="bn-IN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ইমেলঃ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rayhanabegum13@gmail.com</a:t>
            </a:r>
            <a:endParaRPr lang="bn-IN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1" descr="E:\.picasaoriginals\2016-09-16-16-50-48-219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85800" y="914400"/>
            <a:ext cx="2165545" cy="2286000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="" xmlns:p14="http://schemas.microsoft.com/office/powerpoint/2010/main" val="195615336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066800" y="533400"/>
            <a:ext cx="6858000" cy="1143000"/>
          </a:xfrm>
          <a:prstGeom prst="ribbon">
            <a:avLst/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533400" y="2895600"/>
            <a:ext cx="8229600" cy="2667000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প্রমিত উচ্চারণে পাঠ্যাংশ পড়তে পারবে।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পাঠ্যাংশ হতে শব্দার্থ, যুক্তবর্ণ, প্রশ্নোত্তর লিখত পরবে। 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533400" y="348265"/>
            <a:ext cx="8534400" cy="1143000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চল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গান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শুনি</a:t>
            </a:r>
            <a:endParaRPr kumimoji="0" lang="en-US" sz="4800" i="0" u="none" strike="noStrike" kern="120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ea typeface="+mn-ea"/>
            </a:endParaRPr>
          </a:p>
        </p:txBody>
      </p:sp>
      <p:pic>
        <p:nvPicPr>
          <p:cNvPr id="7" name="voice-2017-11-11-00-4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733800" y="2057400"/>
            <a:ext cx="1752600" cy="1752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8550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3" grpId="0" animBg="1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7990" y="513735"/>
            <a:ext cx="8356712" cy="2438400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শখের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3000" y="3581400"/>
            <a:ext cx="3928764" cy="28194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 flipV="1">
            <a:off x="304801" y="3581400"/>
            <a:ext cx="4495799" cy="28194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1494254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57200"/>
            <a:ext cx="4419600" cy="1295400"/>
          </a:xfrm>
          <a:solidFill>
            <a:schemeClr val="accent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শিক্ষকের পাঠ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527012"/>
            <a:ext cx="7696200" cy="584775"/>
          </a:xfrm>
          <a:prstGeom prst="rect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পাঠ্যাংশটুকু প্রমিত উচ্চারণে ক্লাসের সবাইকে পড়ে শুনাবো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3429000"/>
            <a:ext cx="7696200" cy="954107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bn-BD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 শেষে পাঠের বিষয়বস্তু ব্যাখ্যা করব এবং কিছু ছাত্র-ছাত্রীকে পাঠের বিষয়বস্তু সম্পর্কে জানতে  চাব।</a:t>
            </a:r>
          </a:p>
        </p:txBody>
      </p:sp>
    </p:spTree>
    <p:extLst>
      <p:ext uri="{BB962C8B-B14F-4D97-AF65-F5344CB8AC3E}">
        <p14:creationId xmlns:p14="http://schemas.microsoft.com/office/powerpoint/2010/main" xmlns="" val="37888216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5029200" cy="914400"/>
          </a:xfrm>
          <a:solidFill>
            <a:schemeClr val="accent1">
              <a:lumMod val="75000"/>
            </a:schemeClr>
          </a:solidFill>
          <a:ln w="28575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n-BD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যুক্তবর্ণ সম্বলিত/কঠিন শব্দ বাছাই</a:t>
            </a:r>
            <a:endParaRPr lang="en-US" dirty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906250"/>
            <a:ext cx="15240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4730" y="1906250"/>
            <a:ext cx="6858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জ্ঞ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6160" y="1921240"/>
            <a:ext cx="6096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31960" y="1916085"/>
            <a:ext cx="6096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7760" y="1921240"/>
            <a:ext cx="6096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64770" y="1921240"/>
            <a:ext cx="102183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77790" y="1905000"/>
            <a:ext cx="1432810" cy="584775"/>
          </a:xfrm>
          <a:prstGeom prst="rect">
            <a:avLst/>
          </a:prstGeom>
          <a:solidFill>
            <a:srgbClr val="92D050"/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জিজ্ঞাসা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7940" y="1914835"/>
            <a:ext cx="6858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2653260"/>
            <a:ext cx="1190470" cy="584775"/>
          </a:xfrm>
          <a:prstGeom prst="rect">
            <a:avLst/>
          </a:prstGeom>
          <a:solidFill>
            <a:schemeClr val="accent4"/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endParaRPr lang="en-US" sz="3200" dirty="0" smtClean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5000" y="2683240"/>
            <a:ext cx="685800" cy="584775"/>
          </a:xfrm>
          <a:prstGeom prst="rect">
            <a:avLst/>
          </a:prstGeom>
          <a:solidFill>
            <a:schemeClr val="accent4"/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ল্প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36430" y="2698230"/>
            <a:ext cx="609600" cy="584775"/>
          </a:xfrm>
          <a:prstGeom prst="rect">
            <a:avLst/>
          </a:prstGeom>
          <a:solidFill>
            <a:schemeClr val="accent4"/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22230" y="2693075"/>
            <a:ext cx="609600" cy="584775"/>
          </a:xfrm>
          <a:prstGeom prst="rect">
            <a:avLst/>
          </a:prstGeom>
          <a:solidFill>
            <a:schemeClr val="accent4"/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08030" y="2698230"/>
            <a:ext cx="609600" cy="584775"/>
          </a:xfrm>
          <a:prstGeom prst="rect">
            <a:avLst/>
          </a:prstGeom>
          <a:solidFill>
            <a:schemeClr val="accent4"/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ল্প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55040" y="2698230"/>
            <a:ext cx="1277910" cy="584775"/>
          </a:xfrm>
          <a:prstGeom prst="rect">
            <a:avLst/>
          </a:prstGeom>
          <a:solidFill>
            <a:schemeClr val="accent4"/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অল্প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70360" y="2681990"/>
            <a:ext cx="1540240" cy="584775"/>
          </a:xfrm>
          <a:prstGeom prst="rect">
            <a:avLst/>
          </a:prstGeom>
          <a:solidFill>
            <a:schemeClr val="accent4">
              <a:lumMod val="75000"/>
            </a:schemeClr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কল্পনা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28210" y="2691825"/>
            <a:ext cx="685800" cy="584775"/>
          </a:xfrm>
          <a:prstGeom prst="rect">
            <a:avLst/>
          </a:prstGeom>
          <a:solidFill>
            <a:schemeClr val="accent4"/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" y="3414010"/>
            <a:ext cx="1190470" cy="584775"/>
          </a:xfrm>
          <a:prstGeom prst="rect">
            <a:avLst/>
          </a:prstGeom>
          <a:solidFill>
            <a:schemeClr val="accent4"/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পদ্মা</a:t>
            </a:r>
            <a:endParaRPr lang="en-US" sz="3200" dirty="0" smtClean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5000" y="3443990"/>
            <a:ext cx="685800" cy="584775"/>
          </a:xfrm>
          <a:prstGeom prst="rect">
            <a:avLst/>
          </a:prstGeom>
          <a:solidFill>
            <a:schemeClr val="accent4"/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দ্ম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36430" y="3458980"/>
            <a:ext cx="609600" cy="584775"/>
          </a:xfrm>
          <a:prstGeom prst="rect">
            <a:avLst/>
          </a:prstGeom>
          <a:solidFill>
            <a:schemeClr val="accent4"/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22230" y="3453825"/>
            <a:ext cx="609600" cy="584775"/>
          </a:xfrm>
          <a:prstGeom prst="rect">
            <a:avLst/>
          </a:prstGeom>
          <a:solidFill>
            <a:schemeClr val="accent4"/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08030" y="3458980"/>
            <a:ext cx="609600" cy="584775"/>
          </a:xfrm>
          <a:prstGeom prst="rect">
            <a:avLst/>
          </a:prstGeom>
          <a:solidFill>
            <a:schemeClr val="accent4"/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55040" y="3458980"/>
            <a:ext cx="1277910" cy="584775"/>
          </a:xfrm>
          <a:prstGeom prst="rect">
            <a:avLst/>
          </a:prstGeom>
          <a:solidFill>
            <a:schemeClr val="accent4"/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ছদ্ম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70360" y="3442740"/>
            <a:ext cx="1540240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পদ্ম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28210" y="3452575"/>
            <a:ext cx="685800" cy="584775"/>
          </a:xfrm>
          <a:prstGeom prst="rect">
            <a:avLst/>
          </a:prstGeom>
          <a:solidFill>
            <a:schemeClr val="accent4"/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5800" y="4139625"/>
            <a:ext cx="123544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সম্প্রদায়</a:t>
            </a:r>
            <a:endParaRPr lang="en-US" sz="3200" dirty="0" smtClean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74890" y="4169605"/>
            <a:ext cx="6858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ম্প্র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06320" y="4184595"/>
            <a:ext cx="6096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92120" y="4179440"/>
            <a:ext cx="6096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77920" y="4184595"/>
            <a:ext cx="6096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824930" y="4184595"/>
            <a:ext cx="127791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র-</a:t>
            </a:r>
            <a:r>
              <a:rPr lang="en-US" sz="32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ফলা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62800" y="4168355"/>
            <a:ext cx="14478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সম্প্রসারণ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98100" y="4178190"/>
            <a:ext cx="6858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27000">
              <a:schemeClr val="accent1">
                <a:lumMod val="40000"/>
                <a:lumOff val="6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n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762000" y="5181600"/>
            <a:ext cx="76962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B050"/>
            </a:solidFill>
          </a:ln>
        </p:spPr>
        <p:txBody>
          <a:bodyPr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যুক্তবর্ণ সম্বলিত/কঠিন শব্দগুলো কয়েকবার সঠিক উচ্চারণে পড়।  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5901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accel="100000" fill="hold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" accel="100000" fill="hold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1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1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1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1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1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1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4" dur="1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8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8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" accel="100000" fill="hold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" accel="100000" fill="hold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816" y="821638"/>
            <a:ext cx="3325495" cy="798851"/>
          </a:xfrm>
          <a:solidFill>
            <a:schemeClr val="accent3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নতুন শব্দ ও অর্থ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1975959"/>
            <a:ext cx="1524000" cy="609600"/>
          </a:xfrm>
          <a:prstGeom prst="rect">
            <a:avLst/>
          </a:prstGeom>
          <a:solidFill>
            <a:schemeClr val="accent6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শখ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09800" y="1975959"/>
            <a:ext cx="533400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0" y="1975959"/>
            <a:ext cx="227101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ইচ্ছা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3165419"/>
            <a:ext cx="1524000" cy="609600"/>
          </a:xfrm>
          <a:prstGeom prst="rect">
            <a:avLst/>
          </a:prstGeom>
          <a:solidFill>
            <a:schemeClr val="accent6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শখের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হাড়ি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09800" y="3165419"/>
            <a:ext cx="533400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343400" y="3212889"/>
            <a:ext cx="3544220" cy="609600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শখের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জিনিস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হাড়ি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40664" y="4559868"/>
            <a:ext cx="1524000" cy="609600"/>
          </a:xfrm>
          <a:prstGeom prst="rect">
            <a:avLst/>
          </a:prstGeom>
          <a:solidFill>
            <a:schemeClr val="accent6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টেপা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পুতুল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040864" y="4559868"/>
            <a:ext cx="533400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114800" y="4523789"/>
            <a:ext cx="4664736" cy="609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82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এটেল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টিপে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টিপে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বানানো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পতুল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81000" y="5802404"/>
            <a:ext cx="1143000" cy="609600"/>
          </a:xfrm>
          <a:prstGeom prst="rect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নকশা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524000" y="5802404"/>
            <a:ext cx="533400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4495800" y="5895389"/>
            <a:ext cx="4543566" cy="60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5" name="Picture 2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1975959"/>
            <a:ext cx="1142999" cy="6910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28" name="Picture 27" descr="Tikit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1975959"/>
            <a:ext cx="1014413" cy="6665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1800" y="3075989"/>
            <a:ext cx="1250301" cy="914400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26664" y="4371389"/>
            <a:ext cx="1249284" cy="998494"/>
          </a:xfrm>
          <a:prstGeom prst="roundRect">
            <a:avLst>
              <a:gd name="adj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2" name="Picture 31" descr="Noks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33600" y="5819189"/>
            <a:ext cx="1085850" cy="8102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3" name="Picture 32" descr="Noksha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62312" y="5819189"/>
            <a:ext cx="1157288" cy="7701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67192E47-9D14-4922-B845-0E7E97A97E2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949"/>
          <a:stretch/>
        </p:blipFill>
        <p:spPr>
          <a:xfrm flipH="1">
            <a:off x="7142870" y="790838"/>
            <a:ext cx="1489500" cy="1039710"/>
          </a:xfrm>
          <a:prstGeom prst="ellipse">
            <a:avLst/>
          </a:prstGeom>
          <a:solidFill>
            <a:srgbClr val="0070C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7" name="Title 1"/>
          <p:cNvSpPr txBox="1">
            <a:spLocks/>
          </p:cNvSpPr>
          <p:nvPr/>
        </p:nvSpPr>
        <p:spPr>
          <a:xfrm>
            <a:off x="6609838" y="181238"/>
            <a:ext cx="227101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5473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"/>
                            </p:stCondLst>
                            <p:childTnLst>
                              <p:par>
                                <p:cTn id="5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"/>
                            </p:stCondLst>
                            <p:childTnLst>
                              <p:par>
                                <p:cTn id="6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4" grpId="0" animBg="1"/>
      <p:bldP spid="15" grpId="0" animBg="1"/>
      <p:bldP spid="16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440307"/>
            <a:ext cx="5286375" cy="1785258"/>
          </a:xfr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" u="sng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sz="1800" u="sng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u="sng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1800" u="sng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u="sng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1800" u="sng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u="sng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শব্দগুলো</a:t>
            </a:r>
            <a:r>
              <a:rPr lang="en-US" sz="1800" u="sng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u="sng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1800" u="sng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u="sng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1800" u="sng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u="sng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নীচের</a:t>
            </a:r>
            <a:r>
              <a:rPr lang="en-US" sz="1800" u="sng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u="sng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শুন্যস্থান</a:t>
            </a:r>
            <a:r>
              <a:rPr lang="en-US" sz="1800" u="sng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u="sng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পুরণ</a:t>
            </a:r>
            <a:r>
              <a:rPr lang="en-US" sz="1800" u="sng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u="sng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1800" u="sng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u="sng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3200" u="sng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শখের</a:t>
            </a:r>
            <a:r>
              <a:rPr 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পোড়া</a:t>
            </a:r>
            <a:r>
              <a:rPr 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টেপা</a:t>
            </a:r>
            <a:r>
              <a:rPr 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পুতুল</a:t>
            </a:r>
            <a:r>
              <a:rPr 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সকালে</a:t>
            </a:r>
            <a:r>
              <a:rPr 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মামার</a:t>
            </a:r>
            <a:r>
              <a:rPr lang="en-US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endParaRPr 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76213" y="2351315"/>
            <a:ext cx="5157787" cy="8490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কথায়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…….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বাড়ী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মধুর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হাঁড়ি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6213" y="3380906"/>
            <a:ext cx="3786187" cy="629587"/>
          </a:xfrm>
          <a:prstGeom prst="rect">
            <a:avLst/>
          </a:prstGeom>
          <a:solidFill>
            <a:schemeClr val="accent3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মেলা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………।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7639" y="4114800"/>
            <a:ext cx="6624162" cy="761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শখ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শখের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জিনিসপত্র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…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হাড়িতে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6213" y="6019800"/>
            <a:ext cx="5919787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প্রাচীন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…..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6541" y="5091346"/>
            <a:ext cx="6214259" cy="790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৪। 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এটেল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টিপে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টিপে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…..।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11CCF33-67ED-45B1-9C19-06D0890259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99" y="877802"/>
            <a:ext cx="1798773" cy="1422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9" name="Title 1"/>
          <p:cNvSpPr txBox="1">
            <a:spLocks/>
          </p:cNvSpPr>
          <p:nvPr/>
        </p:nvSpPr>
        <p:spPr>
          <a:xfrm>
            <a:off x="449680" y="242589"/>
            <a:ext cx="2271010" cy="609600"/>
          </a:xfrm>
          <a:prstGeom prst="rect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007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3611</TotalTime>
  <Words>309</Words>
  <Application>Microsoft Office PowerPoint</Application>
  <PresentationFormat>On-screen Show (4:3)</PresentationFormat>
  <Paragraphs>97</Paragraphs>
  <Slides>13</Slides>
  <Notes>6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শিক্ষকের পাঠ</vt:lpstr>
      <vt:lpstr>যুক্তবর্ণ সম্বলিত/কঠিন শব্দ বাছাই</vt:lpstr>
      <vt:lpstr>নতুন শব্দ ও অর্থ</vt:lpstr>
      <vt:lpstr>পাঠ্যাংশ পড়ে প্রদত্ত শব্দগুলো ব্যবহার করে নীচের শুন্যস্থান পুরণ কর।   শখের, পোড়া মাটির, টেপা পুতুল, সকালে, মামার, </vt:lpstr>
      <vt:lpstr>Slide 10</vt:lpstr>
      <vt:lpstr>দলীয় কাজ  </vt:lpstr>
      <vt:lpstr>মূল্যায়ন</vt:lpstr>
      <vt:lpstr>Slide 13</vt:lpstr>
    </vt:vector>
  </TitlesOfParts>
  <Company>Personal 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LEHAN</dc:creator>
  <cp:lastModifiedBy>user jamai</cp:lastModifiedBy>
  <cp:revision>449</cp:revision>
  <dcterms:created xsi:type="dcterms:W3CDTF">2003-03-09T13:09:14Z</dcterms:created>
  <dcterms:modified xsi:type="dcterms:W3CDTF">2019-12-19T13:01:18Z</dcterms:modified>
</cp:coreProperties>
</file>