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8" r:id="rId3"/>
    <p:sldId id="270" r:id="rId4"/>
    <p:sldId id="260" r:id="rId5"/>
    <p:sldId id="261" r:id="rId6"/>
    <p:sldId id="269" r:id="rId7"/>
    <p:sldId id="271" r:id="rId8"/>
    <p:sldId id="274" r:id="rId9"/>
    <p:sldId id="257" r:id="rId10"/>
    <p:sldId id="273" r:id="rId11"/>
    <p:sldId id="265" r:id="rId12"/>
    <p:sldId id="272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78276" autoAdjust="0"/>
  </p:normalViewPr>
  <p:slideViewPr>
    <p:cSldViewPr snapToGrid="0">
      <p:cViewPr varScale="1">
        <p:scale>
          <a:sx n="57" d="100"/>
          <a:sy n="57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664CF-F938-4810-8293-8511A2DF3750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E9E94-8467-46FE-BE14-036185C21E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64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এ জাতীয় সম্ভাব্য প্রশ্নের</a:t>
            </a:r>
            <a:r>
              <a:rPr lang="bn-BD" baseline="0" dirty="0" smtClean="0"/>
              <a:t> মাধ্যমে ধারণা দিতে হবে কেন 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সদৃশ ও বিসদৃশ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পদ</a:t>
            </a:r>
            <a:r>
              <a:rPr lang="bn-BD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জানা প্রয়োজন । প্রয়োজনে প্রশ্ন পরিবর্তন করা যেতে পারে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9E94-8467-46FE-BE14-036185C21E3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43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সদৃশ ও বিসদৃশ রাশি হওয়ার কয়েকটি ক্যাটাগরি আছে,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তা</a:t>
            </a:r>
            <a:r>
              <a:rPr lang="bn-BD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উদাহরণ গুলো দিয়ে ধারণা দেওয়া যেতে পারে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9E94-8467-46FE-BE14-036185C21E3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67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বোর্ডের</a:t>
            </a:r>
            <a:r>
              <a:rPr lang="bn-BD" baseline="0" dirty="0" smtClean="0"/>
              <a:t> কাজ হিসাবে কাজটি করে পরবর্তীতে দলীয় কাজ দেওয়া যেতে পারে । কাজটি শিক্ষক নিজে অথবা শিক্ষার্থী দ্বারা করা পারে 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E9E94-8467-46FE-BE14-036185C21E3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2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4755-BE3D-48DE-A3C9-2AC17505731E}" type="datetimeFigureOut">
              <a:rPr lang="en-US" smtClean="0"/>
              <a:pPr/>
              <a:t>12/18/2019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96847-A0BD-4A69-99F2-F08B963D176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December 18,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3997"/>
            </a:avLst>
          </a:prstGeom>
          <a:solidFill>
            <a:schemeClr val="accent2">
              <a:lumMod val="60000"/>
              <a:lumOff val="40000"/>
              <a:alpha val="45000"/>
            </a:schemeClr>
          </a:solidFill>
          <a:ln w="92075" cap="rnd" cmpd="thickThin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312"/>
            <a:ext cx="384302" cy="3776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698" y="6480313"/>
            <a:ext cx="384302" cy="3776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000" t="6000" r="3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 rot="19472197">
            <a:off x="2210077" y="2580061"/>
            <a:ext cx="5560661" cy="1854519"/>
          </a:xfrm>
          <a:prstGeom prst="rect">
            <a:avLst/>
          </a:prstGeom>
        </p:spPr>
        <p:txBody>
          <a:bodyPr vert="horz" lIns="91440" tIns="45720" rIns="91440" bIns="45720" numCol="1" rtlCol="0" anchor="b">
            <a:prstTxWarp prst="textWave4">
              <a:avLst>
                <a:gd name="adj1" fmla="val 12500"/>
                <a:gd name="adj2" fmla="val -1310"/>
              </a:avLst>
            </a:prstTxWarp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7200" b="1" u="sng" dirty="0" smtClean="0">
                <a:ln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bn-BD" sz="7200" b="1" u="sng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7200" b="1" u="sng" dirty="0" smtClean="0">
                <a:ln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7200" b="1" u="sng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7200" b="1" u="sng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chool_teacher_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834472" y="2138082"/>
            <a:ext cx="2080927" cy="373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02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" presetID="10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4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3000">
              <a:srgbClr val="00B0F0"/>
            </a:gs>
            <a:gs pos="71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eacher_44.pn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3534" y="4615192"/>
            <a:ext cx="2324390" cy="198868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647363" y="2092148"/>
            <a:ext cx="0" cy="3768436"/>
          </a:xfrm>
          <a:prstGeom prst="line">
            <a:avLst/>
          </a:prstGeom>
          <a:ln w="82550" cmpd="thickThin">
            <a:gradFill>
              <a:gsLst>
                <a:gs pos="13000">
                  <a:srgbClr val="002060"/>
                </a:gs>
                <a:gs pos="39000">
                  <a:srgbClr val="FFFF00"/>
                </a:gs>
                <a:gs pos="62000">
                  <a:srgbClr val="FFC000"/>
                </a:gs>
                <a:gs pos="89000">
                  <a:srgbClr val="C00000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76630" y="2897831"/>
            <a:ext cx="0" cy="2493818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4418097" y="2897831"/>
            <a:ext cx="27708" cy="2493818"/>
          </a:xfrm>
          <a:prstGeom prst="line">
            <a:avLst/>
          </a:prstGeom>
          <a:ln w="82550" cmpd="thickThin">
            <a:gradFill>
              <a:gsLst>
                <a:gs pos="19000">
                  <a:srgbClr val="FF0000"/>
                </a:gs>
                <a:gs pos="85000">
                  <a:srgbClr val="3366FF"/>
                </a:gs>
              </a:gsLst>
              <a:lin ang="5400000" scaled="1"/>
            </a:gra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7673" y="2833684"/>
            <a:ext cx="4160677" cy="646331"/>
          </a:xfrm>
          <a:prstGeom prst="rect">
            <a:avLst/>
          </a:prstGeom>
          <a:noFill/>
          <a:effectLst>
            <a:glow rad="723900">
              <a:srgbClr val="66FFFF">
                <a:alpha val="53000"/>
              </a:srgbClr>
            </a:glow>
            <a:outerShdw blurRad="266700" dist="50800" dir="5400000" algn="ctr" rotWithShape="0">
              <a:schemeClr val="accent4">
                <a:lumMod val="60000"/>
                <a:lumOff val="40000"/>
                <a:alpha val="56000"/>
              </a:schemeClr>
            </a:outerShdw>
            <a:reflection stA="98000" endPos="28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শহিদুল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7236" y="3403751"/>
            <a:ext cx="3226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BD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endParaRPr 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2118561" y="401680"/>
            <a:ext cx="4921623" cy="604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895" y="1411940"/>
            <a:ext cx="1488997" cy="14858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165712" y="2995049"/>
            <a:ext cx="3243077" cy="1620143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1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1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৬ষ্ঠ-শ্রেণি</a:t>
            </a:r>
          </a:p>
          <a:p>
            <a:pPr algn="ctr"/>
            <a:r>
              <a:rPr lang="en-US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অধ্যায়-4</a:t>
            </a:r>
          </a:p>
          <a:p>
            <a:pPr algn="ctr"/>
            <a:r>
              <a:rPr lang="en-US" sz="14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অনুশীলনী-4.</a:t>
            </a:r>
            <a:r>
              <a:rPr lang="bn-BD" sz="14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4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47" y="1183937"/>
            <a:ext cx="1558623" cy="1698435"/>
          </a:xfrm>
          <a:prstGeom prst="roundRect">
            <a:avLst>
              <a:gd name="adj" fmla="val 20142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 descr="D:\aaaaaa copy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54200" y="1303866"/>
            <a:ext cx="1371600" cy="14224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0485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rgbClr val="00B0F0"/>
            </a:gs>
            <a:gs pos="76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29" y="389966"/>
            <a:ext cx="5118909" cy="2958352"/>
          </a:xfrm>
          <a:prstGeom prst="rect">
            <a:avLst/>
          </a:prstGeom>
          <a:ln w="76200" cmpd="thinThick">
            <a:solidFill>
              <a:srgbClr val="C00000">
                <a:alpha val="45000"/>
              </a:srgb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76" y="3711389"/>
            <a:ext cx="5105462" cy="2823882"/>
          </a:xfrm>
          <a:prstGeom prst="rect">
            <a:avLst/>
          </a:prstGeom>
          <a:ln w="76200" cmpd="thinThick">
            <a:solidFill>
              <a:srgbClr val="00B0F0">
                <a:alpha val="73000"/>
              </a:srgbClr>
            </a:solidFill>
          </a:ln>
        </p:spPr>
      </p:pic>
      <p:sp>
        <p:nvSpPr>
          <p:cNvPr id="4" name="Oval 3"/>
          <p:cNvSpPr/>
          <p:nvPr/>
        </p:nvSpPr>
        <p:spPr>
          <a:xfrm>
            <a:off x="5641555" y="1062319"/>
            <a:ext cx="685800" cy="80682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5722237" y="4486619"/>
            <a:ext cx="685800" cy="80682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8037" y="389966"/>
            <a:ext cx="240651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 ‘ক’ এর পাখিগুলো থেকে  চিত্র ‘খ’ এর পাখিগুলো বিয়োগ করা যাবে কীভাবে ?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school_teacher_0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5984455" y="3309834"/>
            <a:ext cx="1992573" cy="312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58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6000">
              <a:srgbClr val="00B0F0">
                <a:alpha val="39000"/>
              </a:srgbClr>
            </a:gs>
            <a:gs pos="62000">
              <a:schemeClr val="bg1">
                <a:alpha val="9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7965" y="1798041"/>
            <a:ext cx="7096716" cy="2236076"/>
          </a:xfrm>
          <a:prstGeom prst="rect">
            <a:avLst/>
          </a:prstGeom>
        </p:spPr>
        <p:txBody>
          <a:bodyPr wrap="square">
            <a:prstTxWarp prst="textWave2">
              <a:avLst>
                <a:gd name="adj1" fmla="val 20000"/>
                <a:gd name="adj2" fmla="val -20"/>
              </a:avLst>
            </a:prstTxWarp>
            <a:spAutoFit/>
          </a:bodyPr>
          <a:lstStyle/>
          <a:p>
            <a:pPr algn="ctr"/>
            <a:r>
              <a:rPr lang="bn-BD" sz="3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bn-BD" sz="3600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দৃ</a:t>
            </a:r>
            <a:r>
              <a:rPr lang="bn-BD" sz="3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</a:t>
            </a:r>
            <a:r>
              <a:rPr lang="bn-BD" sz="3600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ও</a:t>
            </a:r>
            <a:r>
              <a:rPr lang="bn-BD" sz="3600" u="sng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বিস</a:t>
            </a:r>
            <a:r>
              <a:rPr lang="bn-BD" sz="36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দৃ</a:t>
            </a:r>
            <a:r>
              <a:rPr lang="bn-BD" sz="3600" u="sng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</a:t>
            </a:r>
            <a:r>
              <a:rPr lang="bn-BD" sz="36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3600" u="sng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পদ</a:t>
            </a:r>
            <a:r>
              <a:rPr lang="bn-BD" sz="3600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3600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এবং</a:t>
            </a:r>
            <a:r>
              <a:rPr lang="bn-BD" sz="3600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bn-BD" sz="3600" u="sng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বীজগণিতীয় </a:t>
            </a:r>
            <a:r>
              <a:rPr lang="bn-BD" sz="3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রাশির</a:t>
            </a:r>
            <a:r>
              <a:rPr lang="bn-BD" sz="3600" u="sng" dirty="0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যোগ    </a:t>
            </a:r>
            <a:endParaRPr lang="en-US" sz="3600" u="sng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1" y="428474"/>
            <a:ext cx="1060688" cy="1026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2035489" y="524437"/>
            <a:ext cx="4921623" cy="564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337" y="406623"/>
            <a:ext cx="1060688" cy="1026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563" y="3342898"/>
            <a:ext cx="1885520" cy="334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565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3000">
              <a:srgbClr val="00B0F0"/>
            </a:gs>
            <a:gs pos="71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349624" y="276514"/>
            <a:ext cx="8431305" cy="1431261"/>
          </a:xfrm>
          <a:prstGeom prst="rect">
            <a:avLst/>
          </a:prstGeom>
        </p:spPr>
        <p:txBody>
          <a:bodyPr numCol="1">
            <a:prstTxWarp prst="textCascadeUp">
              <a:avLst>
                <a:gd name="adj" fmla="val 40344"/>
              </a:avLst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BD" sz="6600" u="sng" dirty="0" smtClean="0">
                <a:ln w="0"/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6600" u="sng" dirty="0" smtClean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6600" u="sng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bn-BD" sz="6600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bn-BD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u="sng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endParaRPr lang="en-US" sz="6600" u="sng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624" y="2609500"/>
            <a:ext cx="6982201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১।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সদৃশ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বিসদৃশ</a:t>
            </a:r>
            <a:r>
              <a:rPr lang="en-US" sz="32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করতে পারবে 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945" y="3966882"/>
            <a:ext cx="1940505" cy="276362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2082" y="3163585"/>
            <a:ext cx="619909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২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সদৃশ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বিসদৃশ</a:t>
            </a:r>
            <a:r>
              <a:rPr lang="en-US" sz="32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আলাদা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1143" y="3699116"/>
            <a:ext cx="595704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৩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রাশির যোগ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।</a:t>
            </a:r>
            <a:r>
              <a:rPr lang="en-US" sz="32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2392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rgbClr val="00B0F0">
                <a:alpha val="39000"/>
              </a:srgbClr>
            </a:gs>
            <a:gs pos="77000">
              <a:schemeClr val="bg1">
                <a:alpha val="9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86" y="454247"/>
            <a:ext cx="6264357" cy="2542307"/>
          </a:xfrm>
          <a:prstGeom prst="rect">
            <a:avLst/>
          </a:prstGeom>
          <a:ln w="127000" cmpd="thinThick">
            <a:solidFill>
              <a:schemeClr val="accent4">
                <a:lumMod val="60000"/>
                <a:lumOff val="40000"/>
              </a:schemeClr>
            </a:solidFill>
          </a:ln>
        </p:spPr>
      </p:pic>
      <p:sp>
        <p:nvSpPr>
          <p:cNvPr id="16" name="Oval 15"/>
          <p:cNvSpPr/>
          <p:nvPr/>
        </p:nvSpPr>
        <p:spPr>
          <a:xfrm>
            <a:off x="4191280" y="455476"/>
            <a:ext cx="551329" cy="488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458942" y="3311480"/>
            <a:ext cx="517711" cy="470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</p:txBody>
      </p:sp>
      <p:sp>
        <p:nvSpPr>
          <p:cNvPr id="19" name="Rounded Rectangle 18"/>
          <p:cNvSpPr/>
          <p:nvPr/>
        </p:nvSpPr>
        <p:spPr>
          <a:xfrm rot="2870661">
            <a:off x="5730603" y="730224"/>
            <a:ext cx="1684666" cy="608959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সদৃশ চিত্র </a:t>
            </a:r>
            <a:endParaRPr lang="en-US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86" y="3330954"/>
            <a:ext cx="6244620" cy="3059905"/>
          </a:xfrm>
          <a:prstGeom prst="rect">
            <a:avLst/>
          </a:prstGeom>
          <a:ln w="117475" cmpd="thickThin">
            <a:solidFill>
              <a:schemeClr val="accent1"/>
            </a:solidFill>
          </a:ln>
        </p:spPr>
      </p:pic>
      <p:sp>
        <p:nvSpPr>
          <p:cNvPr id="20" name="Rounded Rectangle 19"/>
          <p:cNvSpPr/>
          <p:nvPr/>
        </p:nvSpPr>
        <p:spPr>
          <a:xfrm rot="2301728">
            <a:off x="5123275" y="5035912"/>
            <a:ext cx="2095801" cy="608959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  <a:alpha val="4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বিসদৃশ চিত্র 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 descr="teacher_4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7363984" y="2008668"/>
            <a:ext cx="1507238" cy="177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5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rgbClr val="00B0F0">
                <a:alpha val="39000"/>
              </a:srgbClr>
            </a:gs>
            <a:gs pos="83000">
              <a:schemeClr val="bg1">
                <a:alpha val="9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13" y="429465"/>
            <a:ext cx="1609483" cy="2176461"/>
          </a:xfrm>
          <a:prstGeom prst="rect">
            <a:avLst/>
          </a:prstGeom>
          <a:ln w="53975" cmpd="thickThin">
            <a:solidFill>
              <a:srgbClr val="00B0F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845" y="429465"/>
            <a:ext cx="3438442" cy="2176461"/>
          </a:xfrm>
          <a:prstGeom prst="rect">
            <a:avLst/>
          </a:prstGeom>
          <a:ln w="60325" cmpd="thinThick">
            <a:solidFill>
              <a:srgbClr val="0070C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27" y="4023537"/>
            <a:ext cx="1698308" cy="229657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5" name="Left-Right Arrow Callout 14"/>
          <p:cNvSpPr/>
          <p:nvPr/>
        </p:nvSpPr>
        <p:spPr>
          <a:xfrm>
            <a:off x="2292896" y="1368801"/>
            <a:ext cx="2562949" cy="618565"/>
          </a:xfrm>
          <a:prstGeom prst="leftRightArrowCallout">
            <a:avLst>
              <a:gd name="adj1" fmla="val 25000"/>
              <a:gd name="adj2" fmla="val 25000"/>
              <a:gd name="adj3" fmla="val 26315"/>
              <a:gd name="adj4" fmla="val 7225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সদৃশ পদ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768" y="2831881"/>
            <a:ext cx="4950381" cy="11102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284" y="4112641"/>
            <a:ext cx="3539461" cy="220747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39" name="Rounded Rectangular Callout 38"/>
          <p:cNvSpPr/>
          <p:nvPr/>
        </p:nvSpPr>
        <p:spPr>
          <a:xfrm>
            <a:off x="2716307" y="429466"/>
            <a:ext cx="672353" cy="525276"/>
          </a:xfrm>
          <a:prstGeom prst="wedgeRoundRectCallout">
            <a:avLst>
              <a:gd name="adj1" fmla="val -108833"/>
              <a:gd name="adj2" fmla="val -66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Rounded Rectangular Callout 39"/>
          <p:cNvSpPr/>
          <p:nvPr/>
        </p:nvSpPr>
        <p:spPr>
          <a:xfrm>
            <a:off x="3760081" y="406080"/>
            <a:ext cx="672353" cy="525276"/>
          </a:xfrm>
          <a:prstGeom prst="wedgeRoundRectCallout">
            <a:avLst>
              <a:gd name="adj1" fmla="val 105167"/>
              <a:gd name="adj2" fmla="val -921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Left-Right Arrow Callout 40"/>
          <p:cNvSpPr/>
          <p:nvPr/>
        </p:nvSpPr>
        <p:spPr>
          <a:xfrm>
            <a:off x="2357335" y="5281895"/>
            <a:ext cx="2562949" cy="618565"/>
          </a:xfrm>
          <a:prstGeom prst="leftRightArrowCallout">
            <a:avLst>
              <a:gd name="adj1" fmla="val 25000"/>
              <a:gd name="adj2" fmla="val 25000"/>
              <a:gd name="adj3" fmla="val 26315"/>
              <a:gd name="adj4" fmla="val 77505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বিসদৃশ পদ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ounded Rectangular Callout 41"/>
          <p:cNvSpPr/>
          <p:nvPr/>
        </p:nvSpPr>
        <p:spPr>
          <a:xfrm>
            <a:off x="2780746" y="4342560"/>
            <a:ext cx="672353" cy="525276"/>
          </a:xfrm>
          <a:prstGeom prst="wedgeRoundRectCallout">
            <a:avLst>
              <a:gd name="adj1" fmla="val -108833"/>
              <a:gd name="adj2" fmla="val -6654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ounded Rectangular Callout 42"/>
          <p:cNvSpPr/>
          <p:nvPr/>
        </p:nvSpPr>
        <p:spPr>
          <a:xfrm>
            <a:off x="3630708" y="4319174"/>
            <a:ext cx="914400" cy="543066"/>
          </a:xfrm>
          <a:prstGeom prst="wedgeRoundRectCallout">
            <a:avLst>
              <a:gd name="adj1" fmla="val 86049"/>
              <a:gd name="adj2" fmla="val -11690"/>
              <a:gd name="adj3" fmla="val 16667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66" y="2615989"/>
            <a:ext cx="2447452" cy="154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4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00B0F0"/>
            </a:gs>
            <a:gs pos="75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388" y="363072"/>
            <a:ext cx="8579224" cy="1384995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  <a:alpha val="85000"/>
                </a:schemeClr>
              </a:gs>
            </a:gsLst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রাশির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অন্তর্ভুক্ত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একমাত্র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সাংখিক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সহগে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সদৃশ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অন্যথায় পদগুলো </a:t>
            </a:r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বিসদৃশ</a:t>
            </a:r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পদ।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যেমন-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530647"/>
              </p:ext>
            </p:extLst>
          </p:nvPr>
        </p:nvGraphicFramePr>
        <p:xfrm>
          <a:off x="806824" y="1922294"/>
          <a:ext cx="7530352" cy="361789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825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825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651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40546">
                <a:tc gridSpan="2">
                  <a:txBody>
                    <a:bodyPr/>
                    <a:lstStyle/>
                    <a:p>
                      <a:pPr algn="ctr"/>
                      <a:r>
                        <a:rPr lang="bn-BD" sz="4400" b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সদৃশ</a:t>
                      </a:r>
                      <a:r>
                        <a:rPr lang="bn-BD" sz="4400" b="0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পদ </a:t>
                      </a:r>
                      <a:endParaRPr lang="en-US" sz="4400" b="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400" b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বিসদৃশ</a:t>
                      </a:r>
                      <a:r>
                        <a:rPr lang="bn-BD" sz="4400" b="0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পদ </a:t>
                      </a:r>
                      <a:endParaRPr lang="en-US" sz="4400" b="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0969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5a , 6a</a:t>
                      </a:r>
                      <a:r>
                        <a:rPr lang="en-US" sz="3600" baseline="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36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3a², 3a²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6ax</a:t>
                      </a:r>
                      <a:r>
                        <a:rPr lang="en-US" sz="3600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6abx </a:t>
                      </a:r>
                      <a:endParaRPr lang="en-US" sz="36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58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2abx , </a:t>
                      </a:r>
                      <a:r>
                        <a:rPr lang="en-US" sz="36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3xab</a:t>
                      </a:r>
                      <a:r>
                        <a:rPr lang="en-US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5bxa 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4axy</a:t>
                      </a:r>
                      <a:r>
                        <a:rPr lang="en-US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 4bxy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40546">
                <a:tc gridSpan="2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3x²yz , -x²yz </a:t>
                      </a:r>
                      <a:endParaRPr lang="en-US" sz="3600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3x²yz , </a:t>
                      </a:r>
                      <a:r>
                        <a:rPr lang="en-US" sz="3600" baseline="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ax²y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42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00B0F0"/>
            </a:gs>
            <a:gs pos="75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319888" y="1014412"/>
            <a:ext cx="3858348" cy="537570"/>
          </a:xfrm>
          <a:prstGeom prst="rect">
            <a:avLst/>
          </a:prstGeom>
          <a:noFill/>
        </p:spPr>
        <p:txBody>
          <a:bodyPr wrap="square" rtlCol="0">
            <a:prstTxWarp prst="textWave4">
              <a:avLst>
                <a:gd name="adj1" fmla="val 12500"/>
                <a:gd name="adj2" fmla="val -4947"/>
              </a:avLst>
            </a:prstTxWarp>
            <a:spAutoFit/>
          </a:bodyPr>
          <a:lstStyle/>
          <a:p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3600" u="sng" dirty="0" smtClean="0">
                <a:ln w="0">
                  <a:solidFill>
                    <a:srgbClr val="C00000"/>
                  </a:solidFill>
                </a:ln>
                <a:solidFill>
                  <a:srgbClr val="FF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u="sng" dirty="0">
              <a:ln w="0">
                <a:solidFill>
                  <a:srgbClr val="C00000"/>
                </a:solidFill>
              </a:ln>
              <a:solidFill>
                <a:srgbClr val="FF33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2048040" y="363072"/>
            <a:ext cx="4921623" cy="5513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507" y="2530065"/>
            <a:ext cx="2338814" cy="19209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48040" y="3189738"/>
            <a:ext cx="6360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প্রত্যেকে  ৫টি সদৃশ  ও ৫টি  বিসদৃশ রাশি নিজ নিজ খাতায় লিখ ।   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67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9000">
              <a:srgbClr val="00B0F0"/>
            </a:gs>
            <a:gs pos="7700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95206" y="610088"/>
            <a:ext cx="1015309" cy="1039563"/>
            <a:chOff x="1609737" y="2142523"/>
            <a:chExt cx="1015309" cy="10395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3414" y="2142523"/>
              <a:ext cx="731632" cy="103956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609737" y="2348512"/>
              <a:ext cx="3399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498791" y="788710"/>
            <a:ext cx="1413355" cy="879574"/>
            <a:chOff x="2430378" y="2092277"/>
            <a:chExt cx="1413355" cy="87957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189" y="2092277"/>
              <a:ext cx="780544" cy="79030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430378" y="2140854"/>
              <a:ext cx="8823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096927" y="776376"/>
            <a:ext cx="1261557" cy="891908"/>
            <a:chOff x="4059537" y="2300274"/>
            <a:chExt cx="1261557" cy="89190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577" y="2300274"/>
              <a:ext cx="720517" cy="81767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059537" y="2361185"/>
              <a:ext cx="7043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357920" y="625202"/>
            <a:ext cx="1220586" cy="1124906"/>
            <a:chOff x="5660092" y="2067125"/>
            <a:chExt cx="1061841" cy="13214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067125"/>
              <a:ext cx="559259" cy="1157826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660092" y="2412384"/>
              <a:ext cx="761886" cy="97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Plus 16"/>
          <p:cNvSpPr/>
          <p:nvPr/>
        </p:nvSpPr>
        <p:spPr>
          <a:xfrm>
            <a:off x="2522587" y="1122019"/>
            <a:ext cx="365728" cy="415499"/>
          </a:xfrm>
          <a:prstGeom prst="mathPlus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dirty="0">
              <a:solidFill>
                <a:sysClr val="windowText" lastClr="0000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32961" y="872944"/>
            <a:ext cx="265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131890" y="849837"/>
            <a:ext cx="1065410" cy="893361"/>
            <a:chOff x="4260644" y="2220392"/>
            <a:chExt cx="1065410" cy="89336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7315" y="2220392"/>
              <a:ext cx="738739" cy="838358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4260644" y="2282756"/>
              <a:ext cx="3399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76684" y="610087"/>
            <a:ext cx="1143194" cy="1121983"/>
            <a:chOff x="1609736" y="2060103"/>
            <a:chExt cx="1143194" cy="1121983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98" y="2060103"/>
              <a:ext cx="731632" cy="1121983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609736" y="2348512"/>
              <a:ext cx="8136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86458" y="1579011"/>
            <a:ext cx="1155310" cy="1172444"/>
            <a:chOff x="5668186" y="2010342"/>
            <a:chExt cx="1131422" cy="1381956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010342"/>
              <a:ext cx="636934" cy="1214609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5668186" y="2412804"/>
              <a:ext cx="727176" cy="979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486554" y="1885271"/>
            <a:ext cx="1229202" cy="856596"/>
            <a:chOff x="2587708" y="2056335"/>
            <a:chExt cx="1229202" cy="85659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852" y="2056335"/>
              <a:ext cx="769058" cy="778671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587708" y="2143490"/>
              <a:ext cx="7144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706333" y="1923759"/>
            <a:ext cx="265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422471" y="1975972"/>
            <a:ext cx="1028852" cy="794173"/>
            <a:chOff x="2745421" y="2109675"/>
            <a:chExt cx="1028852" cy="794173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189" y="2109675"/>
              <a:ext cx="711084" cy="719972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2745421" y="2134407"/>
              <a:ext cx="34514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545905" y="1882164"/>
            <a:ext cx="1256830" cy="907587"/>
            <a:chOff x="4060230" y="2210365"/>
            <a:chExt cx="1256830" cy="907587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979" y="2210365"/>
              <a:ext cx="717081" cy="813780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060230" y="2286955"/>
              <a:ext cx="7214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715533" y="1780662"/>
            <a:ext cx="1442001" cy="1087202"/>
            <a:chOff x="1609737" y="2103869"/>
            <a:chExt cx="1124614" cy="1087202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601" y="2103869"/>
              <a:ext cx="690750" cy="1087202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1609737" y="2348512"/>
              <a:ext cx="6580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013111" y="1688195"/>
            <a:ext cx="938708" cy="1030338"/>
            <a:chOff x="5860553" y="2159785"/>
            <a:chExt cx="816623" cy="1210354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159785"/>
              <a:ext cx="514502" cy="1065166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5860553" y="2393954"/>
              <a:ext cx="339933" cy="97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87172" y="618684"/>
            <a:ext cx="1015309" cy="1039563"/>
            <a:chOff x="1609737" y="2142523"/>
            <a:chExt cx="1015309" cy="1039563"/>
          </a:xfrm>
        </p:grpSpPr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3414" y="2142523"/>
              <a:ext cx="731632" cy="1039563"/>
            </a:xfrm>
            <a:prstGeom prst="rect">
              <a:avLst/>
            </a:prstGeom>
          </p:spPr>
        </p:pic>
        <p:sp>
          <p:nvSpPr>
            <p:cNvPr id="89" name="TextBox 88"/>
            <p:cNvSpPr txBox="1"/>
            <p:nvPr/>
          </p:nvSpPr>
          <p:spPr>
            <a:xfrm>
              <a:off x="1609737" y="2348512"/>
              <a:ext cx="3399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490757" y="797306"/>
            <a:ext cx="1413355" cy="879574"/>
            <a:chOff x="2430378" y="2092277"/>
            <a:chExt cx="1413355" cy="879574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189" y="2092277"/>
              <a:ext cx="780544" cy="790301"/>
            </a:xfrm>
            <a:prstGeom prst="rect">
              <a:avLst/>
            </a:prstGeom>
          </p:spPr>
        </p:pic>
        <p:sp>
          <p:nvSpPr>
            <p:cNvPr id="92" name="TextBox 91"/>
            <p:cNvSpPr txBox="1"/>
            <p:nvPr/>
          </p:nvSpPr>
          <p:spPr>
            <a:xfrm>
              <a:off x="2430378" y="2140854"/>
              <a:ext cx="8823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104397" y="784804"/>
            <a:ext cx="1261557" cy="891908"/>
            <a:chOff x="4059537" y="2300274"/>
            <a:chExt cx="1261557" cy="891908"/>
          </a:xfrm>
        </p:grpSpPr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577" y="2300274"/>
              <a:ext cx="720517" cy="817679"/>
            </a:xfrm>
            <a:prstGeom prst="rect">
              <a:avLst/>
            </a:prstGeom>
          </p:spPr>
        </p:pic>
        <p:sp>
          <p:nvSpPr>
            <p:cNvPr id="95" name="TextBox 94"/>
            <p:cNvSpPr txBox="1"/>
            <p:nvPr/>
          </p:nvSpPr>
          <p:spPr>
            <a:xfrm>
              <a:off x="4059537" y="2361185"/>
              <a:ext cx="7043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358484" y="618684"/>
            <a:ext cx="1220586" cy="1124906"/>
            <a:chOff x="5660092" y="2067125"/>
            <a:chExt cx="1061841" cy="1321444"/>
          </a:xfrm>
        </p:grpSpPr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067125"/>
              <a:ext cx="559259" cy="1157826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5660092" y="2412384"/>
              <a:ext cx="761886" cy="97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282106" y="613851"/>
            <a:ext cx="1143194" cy="1121983"/>
            <a:chOff x="1609736" y="2060103"/>
            <a:chExt cx="1143194" cy="1121983"/>
          </a:xfrm>
        </p:grpSpPr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1298" y="2060103"/>
              <a:ext cx="731632" cy="1121983"/>
            </a:xfrm>
            <a:prstGeom prst="rect">
              <a:avLst/>
            </a:prstGeom>
          </p:spPr>
        </p:pic>
        <p:sp>
          <p:nvSpPr>
            <p:cNvPr id="104" name="TextBox 103"/>
            <p:cNvSpPr txBox="1"/>
            <p:nvPr/>
          </p:nvSpPr>
          <p:spPr>
            <a:xfrm>
              <a:off x="1609736" y="2348512"/>
              <a:ext cx="8136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-2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84391" y="1585921"/>
            <a:ext cx="1155310" cy="1172444"/>
            <a:chOff x="5668186" y="2010342"/>
            <a:chExt cx="1131422" cy="1381956"/>
          </a:xfrm>
        </p:grpSpPr>
        <p:pic>
          <p:nvPicPr>
            <p:cNvPr id="106" name="Picture 10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010342"/>
              <a:ext cx="636934" cy="1214609"/>
            </a:xfrm>
            <a:prstGeom prst="rect">
              <a:avLst/>
            </a:prstGeom>
          </p:spPr>
        </p:pic>
        <p:sp>
          <p:nvSpPr>
            <p:cNvPr id="107" name="TextBox 106"/>
            <p:cNvSpPr txBox="1"/>
            <p:nvPr/>
          </p:nvSpPr>
          <p:spPr>
            <a:xfrm>
              <a:off x="5668186" y="2412804"/>
              <a:ext cx="727176" cy="979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1486554" y="1884309"/>
            <a:ext cx="1229202" cy="856596"/>
            <a:chOff x="2587708" y="2056335"/>
            <a:chExt cx="1229202" cy="856596"/>
          </a:xfrm>
        </p:grpSpPr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852" y="2056335"/>
              <a:ext cx="769058" cy="778671"/>
            </a:xfrm>
            <a:prstGeom prst="rect">
              <a:avLst/>
            </a:prstGeom>
          </p:spPr>
        </p:pic>
        <p:sp>
          <p:nvSpPr>
            <p:cNvPr id="110" name="TextBox 109"/>
            <p:cNvSpPr txBox="1"/>
            <p:nvPr/>
          </p:nvSpPr>
          <p:spPr>
            <a:xfrm>
              <a:off x="2587708" y="2143490"/>
              <a:ext cx="71445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-5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121756" y="1968714"/>
            <a:ext cx="1341380" cy="794042"/>
            <a:chOff x="2436173" y="2138703"/>
            <a:chExt cx="1341380" cy="794042"/>
          </a:xfrm>
        </p:grpSpPr>
        <p:pic>
          <p:nvPicPr>
            <p:cNvPr id="112" name="Picture 1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188" y="2138703"/>
              <a:ext cx="714365" cy="723294"/>
            </a:xfrm>
            <a:prstGeom prst="rect">
              <a:avLst/>
            </a:prstGeom>
          </p:spPr>
        </p:pic>
        <p:sp>
          <p:nvSpPr>
            <p:cNvPr id="113" name="TextBox 112"/>
            <p:cNvSpPr txBox="1"/>
            <p:nvPr/>
          </p:nvSpPr>
          <p:spPr>
            <a:xfrm>
              <a:off x="2436173" y="2163304"/>
              <a:ext cx="8041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+6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547017" y="1882164"/>
            <a:ext cx="1256830" cy="907587"/>
            <a:chOff x="4060230" y="2210365"/>
            <a:chExt cx="1256830" cy="907587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979" y="2210365"/>
              <a:ext cx="717081" cy="813780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4060230" y="2286955"/>
              <a:ext cx="7214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-3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7023786" y="1691258"/>
            <a:ext cx="938708" cy="1030338"/>
            <a:chOff x="5860553" y="2159785"/>
            <a:chExt cx="816623" cy="1210354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159785"/>
              <a:ext cx="514502" cy="1065166"/>
            </a:xfrm>
            <a:prstGeom prst="rect">
              <a:avLst/>
            </a:prstGeom>
          </p:spPr>
        </p:pic>
        <p:sp>
          <p:nvSpPr>
            <p:cNvPr id="119" name="TextBox 118"/>
            <p:cNvSpPr txBox="1"/>
            <p:nvPr/>
          </p:nvSpPr>
          <p:spPr>
            <a:xfrm>
              <a:off x="5860553" y="2393954"/>
              <a:ext cx="339933" cy="97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5723378" y="1776878"/>
            <a:ext cx="1442001" cy="1087202"/>
            <a:chOff x="1609737" y="2103869"/>
            <a:chExt cx="1124614" cy="1087202"/>
          </a:xfrm>
        </p:grpSpPr>
        <p:pic>
          <p:nvPicPr>
            <p:cNvPr id="121" name="Picture 120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601" y="2103869"/>
              <a:ext cx="690750" cy="1087202"/>
            </a:xfrm>
            <a:prstGeom prst="rect">
              <a:avLst/>
            </a:prstGeom>
          </p:spPr>
        </p:pic>
        <p:sp>
          <p:nvSpPr>
            <p:cNvPr id="122" name="TextBox 121"/>
            <p:cNvSpPr txBox="1"/>
            <p:nvPr/>
          </p:nvSpPr>
          <p:spPr>
            <a:xfrm>
              <a:off x="1609737" y="2348512"/>
              <a:ext cx="6580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1512506" y="5517067"/>
            <a:ext cx="5757599" cy="562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Group 122"/>
          <p:cNvGrpSpPr/>
          <p:nvPr/>
        </p:nvGrpSpPr>
        <p:grpSpPr>
          <a:xfrm>
            <a:off x="1725406" y="5566074"/>
            <a:ext cx="1442001" cy="1087202"/>
            <a:chOff x="1609737" y="2103869"/>
            <a:chExt cx="1124614" cy="1087202"/>
          </a:xfrm>
        </p:grpSpPr>
        <p:pic>
          <p:nvPicPr>
            <p:cNvPr id="124" name="Picture 12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601" y="2103869"/>
              <a:ext cx="690750" cy="1087202"/>
            </a:xfrm>
            <a:prstGeom prst="rect">
              <a:avLst/>
            </a:prstGeom>
          </p:spPr>
        </p:pic>
        <p:sp>
          <p:nvSpPr>
            <p:cNvPr id="125" name="TextBox 124"/>
            <p:cNvSpPr txBox="1"/>
            <p:nvPr/>
          </p:nvSpPr>
          <p:spPr>
            <a:xfrm>
              <a:off x="1609737" y="2348512"/>
              <a:ext cx="6580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2870379" y="5824494"/>
            <a:ext cx="1323586" cy="852098"/>
            <a:chOff x="2450687" y="2109675"/>
            <a:chExt cx="1323586" cy="852098"/>
          </a:xfrm>
        </p:grpSpPr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3189" y="2109675"/>
              <a:ext cx="711084" cy="719972"/>
            </a:xfrm>
            <a:prstGeom prst="rect">
              <a:avLst/>
            </a:prstGeom>
          </p:spPr>
        </p:pic>
        <p:sp>
          <p:nvSpPr>
            <p:cNvPr id="128" name="TextBox 127"/>
            <p:cNvSpPr txBox="1"/>
            <p:nvPr/>
          </p:nvSpPr>
          <p:spPr>
            <a:xfrm>
              <a:off x="2450687" y="2192332"/>
              <a:ext cx="8041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+4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4321676" y="5730947"/>
            <a:ext cx="1256830" cy="907587"/>
            <a:chOff x="4060230" y="2210365"/>
            <a:chExt cx="1256830" cy="907587"/>
          </a:xfrm>
        </p:grpSpPr>
        <p:pic>
          <p:nvPicPr>
            <p:cNvPr id="130" name="Picture 1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9979" y="2210365"/>
              <a:ext cx="717081" cy="813780"/>
            </a:xfrm>
            <a:prstGeom prst="rect">
              <a:avLst/>
            </a:prstGeom>
          </p:spPr>
        </p:pic>
        <p:sp>
          <p:nvSpPr>
            <p:cNvPr id="131" name="TextBox 130"/>
            <p:cNvSpPr txBox="1"/>
            <p:nvPr/>
          </p:nvSpPr>
          <p:spPr>
            <a:xfrm>
              <a:off x="4060230" y="2286955"/>
              <a:ext cx="7214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5739023" y="5654221"/>
            <a:ext cx="1182185" cy="967232"/>
            <a:chOff x="5660092" y="2067125"/>
            <a:chExt cx="1061841" cy="1287652"/>
          </a:xfrm>
        </p:grpSpPr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674" y="2067125"/>
              <a:ext cx="559259" cy="1157826"/>
            </a:xfrm>
            <a:prstGeom prst="rect">
              <a:avLst/>
            </a:prstGeom>
          </p:spPr>
        </p:pic>
        <p:sp>
          <p:nvSpPr>
            <p:cNvPr id="134" name="TextBox 133"/>
            <p:cNvSpPr txBox="1"/>
            <p:nvPr/>
          </p:nvSpPr>
          <p:spPr>
            <a:xfrm>
              <a:off x="5660092" y="2412385"/>
              <a:ext cx="761886" cy="942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+3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784642" y="865760"/>
            <a:ext cx="1456407" cy="866369"/>
            <a:chOff x="4059376" y="2251121"/>
            <a:chExt cx="1391057" cy="866369"/>
          </a:xfrm>
        </p:grpSpPr>
        <p:pic>
          <p:nvPicPr>
            <p:cNvPr id="136" name="Picture 1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694" y="2251121"/>
              <a:ext cx="738739" cy="838358"/>
            </a:xfrm>
            <a:prstGeom prst="rect">
              <a:avLst/>
            </a:prstGeom>
          </p:spPr>
        </p:pic>
        <p:sp>
          <p:nvSpPr>
            <p:cNvPr id="137" name="TextBox 136"/>
            <p:cNvSpPr txBox="1"/>
            <p:nvPr/>
          </p:nvSpPr>
          <p:spPr>
            <a:xfrm>
              <a:off x="4059376" y="2286493"/>
              <a:ext cx="8108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+7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3032278" y="82596"/>
            <a:ext cx="2115044" cy="705061"/>
          </a:xfrm>
          <a:prstGeom prst="rect">
            <a:avLst/>
          </a:prstGeom>
        </p:spPr>
        <p:txBody>
          <a:bodyPr wrap="none">
            <a:prstTxWarp prst="textWave4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4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22222E-6 L 0.13211 0.3143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7" y="1571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07407E-6 L 0.13906 0.3171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4" y="1585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85185E-6 L 0.12361 0.328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1" y="164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417 L 0.13768 0.3252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1604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-0.17743 0.4370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72" y="2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-0.59322 0.444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70" y="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0209 L 0.5941 0.2907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92" y="1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0.16198 0.2828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0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9259E-6 L -0.03073 0.39444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208 L -0.03594 0.39398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1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.00416 L -0.12395 0.39861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1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4.44444E-6 L -0.44184 0.40093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14" y="2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95058" y="879052"/>
            <a:ext cx="1770319" cy="784982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-602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48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 </a:t>
            </a:r>
            <a:endParaRPr lang="en-US" sz="48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7614" y="385763"/>
            <a:ext cx="3069417" cy="22551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7616" y="2990510"/>
                <a:ext cx="8592060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িচেররাশিগুলোরসদৃশপদগুলোতাদেরস্বস্বচিহ্নসহনিচেনিচে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লিখ</a:t>
                </a:r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এবং যোগ কর 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; </a:t>
                </a:r>
                <a:endParaRPr lang="bn-BD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+3xy - 2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xy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16" y="2990510"/>
                <a:ext cx="8592060" cy="2062103"/>
              </a:xfrm>
              <a:prstGeom prst="rect">
                <a:avLst/>
              </a:prstGeom>
              <a:blipFill rotWithShape="0">
                <a:blip r:embed="rId4"/>
                <a:stretch>
                  <a:fillRect l="-1845" t="-3846" b="-85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759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0301" y="2699157"/>
                <a:ext cx="8260926" cy="1119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xy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sz="32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xy</a:t>
                </a: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𝑥𝑦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32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</m:t>
                        </m:r>
                      </m:sup>
                    </m:sSup>
                  </m:oMath>
                </a14:m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তিনটি </a:t>
                </a:r>
              </a:p>
              <a:p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বীজগণিতীয় রাশি হলে , 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01" y="2699157"/>
                <a:ext cx="8260926" cy="1119409"/>
              </a:xfrm>
              <a:prstGeom prst="rect">
                <a:avLst/>
              </a:prstGeom>
              <a:blipFill rotWithShape="0">
                <a:blip r:embed="rId2"/>
                <a:stretch>
                  <a:fillRect l="-1919" t="-12568" b="-13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6091" y="4148271"/>
            <a:ext cx="5553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1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ও ৩য় রাশির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6091" y="5022023"/>
            <a:ext cx="8615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রাশিগুলো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= 1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y=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5446" y="246744"/>
            <a:ext cx="3433637" cy="10523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DoubleWave1">
              <a:avLst>
                <a:gd name="adj1" fmla="val 12500"/>
                <a:gd name="adj2" fmla="val 1234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4800" u="sng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800" u="sng" dirty="0">
              <a:ln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 descr="teacher_44.pn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377332" y="338831"/>
            <a:ext cx="2388114" cy="207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55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140089" y="2162141"/>
                <a:ext cx="7532447" cy="1283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1866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dirty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১। 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+3xy - 2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রাশিটির ২য় পদের সদৃশপদ </a:t>
                </a:r>
              </a:p>
              <a:p>
                <a:pPr lvl="0" defTabSz="1866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dirty="0" err="1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নিচের</a:t>
                </a:r>
                <a:r>
                  <a:rPr lang="en-US" sz="3600" dirty="0" err="1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3600" dirty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?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089" y="2162141"/>
                <a:ext cx="7532447" cy="1283428"/>
              </a:xfrm>
              <a:prstGeom prst="rect">
                <a:avLst/>
              </a:prstGeom>
              <a:blipFill rotWithShape="0">
                <a:blip r:embed="rId2"/>
                <a:stretch>
                  <a:fillRect l="-3074" t="-13333" r="-1618" b="-1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930401" y="838786"/>
            <a:ext cx="3390772" cy="713171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BD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</a:t>
            </a:r>
            <a:r>
              <a:rPr lang="bn-BD" sz="7200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ল্যা</a:t>
            </a:r>
            <a:r>
              <a:rPr lang="bn-BD" sz="7200" u="sng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sz="7200" u="sng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2164976" y="228602"/>
            <a:ext cx="4921623" cy="61018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191933" y="4070782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1933" y="5356719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. 2p+1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ounded Rectangle 8"/>
              <p:cNvSpPr/>
              <p:nvPr/>
            </p:nvSpPr>
            <p:spPr>
              <a:xfrm>
                <a:off x="2191933" y="4070781"/>
                <a:ext cx="2686050" cy="871537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.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ounded 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933" y="4070781"/>
                <a:ext cx="2686050" cy="871537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5823581" y="5356718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/>
              <p:cNvSpPr/>
              <p:nvPr/>
            </p:nvSpPr>
            <p:spPr>
              <a:xfrm>
                <a:off x="2191933" y="5356718"/>
                <a:ext cx="2686050" cy="871537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Rounded 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933" y="5356718"/>
                <a:ext cx="2686050" cy="871537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5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25"/>
              <p:cNvSpPr/>
              <p:nvPr/>
            </p:nvSpPr>
            <p:spPr>
              <a:xfrm>
                <a:off x="5823581" y="4070780"/>
                <a:ext cx="2686050" cy="871537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Rounded 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581" y="4070780"/>
                <a:ext cx="2686050" cy="871537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9" y="3321477"/>
            <a:ext cx="1873623" cy="332632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36664" y="2435080"/>
            <a:ext cx="7617791" cy="5909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lvl="0" defTabSz="1866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২ </a:t>
            </a:r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। </a:t>
            </a:r>
            <a:r>
              <a:rPr lang="en-US" sz="36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a+b-c</a:t>
            </a:r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ও</a:t>
            </a:r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c+b-a</a:t>
            </a:r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এর যোগফল </a:t>
            </a:r>
            <a:r>
              <a:rPr lang="en-US" sz="36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36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8405" y="5379414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2abc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09863" y="4102159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>
                <a:latin typeface="Times New Roman" panose="02020603050405020304" pitchFamily="18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2a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09863" y="5356718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 smtClean="0">
                <a:latin typeface="Times New Roman" panose="02020603050405020304" pitchFamily="18" charset="0"/>
                <a:cs typeface="NikoshBAN" panose="02000000000000000000" pitchFamily="2" charset="0"/>
              </a:rPr>
              <a:t>গ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n-BD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868405" y="4085656"/>
            <a:ext cx="2686050" cy="87153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>
                <a:latin typeface="Times New Roman" panose="02020603050405020304" pitchFamily="18" charset="0"/>
                <a:cs typeface="NikoshBAN" panose="02000000000000000000" pitchFamily="2" charset="0"/>
              </a:rPr>
              <a:t>খ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2b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5638" y="2082835"/>
                <a:ext cx="7859841" cy="129541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 defTabSz="1866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৩।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+a-2 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+2-2a </a:t>
                </a:r>
                <a:r>
                  <a:rPr lang="bn-BD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এবং </a:t>
                </a:r>
                <a:r>
                  <a:rPr lang="en-US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a-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BD" sz="3600" dirty="0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এর </a:t>
                </a:r>
                <a:r>
                  <a:rPr lang="bn-BD" sz="3600" dirty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যোগফল </a:t>
                </a:r>
              </a:p>
              <a:p>
                <a:pPr lvl="0" defTabSz="1866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600" dirty="0" err="1" smtClean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নিচের</a:t>
                </a:r>
                <a:r>
                  <a:rPr lang="en-US" sz="3600" dirty="0" err="1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3600" dirty="0"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</a:t>
                </a:r>
                <a:endParaRPr lang="en-US" sz="3600" dirty="0">
                  <a:effectLst>
                    <a:outerShdw blurRad="50800" dist="38100" dir="13500000" algn="br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638" y="2082835"/>
                <a:ext cx="7859841" cy="1295419"/>
              </a:xfrm>
              <a:prstGeom prst="rect">
                <a:avLst/>
              </a:prstGeom>
              <a:blipFill rotWithShape="0">
                <a:blip r:embed="rId8"/>
                <a:stretch>
                  <a:fillRect l="-2870" t="-19340" r="-310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ounded Rectangle 17"/>
              <p:cNvSpPr/>
              <p:nvPr/>
            </p:nvSpPr>
            <p:spPr>
              <a:xfrm>
                <a:off x="5845993" y="5348037"/>
                <a:ext cx="2686050" cy="871537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ঘ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ounded 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93" y="5348037"/>
                <a:ext cx="2686050" cy="871537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9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8"/>
          <p:cNvSpPr/>
          <p:nvPr/>
        </p:nvSpPr>
        <p:spPr>
          <a:xfrm>
            <a:off x="2176031" y="4102157"/>
            <a:ext cx="2719882" cy="846303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600" dirty="0">
                <a:latin typeface="Times New Roman" panose="02020603050405020304" pitchFamily="18" charset="0"/>
                <a:cs typeface="NikoshBAN" panose="02000000000000000000" pitchFamily="2" charset="0"/>
              </a:rPr>
              <a:t>ক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4a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ounded Rectangle 19"/>
              <p:cNvSpPr/>
              <p:nvPr/>
            </p:nvSpPr>
            <p:spPr>
              <a:xfrm>
                <a:off x="2191932" y="5356717"/>
                <a:ext cx="2686050" cy="871537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গ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Rounded 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1932" y="5356717"/>
                <a:ext cx="2686050" cy="871537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10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/>
              <p:cNvSpPr/>
              <p:nvPr/>
            </p:nvSpPr>
            <p:spPr>
              <a:xfrm>
                <a:off x="5868405" y="4093476"/>
                <a:ext cx="2686050" cy="869410"/>
              </a:xfrm>
              <a:prstGeom prst="roundRect">
                <a:avLst>
                  <a:gd name="adj" fmla="val 50000"/>
                </a:avLst>
              </a:prstGeom>
              <a:solidFill>
                <a:srgbClr val="002060"/>
              </a:solid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BD" sz="3600" dirty="0" smtClean="0">
                    <a:latin typeface="Times New Roman" panose="02020603050405020304" pitchFamily="18" charset="0"/>
                    <a:cs typeface="NikoshBAN" panose="02000000000000000000" pitchFamily="2" charset="0"/>
                  </a:rPr>
                  <a:t>খ</a:t>
                </a: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+4a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ounded 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405" y="4093476"/>
                <a:ext cx="2686050" cy="869410"/>
              </a:xfrm>
              <a:prstGeom prst="roundRect">
                <a:avLst>
                  <a:gd name="adj" fmla="val 50000"/>
                </a:avLst>
              </a:prstGeom>
              <a:blipFill rotWithShape="0">
                <a:blip r:embed="rId11"/>
                <a:stretch>
                  <a:fillRect/>
                </a:stretch>
              </a:blipFill>
              <a:ln>
                <a:noFill/>
              </a:ln>
              <a:effectLst>
                <a:glow rad="101600">
                  <a:srgbClr val="C00000">
                    <a:alpha val="60000"/>
                  </a:srgbClr>
                </a:glow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1451047" y="2076694"/>
            <a:ext cx="6349479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৪।</a:t>
            </a:r>
            <a:r>
              <a:rPr lang="bn-BD" sz="36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সদৃশ ও বিসদৃশ পদের কয়েকটি বীজগণিতীয় রাশি তৈরি কর । 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27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0" grpId="1" animBg="1"/>
      <p:bldP spid="11" grpId="0" animBg="1"/>
      <p:bldP spid="26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0" grpId="2" animBg="1"/>
      <p:bldP spid="21" grpId="0" animBg="1"/>
      <p:bldP spid="21" grpId="1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2004" y="932915"/>
            <a:ext cx="4208930" cy="7076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prstTxWarp prst="textDoubleWave1">
              <a:avLst>
                <a:gd name="adj1" fmla="val 12500"/>
                <a:gd name="adj2" fmla="val -5073"/>
              </a:avLst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bn-BD" sz="6000" b="1" u="sng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BD" sz="6000" b="1" u="sng" dirty="0" smtClean="0">
                <a:ln>
                  <a:solidFill>
                    <a:srgbClr val="000099"/>
                  </a:solidFill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bn-BD" sz="6000" b="1" u="sng" dirty="0" smtClean="0">
                <a:ln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কা</a:t>
            </a:r>
            <a:r>
              <a:rPr lang="bn-BD" sz="6000" b="1" u="sng" dirty="0" smtClean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00" b="1" u="sng" dirty="0">
              <a:ln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49" b="58023"/>
          <a:stretch/>
        </p:blipFill>
        <p:spPr>
          <a:xfrm>
            <a:off x="2245658" y="322731"/>
            <a:ext cx="4921623" cy="610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4372" y="1095275"/>
            <a:ext cx="2398485" cy="19132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44" y="2888474"/>
            <a:ext cx="6956615" cy="219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30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EF6"/>
              </a:clrFrom>
              <a:clrTo>
                <a:srgbClr val="FFFEF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03" y="375560"/>
            <a:ext cx="8294538" cy="6078958"/>
          </a:xfrm>
          <a:prstGeom prst="rect">
            <a:avLst/>
          </a:prstGeom>
          <a:solidFill>
            <a:schemeClr val="tx1">
              <a:alpha val="23000"/>
            </a:schemeClr>
          </a:solidFill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846051" y="793376"/>
            <a:ext cx="5467642" cy="1492625"/>
          </a:xfrm>
          <a:prstGeom prst="rect">
            <a:avLst/>
          </a:prstGeom>
        </p:spPr>
        <p:txBody>
          <a:bodyPr numCol="1">
            <a:prstTxWarp prst="textDoubleWave1">
              <a:avLst>
                <a:gd name="adj1" fmla="val 12500"/>
                <a:gd name="adj2" fmla="val 351"/>
              </a:avLst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b="1" u="sng" spc="50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13800" b="1" u="sng" spc="50" dirty="0" err="1" smtClean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  <a:r>
              <a:rPr lang="en-US" sz="13800" b="1" u="sng" spc="50" dirty="0" err="1" smtClean="0">
                <a:ln w="0">
                  <a:solidFill>
                    <a:srgbClr val="3366CC"/>
                  </a:solidFill>
                </a:ln>
                <a:solidFill>
                  <a:srgbClr val="33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3800" b="1" u="sng" spc="50" dirty="0" err="1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13800" b="1" u="sng" spc="50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b="1" u="sng" spc="50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71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539</TotalTime>
  <Words>541</Words>
  <Application>Microsoft Office PowerPoint</Application>
  <PresentationFormat>On-screen Show (4:3)</PresentationFormat>
  <Paragraphs>108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Laptop</dc:creator>
  <cp:lastModifiedBy>SHAHIDUL ISLAM</cp:lastModifiedBy>
  <cp:revision>108</cp:revision>
  <dcterms:created xsi:type="dcterms:W3CDTF">2015-03-28T15:57:28Z</dcterms:created>
  <dcterms:modified xsi:type="dcterms:W3CDTF">2019-12-18T16:48:38Z</dcterms:modified>
</cp:coreProperties>
</file>