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94" r:id="rId3"/>
    <p:sldId id="267" r:id="rId4"/>
    <p:sldId id="308" r:id="rId5"/>
    <p:sldId id="338" r:id="rId6"/>
    <p:sldId id="346" r:id="rId7"/>
    <p:sldId id="305" r:id="rId8"/>
    <p:sldId id="345" r:id="rId9"/>
    <p:sldId id="327" r:id="rId10"/>
    <p:sldId id="337" r:id="rId11"/>
    <p:sldId id="319" r:id="rId12"/>
    <p:sldId id="310" r:id="rId13"/>
    <p:sldId id="347" r:id="rId14"/>
    <p:sldId id="348" r:id="rId15"/>
    <p:sldId id="328" r:id="rId16"/>
    <p:sldId id="329" r:id="rId17"/>
    <p:sldId id="264" r:id="rId18"/>
    <p:sldId id="265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AE1E21-A025-48CB-AD28-0204541FE3A6}">
          <p14:sldIdLst>
            <p14:sldId id="256"/>
            <p14:sldId id="294"/>
            <p14:sldId id="267"/>
            <p14:sldId id="308"/>
          </p14:sldIdLst>
        </p14:section>
        <p14:section name="Untitled Section" id="{89C64CF3-0199-47DC-9125-FF38D1A29AEA}">
          <p14:sldIdLst>
            <p14:sldId id="338"/>
            <p14:sldId id="346"/>
            <p14:sldId id="305"/>
            <p14:sldId id="345"/>
            <p14:sldId id="327"/>
            <p14:sldId id="337"/>
            <p14:sldId id="319"/>
            <p14:sldId id="310"/>
            <p14:sldId id="347"/>
            <p14:sldId id="348"/>
            <p14:sldId id="328"/>
            <p14:sldId id="329"/>
            <p14:sldId id="264"/>
            <p14:sldId id="265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008000"/>
    <a:srgbClr val="0033CC"/>
    <a:srgbClr val="33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AA7ED-19EE-4A79-9512-A42AB53F9EA4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C01D2-EC50-45DE-B540-135A5E9F8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0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C01D2-EC50-45DE-B540-135A5E9F8BF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5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1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 account\Downloads\Flower\f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105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52600" y="228600"/>
            <a:ext cx="6025662" cy="1886554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7200" b="1" u="sng" dirty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37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76600" y="152400"/>
            <a:ext cx="2819400" cy="1905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দলিলপত্র প্রণয়ন পর্যায়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-Right-Up Arrow 3"/>
          <p:cNvSpPr/>
          <p:nvPr/>
        </p:nvSpPr>
        <p:spPr>
          <a:xfrm>
            <a:off x="3886200" y="2057400"/>
            <a:ext cx="1752600" cy="1600200"/>
          </a:xfrm>
          <a:prstGeom prst="leftRightUpArrow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5000" y="2134186"/>
            <a:ext cx="3048000" cy="23622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পরিমেল নিয়মাবলি</a:t>
            </a:r>
          </a:p>
          <a:p>
            <a:pPr algn="ctr"/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Articles of association</a:t>
            </a:r>
          </a:p>
        </p:txBody>
      </p:sp>
      <p:sp>
        <p:nvSpPr>
          <p:cNvPr id="7" name="Oval 6"/>
          <p:cNvSpPr/>
          <p:nvPr/>
        </p:nvSpPr>
        <p:spPr>
          <a:xfrm>
            <a:off x="685800" y="2057400"/>
            <a:ext cx="3124200" cy="2438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স্বারকলিপি</a:t>
            </a:r>
          </a:p>
          <a:p>
            <a:pPr algn="ctr"/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Memorandum of association</a:t>
            </a:r>
            <a:endParaRPr lang="en-US" sz="11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572000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000" dirty="0">
                <a:latin typeface="NikoshBAN" pitchFamily="2" charset="0"/>
                <a:cs typeface="NikoshBAN" pitchFamily="2" charset="0"/>
              </a:rPr>
              <a:t>স্বারকলিপিকে কোম্পানির মূল দলিল, সনদ বা সংবিধান বলা হয়। এতে কোম্পানির নাম, উদ্যেশ্য, মূলধনের পরিমান, শেয়ারমালিকদের দায়-দায়িত্ব, ন্যুনতম চাঁদা ইত্যাদি বিষয় লিপিবদ্ধ থাকে।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4648200"/>
            <a:ext cx="2971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000" dirty="0">
                <a:latin typeface="NikoshBAN" pitchFamily="2" charset="0"/>
                <a:cs typeface="NikoshBAN" pitchFamily="2" charset="0"/>
              </a:rPr>
              <a:t>পরিমেল নিয়মাবলি কোম্পানির দ্বিতীয় গুরুত্বপূর্ণ দলিল। পরিমেল নিয়মাবলিতে কোম্পানির অভ্যন্তরীণ পরিচালনা সংক্রান্ত প্রয়োজনীয় সকল বিষয় লিপিবদ্ধ করা হয়।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0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 account\Downloads\roc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446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F37B06E-637A-41A9-B201-B49B15E67441}"/>
              </a:ext>
            </a:extLst>
          </p:cNvPr>
          <p:cNvGrpSpPr/>
          <p:nvPr/>
        </p:nvGrpSpPr>
        <p:grpSpPr>
          <a:xfrm>
            <a:off x="304800" y="350446"/>
            <a:ext cx="4477044" cy="799585"/>
            <a:chOff x="552157" y="1030568"/>
            <a:chExt cx="4191000" cy="1256785"/>
          </a:xfrm>
        </p:grpSpPr>
        <p:sp>
          <p:nvSpPr>
            <p:cNvPr id="2" name="Rectangle 1"/>
            <p:cNvSpPr/>
            <p:nvPr/>
          </p:nvSpPr>
          <p:spPr>
            <a:xfrm>
              <a:off x="552157" y="1030568"/>
              <a:ext cx="4191000" cy="125678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52157" y="1036449"/>
              <a:ext cx="419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গ.নিবন্ধনপত্র সংগ্রহ পর্যায়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252E9D6-CC3F-46B9-8AFA-526E446D453A}"/>
              </a:ext>
            </a:extLst>
          </p:cNvPr>
          <p:cNvGrpSpPr/>
          <p:nvPr/>
        </p:nvGrpSpPr>
        <p:grpSpPr>
          <a:xfrm>
            <a:off x="457200" y="2452098"/>
            <a:ext cx="4879690" cy="4243763"/>
            <a:chOff x="471337" y="2059641"/>
            <a:chExt cx="4879690" cy="4243763"/>
          </a:xfrm>
        </p:grpSpPr>
        <p:pic>
          <p:nvPicPr>
            <p:cNvPr id="1030" name="Picture 6" descr="C:\Users\user account\Downloads\r fee-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337" y="2059641"/>
              <a:ext cx="4879690" cy="4243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C:\Users\user account\Downloads\Taka\1000a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337" y="4643859"/>
              <a:ext cx="4879690" cy="1643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CD6B25D-18DE-4D89-8A11-E71533D95B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81405"/>
            <a:ext cx="3211647" cy="424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0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 account\Downloads\rb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533400"/>
            <a:ext cx="31337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 account\Downloads\Joint Stock Company\pri-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14800"/>
            <a:ext cx="4791075" cy="23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 account\Downloads\start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" y="4876800"/>
            <a:ext cx="3143250" cy="163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ECDF4C-9C48-4D3A-93A3-9EAEAAEDD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39" y="531456"/>
            <a:ext cx="4722436" cy="327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88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 account\Downloads\karj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855940"/>
            <a:ext cx="3343275" cy="25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 account\Downloads\Joint Stock Company\js share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78583"/>
            <a:ext cx="3657600" cy="247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 account\Downloads\deed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536157"/>
            <a:ext cx="3343275" cy="301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 account\Downloads\co form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11178"/>
            <a:ext cx="3657599" cy="284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evel 1"/>
          <p:cNvSpPr/>
          <p:nvPr/>
        </p:nvSpPr>
        <p:spPr>
          <a:xfrm>
            <a:off x="609598" y="94956"/>
            <a:ext cx="3429000" cy="609600"/>
          </a:xfrm>
          <a:prstGeom prst="bevel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কার্যারম্ভ পর্যায়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 account\Downloads\Joint Stock Company\j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6817"/>
            <a:ext cx="7162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 account\Downloads\start pub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080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04800" y="304800"/>
            <a:ext cx="2819400" cy="838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5334000"/>
            <a:ext cx="8077200" cy="914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প্রাইভেট ও পাবলিক লিমিটেড কোম্পানি কীভাবে ব্যবসায় শুরু করতে পারে, তা পর্যায় আকারে লিখ।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 account\Downloads\Joint Stock Company\pub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419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 account\Downloads\Joint Stock Company\pri-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6" y="1447800"/>
            <a:ext cx="376069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7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29879"/>
              </p:ext>
            </p:extLst>
          </p:nvPr>
        </p:nvGraphicFramePr>
        <p:xfrm>
          <a:off x="609600" y="1600200"/>
          <a:ext cx="80772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 grid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প্রাইভেট</a:t>
                      </a:r>
                      <a:r>
                        <a:rPr lang="bn-IN" sz="2800" baseline="0" dirty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লিমিটেড কোম্পানি</a:t>
                      </a:r>
                      <a:endParaRPr lang="en-US" sz="28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পাবলিক</a:t>
                      </a:r>
                      <a:r>
                        <a:rPr lang="bn-IN" sz="2800" baseline="0" dirty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লিমিটেড কোম্পানি</a:t>
                      </a:r>
                      <a:endParaRPr lang="en-US" sz="28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১.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ফি জমা দিয়ে আবেদনপত্র সংগ্রহ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১.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ফি জমা দিয়ে আবেদনপত্র সংগ্রহ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আবেদনপত্র,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সকল দলিলপত্র ও ফি জমা দেওয়া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আবেদনপত্র,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সকল দলিলপত্র ও ফি জমা দেওয়া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নিবন্ধন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বইতে কোম্পানির নাম তালিকাভূক্ত করন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নিবন্ধন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বইতে কোম্পানির নাম তালিকাভূক্ত করন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৪.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নিবন্ধনপত্র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সংগ্রহ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৪.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ন্যূনতম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চাঁদা ও শেয়ার বিক্রয়ের ঘোষণাপত্রসহ আবেদন করা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৫.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কোম্পানির কাজ শুরু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৫.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কার্যারম্ভের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অনুমতিপত্র পাওয়া ও </a:t>
                      </a:r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কোম্পানির কাজ শুরু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7828C813-B3E7-4B78-A3C8-0C307DF5A9C0}"/>
              </a:ext>
            </a:extLst>
          </p:cNvPr>
          <p:cNvGrpSpPr/>
          <p:nvPr/>
        </p:nvGrpSpPr>
        <p:grpSpPr>
          <a:xfrm>
            <a:off x="1981200" y="152400"/>
            <a:ext cx="3048000" cy="1219200"/>
            <a:chOff x="1981200" y="152400"/>
            <a:chExt cx="3048000" cy="1219200"/>
          </a:xfrm>
        </p:grpSpPr>
        <p:sp>
          <p:nvSpPr>
            <p:cNvPr id="7" name="Bent Arrow 6"/>
            <p:cNvSpPr/>
            <p:nvPr/>
          </p:nvSpPr>
          <p:spPr>
            <a:xfrm rot="5400000">
              <a:off x="2933700" y="-723900"/>
              <a:ext cx="1143000" cy="3048000"/>
            </a:xfrm>
            <a:prstGeom prst="bentArrow">
              <a:avLst>
                <a:gd name="adj1" fmla="val 34804"/>
                <a:gd name="adj2" fmla="val 25000"/>
                <a:gd name="adj3" fmla="val 25000"/>
                <a:gd name="adj4" fmla="val 43750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1200" y="152400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IN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  মা  ধা  ন</a:t>
              </a:r>
              <a:endPara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333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62000" y="457200"/>
            <a:ext cx="3505200" cy="983396"/>
          </a:xfrm>
          <a:prstGeom prst="cloudCallout">
            <a:avLst>
              <a:gd name="adj1" fmla="val 3719"/>
              <a:gd name="adj2" fmla="val 9395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776D9E-D974-43C0-9745-BCE79C367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737549"/>
              </p:ext>
            </p:extLst>
          </p:nvPr>
        </p:nvGraphicFramePr>
        <p:xfrm>
          <a:off x="533400" y="2057400"/>
          <a:ext cx="8077200" cy="389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544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১।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কো</a:t>
                      </a:r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ম্পানি গঠনে কয়টি পর্যায় সম্পন্ন করতে হয়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544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কোম্পানি গঠনে সদস্যদের আগ্রহী হতে হয় </a:t>
                      </a:r>
                    </a:p>
                    <a:p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   কোন পর্যায়ে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?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৩। নিবন্ধনপত্র পাওয়ার পরই কোন কোম্পানি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ব্যবসায় শুরু করতে পারে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544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৪। 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কোন কোম্পানিকে কার্যারম্ভের অনুমতি </a:t>
                      </a:r>
                    </a:p>
                    <a:p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   নিতে হয়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BA93059-D3A6-4DDD-A3D1-681CBD3FA39B}"/>
              </a:ext>
            </a:extLst>
          </p:cNvPr>
          <p:cNvSpPr/>
          <p:nvPr/>
        </p:nvSpPr>
        <p:spPr>
          <a:xfrm>
            <a:off x="5562600" y="2821457"/>
            <a:ext cx="3048000" cy="6075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1623AF-3E9D-4447-AC35-A5A401C95961}"/>
              </a:ext>
            </a:extLst>
          </p:cNvPr>
          <p:cNvSpPr/>
          <p:nvPr/>
        </p:nvSpPr>
        <p:spPr>
          <a:xfrm>
            <a:off x="5562600" y="3429000"/>
            <a:ext cx="3048000" cy="80244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উদ্যোগ গ্রহণ পর্যায়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409B96-3998-4E32-A177-7B50CFE97686}"/>
              </a:ext>
            </a:extLst>
          </p:cNvPr>
          <p:cNvSpPr/>
          <p:nvPr/>
        </p:nvSpPr>
        <p:spPr>
          <a:xfrm>
            <a:off x="5562600" y="4267200"/>
            <a:ext cx="3048000" cy="80244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প্রাইভেট লি. কোম্পানি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5AF7C2-7571-4958-91E1-C7679A5CB429}"/>
              </a:ext>
            </a:extLst>
          </p:cNvPr>
          <p:cNvSpPr/>
          <p:nvPr/>
        </p:nvSpPr>
        <p:spPr>
          <a:xfrm>
            <a:off x="5562600" y="5029200"/>
            <a:ext cx="3048000" cy="924624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পাবলিক লি. কোম্পানি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7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3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457200" y="4572000"/>
            <a:ext cx="8382000" cy="17526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48768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 যৌথমূলধনী ব্যবসায়কে জনপ্রিয় করার জন্য কী কী পদক্ষেপ গ্রহন করা উচিৎ বলে তুমি মনে কর।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66C2B2-5196-4924-9000-CB6DB6F534CE}"/>
              </a:ext>
            </a:extLst>
          </p:cNvPr>
          <p:cNvGrpSpPr/>
          <p:nvPr/>
        </p:nvGrpSpPr>
        <p:grpSpPr>
          <a:xfrm>
            <a:off x="2187388" y="-15200"/>
            <a:ext cx="4921623" cy="1272987"/>
            <a:chOff x="2097740" y="99197"/>
            <a:chExt cx="4921623" cy="12729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78" r="49" b="58023"/>
            <a:stretch/>
          </p:blipFill>
          <p:spPr>
            <a:xfrm>
              <a:off x="2097740" y="762000"/>
              <a:ext cx="4921623" cy="610184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2487701" y="99197"/>
              <a:ext cx="4208930" cy="112000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prstTxWarp prst="textDoubleWave1">
                <a:avLst>
                  <a:gd name="adj1" fmla="val 12500"/>
                  <a:gd name="adj2" fmla="val 4192"/>
                </a:avLst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bn-BD" sz="6000" b="1" u="sng" dirty="0">
                  <a:ln/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bn-BD" sz="6000" b="1" u="sng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ড়ি</a:t>
              </a:r>
              <a:r>
                <a:rPr lang="bn-BD" sz="6000" b="1" u="sng" dirty="0">
                  <a:ln/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BD" sz="6000" b="1" u="sng" dirty="0">
                  <a:ln/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</a:t>
              </a:r>
              <a:r>
                <a:rPr lang="bn-BD" sz="6000" b="1" u="sng" dirty="0">
                  <a:ln/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6000" b="1" u="sng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050" name="Picture 2" descr="C:\Users\user account\Downloads\House\h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376443"/>
            <a:ext cx="8382000" cy="29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338298" y="316198"/>
            <a:ext cx="1333500" cy="134880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15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endParaRPr lang="en-US" sz="115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29965" y="362110"/>
            <a:ext cx="1346608" cy="1371600"/>
          </a:xfrm>
          <a:prstGeom prst="roundRect">
            <a:avLst>
              <a:gd name="adj" fmla="val 50000"/>
            </a:avLst>
          </a:prstGeom>
          <a:solidFill>
            <a:srgbClr val="00CC00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15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11500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78192" y="381000"/>
            <a:ext cx="1346608" cy="13716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endParaRPr lang="en-US" sz="115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user account\Downloads\Flower\f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915"/>
            <a:ext cx="9144000" cy="363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331744" y="5424268"/>
            <a:ext cx="1346608" cy="1371600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sz="115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44287" y="5440031"/>
            <a:ext cx="1346608" cy="1371600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115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73417" y="5410200"/>
            <a:ext cx="1346608" cy="1371600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115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46965" y="5387276"/>
            <a:ext cx="1346608" cy="1371600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D7104D57-A285-4DDC-AC45-710905EB6B5A}"/>
              </a:ext>
            </a:extLst>
          </p:cNvPr>
          <p:cNvSpPr/>
          <p:nvPr/>
        </p:nvSpPr>
        <p:spPr>
          <a:xfrm>
            <a:off x="3073417" y="347783"/>
            <a:ext cx="1346608" cy="1371600"/>
          </a:xfrm>
          <a:prstGeom prst="roundRect">
            <a:avLst>
              <a:gd name="adj" fmla="val 50000"/>
            </a:avLst>
          </a:prstGeom>
          <a:solidFill>
            <a:srgbClr val="00CC00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15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11500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6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pic moti sir\20170410_085150-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01" y="762000"/>
            <a:ext cx="1753985" cy="21779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 account\Desktop\IMG_20180408_1824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86824" y="556426"/>
            <a:ext cx="4163824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5E418F-5819-4D17-BD09-586E58AC211A}"/>
              </a:ext>
            </a:extLst>
          </p:cNvPr>
          <p:cNvSpPr txBox="1"/>
          <p:nvPr/>
        </p:nvSpPr>
        <p:spPr>
          <a:xfrm>
            <a:off x="295824" y="3134785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এইচ, এম, মতিউর রহমান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সহকারি শিক্ষক (ব্যবসায় শিক্ষা)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বিদ্যালয়, পটুয়াখালী।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মোবাইল-০১৭১৬-২২৪৪২৫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39ECF0-950A-4287-A35A-CA777E03E289}"/>
              </a:ext>
            </a:extLst>
          </p:cNvPr>
          <p:cNvSpPr txBox="1"/>
          <p:nvPr/>
        </p:nvSpPr>
        <p:spPr>
          <a:xfrm>
            <a:off x="4724401" y="3262699"/>
            <a:ext cx="4123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অধ্যায়ঃ চতুর্থ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পিড়িয়ডঃ</a:t>
            </a:r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৫ম</a:t>
            </a:r>
            <a:endParaRPr lang="bn-BD" sz="360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সময়ঃ ৫০ মিনিট</a:t>
            </a:r>
          </a:p>
          <a:p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তারিখঃ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/২০১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BD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4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7AE4CA-AC19-4283-96C9-495BFEA0A0EE}"/>
              </a:ext>
            </a:extLst>
          </p:cNvPr>
          <p:cNvGrpSpPr/>
          <p:nvPr/>
        </p:nvGrpSpPr>
        <p:grpSpPr>
          <a:xfrm>
            <a:off x="784275" y="241719"/>
            <a:ext cx="7924799" cy="838200"/>
            <a:chOff x="647700" y="192732"/>
            <a:chExt cx="7924799" cy="838200"/>
          </a:xfrm>
        </p:grpSpPr>
        <p:sp>
          <p:nvSpPr>
            <p:cNvPr id="4" name="Rectangle 3"/>
            <p:cNvSpPr/>
            <p:nvPr/>
          </p:nvSpPr>
          <p:spPr>
            <a:xfrm>
              <a:off x="647700" y="192732"/>
              <a:ext cx="7924799" cy="8382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38200" y="381000"/>
              <a:ext cx="7543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কত সালের আইন দ্বারা বাংলাদেশের যৌথমূলধনী ব্যবসায় পরিচালিত হয় ?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50" name="Picture 2" descr="C:\Users\user account\Downloads\94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1"/>
            <a:ext cx="3937386" cy="27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 account\Downloads\Joint Stock Company\js act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8" y="1376065"/>
            <a:ext cx="393738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Alternate Process 1"/>
          <p:cNvSpPr/>
          <p:nvPr/>
        </p:nvSpPr>
        <p:spPr>
          <a:xfrm>
            <a:off x="581465" y="4311998"/>
            <a:ext cx="8153400" cy="1447800"/>
          </a:xfrm>
          <a:prstGeom prst="flowChartAlternateProcess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>
                <a:latin typeface="NikoshBAN" pitchFamily="2" charset="0"/>
                <a:cs typeface="NikoshBAN" pitchFamily="2" charset="0"/>
              </a:rPr>
              <a:t>বাংলাদেশে প্রচলিত ১৯৯৪ সালের কোম্পানি আইন মোতাবেক কোম্পানি গঠিত, নিয়ন্ত্রিত ও পরিচালিত হয়ে থাকে। কোম্পানি আইন অনুসারে কতকগুলো ধারাবাহিক প্রক্রিয়া অনুসরন করে কোম্পানী গঠন করতে হয়।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81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457200" y="1447800"/>
            <a:ext cx="8305800" cy="4343400"/>
          </a:xfrm>
          <a:prstGeom prst="beve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30480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কোম্পানির গঠন প্রক্রিয়া</a:t>
            </a:r>
            <a:endParaRPr lang="en-US" sz="14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6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066800"/>
            <a:ext cx="8153400" cy="4495800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7696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---</a:t>
            </a:r>
          </a:p>
          <a:p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যৌথ মূলধনী ব্যবসায় গঠনের পর্যায়গুলো বলতে পারবে।</a:t>
            </a:r>
          </a:p>
          <a:p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উদ্যোগ গ্রহন ও দলিলপত্র প্রণয়ন পর্যায়ের ধারণা ব্যাখ্যা</a:t>
            </a:r>
          </a:p>
          <a:p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করতে পারবে।</a:t>
            </a:r>
          </a:p>
          <a:p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নিবন্ধনপত্র সংগ্রহ ও কার্যারম্ভ পর্যায়ের অবস্থা বর্ণনা </a:t>
            </a:r>
          </a:p>
          <a:p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78346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59791" y="152400"/>
            <a:ext cx="2760009" cy="1524000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ক. উদ্যোগ গ্রহন পর্যায়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1000" y="2286000"/>
            <a:ext cx="2133600" cy="2133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খ. দলিলপত্র প্রণয়ন পর্যায়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53360" y="5017477"/>
            <a:ext cx="2657474" cy="17526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গ. নিবন্ধনপত্র সংগ্রহ পর্যায়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705600" y="2286000"/>
            <a:ext cx="2057400" cy="2133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ঘ. কার্যারম্ভ পর্যায়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Quad Arrow 7"/>
          <p:cNvSpPr/>
          <p:nvPr/>
        </p:nvSpPr>
        <p:spPr>
          <a:xfrm>
            <a:off x="2658595" y="1745566"/>
            <a:ext cx="4047005" cy="3200400"/>
          </a:xfrm>
          <a:prstGeom prst="quadArrow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কোম্পানির গঠন প্রক্রিয়া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9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user account\Downloads\co nam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11" y="1076361"/>
            <a:ext cx="3733800" cy="250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 account\Downloads\co typ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53" y="3819525"/>
            <a:ext cx="4111347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 account\Downloads\co capi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43325"/>
            <a:ext cx="37338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B4D7785-21A6-4856-86A3-C67E09C2428D}"/>
              </a:ext>
            </a:extLst>
          </p:cNvPr>
          <p:cNvGrpSpPr/>
          <p:nvPr/>
        </p:nvGrpSpPr>
        <p:grpSpPr>
          <a:xfrm>
            <a:off x="546332" y="176139"/>
            <a:ext cx="4186375" cy="697743"/>
            <a:chOff x="546332" y="176139"/>
            <a:chExt cx="3403135" cy="697743"/>
          </a:xfrm>
        </p:grpSpPr>
        <p:sp>
          <p:nvSpPr>
            <p:cNvPr id="2" name="Flowchart: Terminator 1"/>
            <p:cNvSpPr/>
            <p:nvPr/>
          </p:nvSpPr>
          <p:spPr>
            <a:xfrm>
              <a:off x="546332" y="176139"/>
              <a:ext cx="3403135" cy="685800"/>
            </a:xfrm>
            <a:prstGeom prst="flowChartTerminator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38200" y="227551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ক. 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উদ্যোগ গ্রহন পর্যায়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ED8280F-7280-48D9-A1A0-EAF0D550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0" y="1066836"/>
            <a:ext cx="4186375" cy="251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5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 account\Downloads\addres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90596"/>
            <a:ext cx="4158590" cy="272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evel 5"/>
          <p:cNvSpPr/>
          <p:nvPr/>
        </p:nvSpPr>
        <p:spPr>
          <a:xfrm>
            <a:off x="354036" y="3355145"/>
            <a:ext cx="8501991" cy="10668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একক কাজঃ উদ্যোগ গ্রহন পর্যায়ের কাজগুলো কী কী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54036" y="4642416"/>
            <a:ext cx="8501990" cy="1905000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সমাধান  </a:t>
            </a:r>
          </a:p>
          <a:p>
            <a:pPr marL="514350" indent="-514350" algn="ctr">
              <a:buAutoNum type="arabicParenBoth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আগ্রহী ব্যক্তিগণ একত্রিত হওয়া  (২) কোম্পানির সম্ভাব্য নাম বাছাই 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(৩) কোম্পানির ধরন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কী ?  (৪) মূলধনের পরিমান কত হবে ? (৫) মূলধন সংগ্রহের উপায় কী ? (৬) কোম্পানির ঠিকানার সিদ্ধান্ত নেয়া।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08F44F-08DE-4A4B-92CD-FE1172141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408181"/>
            <a:ext cx="4038601" cy="272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6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06325" y="238125"/>
            <a:ext cx="4445391" cy="9144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দলিলপত্র প্রণয়ন পর্যায়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 rot="19507328">
            <a:off x="5244182" y="1951559"/>
            <a:ext cx="457200" cy="1257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3">
            <a:extLst>
              <a:ext uri="{FF2B5EF4-FFF2-40B4-BE49-F238E27FC236}">
                <a16:creationId xmlns:a16="http://schemas.microsoft.com/office/drawing/2014/main" id="{2F58AB60-FC74-4B67-B058-7E8C0B19CDE9}"/>
              </a:ext>
            </a:extLst>
          </p:cNvPr>
          <p:cNvSpPr/>
          <p:nvPr/>
        </p:nvSpPr>
        <p:spPr>
          <a:xfrm rot="2345490">
            <a:off x="4077327" y="1937179"/>
            <a:ext cx="457200" cy="1257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8664CB-7157-4A47-8CF7-E011223D6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388" y="3807655"/>
            <a:ext cx="2597121" cy="2597121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7BB848-128D-41C7-BDE3-C927A6C76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3810000"/>
            <a:ext cx="2645893" cy="260321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DD50528-E7FA-4781-9423-4C0402134ADC}"/>
              </a:ext>
            </a:extLst>
          </p:cNvPr>
          <p:cNvSpPr/>
          <p:nvPr/>
        </p:nvSpPr>
        <p:spPr>
          <a:xfrm>
            <a:off x="3468608" y="1322909"/>
            <a:ext cx="2722093" cy="2514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375 0.125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03489 0.1238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0" grpId="1" animBg="1"/>
      <p:bldP spid="8" grpId="0" animBg="1"/>
      <p:bldP spid="8" grpId="1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5394</TotalTime>
  <Words>481</Words>
  <Application>Microsoft Office PowerPoint</Application>
  <PresentationFormat>On-screen Show (4:3)</PresentationFormat>
  <Paragraphs>92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Franklin Gothic Book</vt:lpstr>
      <vt:lpstr>Franklin Gothic Medium</vt:lpstr>
      <vt:lpstr>NikoshBAN</vt:lpstr>
      <vt:lpstr>SutonnyMJ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KRComputer</cp:lastModifiedBy>
  <cp:revision>1474</cp:revision>
  <dcterms:created xsi:type="dcterms:W3CDTF">2006-08-16T00:00:00Z</dcterms:created>
  <dcterms:modified xsi:type="dcterms:W3CDTF">2019-12-19T11:27:27Z</dcterms:modified>
</cp:coreProperties>
</file>