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0" r:id="rId3"/>
    <p:sldId id="258" r:id="rId4"/>
    <p:sldId id="259" r:id="rId5"/>
    <p:sldId id="261" r:id="rId6"/>
    <p:sldId id="266" r:id="rId7"/>
    <p:sldId id="262" r:id="rId8"/>
    <p:sldId id="267" r:id="rId9"/>
    <p:sldId id="268" r:id="rId10"/>
    <p:sldId id="269" r:id="rId11"/>
    <p:sldId id="263" r:id="rId12"/>
    <p:sldId id="264" r:id="rId13"/>
    <p:sldId id="272" r:id="rId14"/>
    <p:sldId id="271" r:id="rId15"/>
    <p:sldId id="273" r:id="rId16"/>
    <p:sldId id="270" r:id="rId17"/>
    <p:sldId id="275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7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3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1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0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1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6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9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7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1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04C9E-6829-4E9E-B691-F16F28FDA8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1FA7A-9088-44D2-89B9-98378ACA8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9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-19624" y="0"/>
            <a:ext cx="26077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spc="50" dirty="0" smtClean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 </a:t>
            </a:r>
            <a:endParaRPr lang="en-US" sz="16600" b="1" spc="50" dirty="0">
              <a:ln w="9525" cmpd="sng">
                <a:solidFill>
                  <a:srgbClr val="FF0000"/>
                </a:solidFill>
                <a:prstDash val="solid"/>
              </a:ln>
              <a:solidFill>
                <a:srgbClr val="FF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13485" y="1204904"/>
            <a:ext cx="257386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endParaRPr lang="en-US" sz="1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59065" y="2477543"/>
            <a:ext cx="21886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endParaRPr lang="en-US" sz="1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203932" y="3959761"/>
            <a:ext cx="21886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1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257730" y="186266"/>
            <a:ext cx="2202492" cy="1998134"/>
          </a:xfrm>
          <a:prstGeom prst="ellipse">
            <a:avLst/>
          </a:prstGeom>
          <a:noFill/>
          <a:ln w="76200">
            <a:solidFill>
              <a:srgbClr val="00FF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522098" y="1430866"/>
            <a:ext cx="2202492" cy="1998134"/>
          </a:xfrm>
          <a:prstGeom prst="ellipse">
            <a:avLst/>
          </a:prstGeom>
          <a:noFill/>
          <a:ln w="76200">
            <a:solidFill>
              <a:srgbClr val="00FF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9217790" y="4284133"/>
            <a:ext cx="2202492" cy="1998134"/>
          </a:xfrm>
          <a:prstGeom prst="ellipse">
            <a:avLst/>
          </a:prstGeom>
          <a:noFill/>
          <a:ln w="76200">
            <a:solidFill>
              <a:srgbClr val="00FF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566866" y="2678106"/>
            <a:ext cx="2202492" cy="1998134"/>
          </a:xfrm>
          <a:prstGeom prst="ellipse">
            <a:avLst/>
          </a:prstGeom>
          <a:noFill/>
          <a:ln w="76200">
            <a:solidFill>
              <a:srgbClr val="00FF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33"/>
          <a:stretch/>
        </p:blipFill>
        <p:spPr>
          <a:xfrm>
            <a:off x="47832" y="0"/>
            <a:ext cx="3251200" cy="68580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r="49861"/>
          <a:stretch/>
        </p:blipFill>
        <p:spPr>
          <a:xfrm>
            <a:off x="3251200" y="0"/>
            <a:ext cx="2861733" cy="68580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1" r="25139"/>
          <a:stretch/>
        </p:blipFill>
        <p:spPr>
          <a:xfrm>
            <a:off x="6095999" y="0"/>
            <a:ext cx="3048001" cy="685800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39"/>
          <a:stretch/>
        </p:blipFill>
        <p:spPr>
          <a:xfrm>
            <a:off x="9144000" y="0"/>
            <a:ext cx="3031067" cy="6858000"/>
          </a:xfrm>
          <a:prstGeom prst="rect">
            <a:avLst/>
          </a:prstGeom>
        </p:spPr>
      </p:pic>
      <p:pic>
        <p:nvPicPr>
          <p:cNvPr id="14" name="Picture 13" descr="i6ujy.gif"/>
          <p:cNvPicPr>
            <a:picLocks noChangeAspect="1"/>
          </p:cNvPicPr>
          <p:nvPr/>
        </p:nvPicPr>
        <p:blipFill>
          <a:blip r:embed="rId3">
            <a:lum contrast="40000"/>
          </a:blip>
          <a:stretch>
            <a:fillRect/>
          </a:stretch>
        </p:blipFill>
        <p:spPr>
          <a:xfrm>
            <a:off x="733069" y="743964"/>
            <a:ext cx="6198403" cy="3129291"/>
          </a:xfrm>
          <a:prstGeom prst="rect">
            <a:avLst/>
          </a:prstGeom>
        </p:spPr>
      </p:pic>
      <p:pic>
        <p:nvPicPr>
          <p:cNvPr id="15" name="Picture 14" descr="i6ujy.gif"/>
          <p:cNvPicPr>
            <a:picLocks noChangeAspect="1"/>
          </p:cNvPicPr>
          <p:nvPr/>
        </p:nvPicPr>
        <p:blipFill>
          <a:blip r:embed="rId3">
            <a:lum contrast="40000"/>
          </a:blip>
          <a:stretch>
            <a:fillRect/>
          </a:stretch>
        </p:blipFill>
        <p:spPr>
          <a:xfrm>
            <a:off x="2292876" y="3429000"/>
            <a:ext cx="5313571" cy="2682580"/>
          </a:xfrm>
          <a:prstGeom prst="rect">
            <a:avLst/>
          </a:prstGeom>
        </p:spPr>
      </p:pic>
      <p:pic>
        <p:nvPicPr>
          <p:cNvPr id="16" name="Picture 15" descr="i6ujy.gif"/>
          <p:cNvPicPr>
            <a:picLocks noChangeAspect="1"/>
          </p:cNvPicPr>
          <p:nvPr/>
        </p:nvPicPr>
        <p:blipFill>
          <a:blip r:embed="rId3">
            <a:lum contrast="40000"/>
          </a:blip>
          <a:stretch>
            <a:fillRect/>
          </a:stretch>
        </p:blipFill>
        <p:spPr>
          <a:xfrm>
            <a:off x="6666048" y="1430866"/>
            <a:ext cx="6841630" cy="345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29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0 L 1.31693 -0.0064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46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0 L 1.06329 0.0120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64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0.81523 0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 L 0.01328 1.0159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" y="5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  <p:bldP spid="50" grpId="0"/>
      <p:bldP spid="52" grpId="0" animBg="1"/>
      <p:bldP spid="53" grpId="0" animBg="1"/>
      <p:bldP spid="54" grpId="0" animBg="1"/>
      <p:bldP spid="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" t="2884" r="38565" b="3955"/>
          <a:stretch/>
        </p:blipFill>
        <p:spPr>
          <a:xfrm>
            <a:off x="327547" y="147899"/>
            <a:ext cx="4449170" cy="44702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2388" y="5244723"/>
            <a:ext cx="3739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হচ্ছে আরেকটি ছোট পাখি । তোমরা এর নাম জান?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3028" y="515136"/>
            <a:ext cx="4524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পালক জলপাই সবুজ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 rot="2104171">
            <a:off x="1469273" y="1014384"/>
            <a:ext cx="1334973" cy="655093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53028" y="1808865"/>
            <a:ext cx="3221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মাথায় লাল আভা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 rot="1341780">
            <a:off x="3545085" y="567124"/>
            <a:ext cx="395785" cy="603291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4148920" y="1490591"/>
            <a:ext cx="272955" cy="88710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83382" y="2932025"/>
            <a:ext cx="3491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ঠোট কালচে খয়েরি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 rot="16200000">
            <a:off x="1009322" y="3048204"/>
            <a:ext cx="364348" cy="14003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62395" y="3930555"/>
            <a:ext cx="3091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পায়ের রঙ হলুদাভ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4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5964" y="1697906"/>
            <a:ext cx="10848108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6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টুনটুনি ও চুড়ুই পাখি আমাদের কি কি উপকার করে ? তোমরা কি কেউ বলতে পার ?</a:t>
            </a:r>
            <a:endParaRPr lang="en-US" sz="60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8074" y="4553660"/>
            <a:ext cx="8647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ফসলের জন্য ক্ষতিকর পোকামাকড় খেয়ে পরিবেশ সুন্দর রাখে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২।ফুলে ফুলে ঘুরে বেড়িয়ে পরাগায়ণে সাহায্য করে।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11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6038" y="2101755"/>
            <a:ext cx="3602268" cy="156966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9600" b="1" kern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শিক্ষকের</a:t>
            </a:r>
            <a:endParaRPr lang="en-US" sz="9600" b="1" kern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36038" y="4056235"/>
            <a:ext cx="6523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119" y="655582"/>
            <a:ext cx="4353635" cy="578252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9740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613672" y="2355054"/>
            <a:ext cx="3326378" cy="2085139"/>
            <a:chOff x="4193017" y="1972321"/>
            <a:chExt cx="2798619" cy="2538030"/>
          </a:xfrm>
        </p:grpSpPr>
        <p:sp>
          <p:nvSpPr>
            <p:cNvPr id="11" name="Oval 10"/>
            <p:cNvSpPr/>
            <p:nvPr/>
          </p:nvSpPr>
          <p:spPr>
            <a:xfrm>
              <a:off x="4193017" y="1972321"/>
              <a:ext cx="2798619" cy="253803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3"/>
            </a:lnRef>
            <a:fillRef idx="1003">
              <a:schemeClr val="lt1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267308" y="2298305"/>
              <a:ext cx="262543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উচ্চারণ </a:t>
              </a:r>
            </a:p>
            <a:p>
              <a:pPr algn="ctr"/>
              <a:r>
                <a:rPr lang="en-US" sz="5400" b="1" dirty="0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 </a:t>
              </a:r>
              <a:endParaRPr lang="en-US" sz="54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450103" y="1193071"/>
            <a:ext cx="2091316" cy="1812110"/>
            <a:chOff x="1970576" y="1359571"/>
            <a:chExt cx="1770990" cy="1614055"/>
          </a:xfrm>
          <a:solidFill>
            <a:srgbClr val="92D050"/>
          </a:solidFill>
        </p:grpSpPr>
        <p:sp>
          <p:nvSpPr>
            <p:cNvPr id="12" name="Oval 11"/>
            <p:cNvSpPr/>
            <p:nvPr/>
          </p:nvSpPr>
          <p:spPr>
            <a:xfrm>
              <a:off x="1970576" y="1359571"/>
              <a:ext cx="1770990" cy="1614055"/>
            </a:xfrm>
            <a:prstGeom prst="ellipse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3"/>
            </a:lnRef>
            <a:fillRef idx="1003">
              <a:schemeClr val="lt1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034558" y="1833022"/>
              <a:ext cx="1511138" cy="74017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4800" b="1" dirty="0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শস্যদানা</a:t>
              </a:r>
              <a:endParaRPr lang="bn-BD" sz="48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003277" y="143963"/>
            <a:ext cx="2159019" cy="1659475"/>
            <a:chOff x="4502727" y="100444"/>
            <a:chExt cx="1770990" cy="1614055"/>
          </a:xfrm>
          <a:solidFill>
            <a:srgbClr val="92D050"/>
          </a:solidFill>
        </p:grpSpPr>
        <p:sp>
          <p:nvSpPr>
            <p:cNvPr id="15" name="Oval 14"/>
            <p:cNvSpPr/>
            <p:nvPr/>
          </p:nvSpPr>
          <p:spPr>
            <a:xfrm>
              <a:off x="4502727" y="100444"/>
              <a:ext cx="1770990" cy="1614055"/>
            </a:xfrm>
            <a:prstGeom prst="ellipse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3"/>
            </a:lnRef>
            <a:fillRef idx="1003">
              <a:schemeClr val="lt1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876593" y="584305"/>
              <a:ext cx="1023258" cy="808253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4800" b="1" dirty="0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ক্লান্তি </a:t>
              </a:r>
              <a:endParaRPr lang="en-US" sz="48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983064" y="1460144"/>
            <a:ext cx="2413773" cy="1845764"/>
            <a:chOff x="7065818" y="1212272"/>
            <a:chExt cx="1803123" cy="1614055"/>
          </a:xfrm>
          <a:solidFill>
            <a:srgbClr val="92D050"/>
          </a:solidFill>
        </p:grpSpPr>
        <p:sp>
          <p:nvSpPr>
            <p:cNvPr id="16" name="Oval 15"/>
            <p:cNvSpPr/>
            <p:nvPr/>
          </p:nvSpPr>
          <p:spPr>
            <a:xfrm>
              <a:off x="7065818" y="1212272"/>
              <a:ext cx="1770990" cy="1614055"/>
            </a:xfrm>
            <a:prstGeom prst="ellipse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3"/>
            </a:lnRef>
            <a:fillRef idx="1003">
              <a:schemeClr val="lt1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182326" y="1599473"/>
              <a:ext cx="1686615" cy="79073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4800" b="1" dirty="0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ভূরিভোজ </a:t>
              </a:r>
              <a:endParaRPr lang="en-US" sz="48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995485" y="4046821"/>
            <a:ext cx="2144536" cy="1864722"/>
            <a:chOff x="7636245" y="3640281"/>
            <a:chExt cx="1878326" cy="1614055"/>
          </a:xfrm>
          <a:solidFill>
            <a:srgbClr val="92D050"/>
          </a:solidFill>
        </p:grpSpPr>
        <p:sp>
          <p:nvSpPr>
            <p:cNvPr id="17" name="Oval 16"/>
            <p:cNvSpPr/>
            <p:nvPr/>
          </p:nvSpPr>
          <p:spPr>
            <a:xfrm>
              <a:off x="7636245" y="3640281"/>
              <a:ext cx="1770990" cy="1614055"/>
            </a:xfrm>
            <a:prstGeom prst="ellipse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3"/>
            </a:lnRef>
            <a:fillRef idx="1003">
              <a:schemeClr val="lt1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812623" y="4098372"/>
              <a:ext cx="1701948" cy="71928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4800" b="1" dirty="0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চমৎকার </a:t>
              </a:r>
              <a:endParaRPr lang="en-US" sz="48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038530" y="4991553"/>
            <a:ext cx="2254947" cy="1601541"/>
            <a:chOff x="4946072" y="4834143"/>
            <a:chExt cx="1770990" cy="1614055"/>
          </a:xfrm>
          <a:solidFill>
            <a:srgbClr val="92D050"/>
          </a:solidFill>
        </p:grpSpPr>
        <p:sp>
          <p:nvSpPr>
            <p:cNvPr id="18" name="Oval 17"/>
            <p:cNvSpPr/>
            <p:nvPr/>
          </p:nvSpPr>
          <p:spPr>
            <a:xfrm>
              <a:off x="4946072" y="4834143"/>
              <a:ext cx="1770990" cy="1614055"/>
            </a:xfrm>
            <a:prstGeom prst="ellipse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3"/>
            </a:lnRef>
            <a:fillRef idx="1003">
              <a:schemeClr val="lt1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80801" y="5287227"/>
              <a:ext cx="786345" cy="748144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4800" b="1" dirty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দক্ষ</a:t>
              </a:r>
              <a:endParaRPr lang="en-US" sz="24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69389" y="3807223"/>
            <a:ext cx="2124230" cy="1864722"/>
            <a:chOff x="1887053" y="3656506"/>
            <a:chExt cx="1770990" cy="1614055"/>
          </a:xfrm>
          <a:solidFill>
            <a:srgbClr val="92D050"/>
          </a:solidFill>
        </p:grpSpPr>
        <p:sp>
          <p:nvSpPr>
            <p:cNvPr id="13" name="Oval 12"/>
            <p:cNvSpPr/>
            <p:nvPr/>
          </p:nvSpPr>
          <p:spPr>
            <a:xfrm>
              <a:off x="1887053" y="3656506"/>
              <a:ext cx="1770990" cy="1614055"/>
            </a:xfrm>
            <a:prstGeom prst="ellipse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3"/>
            </a:lnRef>
            <a:fillRef idx="1003">
              <a:schemeClr val="lt1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50914" y="4103889"/>
              <a:ext cx="770056" cy="719289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4800" b="1" dirty="0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লম্বা</a:t>
              </a:r>
              <a:endParaRPr lang="en-US" sz="48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935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7294" y="1762858"/>
            <a:ext cx="1247457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ক্লান্তি </a:t>
            </a:r>
            <a:endParaRPr lang="en-US" sz="4800" b="1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3717" y="2940986"/>
            <a:ext cx="2089034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ভূরিভোজ </a:t>
            </a:r>
            <a:endParaRPr lang="en-US" sz="4800" b="1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7294" y="4216949"/>
            <a:ext cx="923651" cy="830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লম্বা</a:t>
            </a:r>
            <a:endParaRPr lang="en-US" sz="4800" b="1" dirty="0" smtClean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12534" y="237949"/>
            <a:ext cx="5689378" cy="923330"/>
          </a:xfrm>
          <a:prstGeom prst="rect">
            <a:avLst/>
          </a:prstGeom>
          <a:ln>
            <a:solidFill>
              <a:srgbClr val="800080"/>
            </a:solidFill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n-BD" sz="54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অর্থগুলো জেনে নিই</a:t>
            </a:r>
            <a:endParaRPr lang="en-US" sz="54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488182" y="1907440"/>
            <a:ext cx="978408" cy="355385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512534" y="3066360"/>
            <a:ext cx="978408" cy="355385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385525" y="4516010"/>
            <a:ext cx="978408" cy="355385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385525" y="5586597"/>
            <a:ext cx="978408" cy="355385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76942" y="5348792"/>
            <a:ext cx="1943161" cy="830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চমৎকার </a:t>
            </a:r>
            <a:endParaRPr lang="en-US" sz="4800" b="1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53598" y="1763638"/>
            <a:ext cx="156966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n-US" sz="4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অবসাদ</a:t>
            </a:r>
            <a:endParaRPr lang="en-US" sz="44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73809" y="2859331"/>
            <a:ext cx="3092513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n-US" sz="4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পেটপুরে খাওয়া </a:t>
            </a:r>
            <a:endParaRPr lang="en-US" sz="44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07793" y="4131289"/>
            <a:ext cx="1824538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n-US" sz="4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দৈর্ঘ্য বড়</a:t>
            </a:r>
            <a:endParaRPr lang="en-US" sz="44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18774" y="5326824"/>
            <a:ext cx="1202573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n-US" sz="4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endParaRPr lang="en-US" sz="44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38749" y="3871665"/>
            <a:ext cx="8122694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857250" indent="-857250" algn="ctr">
              <a:buFont typeface="Wingdings" panose="05000000000000000000" pitchFamily="2" charset="2"/>
              <a:buChar char="Ø"/>
            </a:pPr>
            <a:r>
              <a:rPr lang="bn-BD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দক্ষ</a:t>
            </a:r>
            <a:r>
              <a:rPr lang="en-US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</a:t>
            </a:r>
            <a:r>
              <a:rPr lang="en-US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</a:t>
            </a:r>
            <a:r>
              <a:rPr lang="bn-BD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=ক+ষ </a:t>
            </a:r>
            <a:endParaRPr lang="en-US" sz="72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2089" y="1374507"/>
            <a:ext cx="6386946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857250" indent="-857250" algn="ctr">
              <a:buFont typeface="Wingdings" panose="05000000000000000000" pitchFamily="2" charset="2"/>
              <a:buChar char="Ø"/>
            </a:pPr>
            <a:r>
              <a:rPr lang="bn-BD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ক্লান্ত</a:t>
            </a:r>
            <a:r>
              <a:rPr lang="en-US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 </a:t>
            </a:r>
            <a:r>
              <a:rPr lang="bn-BD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 </a:t>
            </a:r>
            <a:r>
              <a:rPr lang="en-US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</a:t>
            </a:r>
            <a:r>
              <a:rPr lang="bn-BD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 </a:t>
            </a:r>
            <a:r>
              <a:rPr lang="en-US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+</a:t>
            </a:r>
            <a:r>
              <a:rPr lang="bn-BD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 </a:t>
            </a:r>
            <a:r>
              <a:rPr lang="en-US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endParaRPr lang="en-US" sz="72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9632" y="167069"/>
            <a:ext cx="2499403" cy="144655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800" b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</a:p>
        </p:txBody>
      </p:sp>
      <p:sp>
        <p:nvSpPr>
          <p:cNvPr id="8" name="Rectangle 7"/>
          <p:cNvSpPr/>
          <p:nvPr/>
        </p:nvSpPr>
        <p:spPr>
          <a:xfrm>
            <a:off x="892089" y="2717448"/>
            <a:ext cx="5998836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লম্বা --</a:t>
            </a:r>
            <a:r>
              <a:rPr lang="en-US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ম্ব</a:t>
            </a:r>
            <a:r>
              <a:rPr lang="bn-BD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=ম+ব</a:t>
            </a:r>
            <a:endParaRPr lang="bn-BD" sz="72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2089" y="4975494"/>
            <a:ext cx="5611091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857250" indent="-857250" algn="ctr">
              <a:buFont typeface="Wingdings" panose="05000000000000000000" pitchFamily="2" charset="2"/>
              <a:buChar char="Ø"/>
            </a:pPr>
            <a:r>
              <a:rPr lang="bn-BD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</a:t>
            </a:r>
            <a:r>
              <a:rPr lang="en-US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ব্দ</a:t>
            </a:r>
            <a:r>
              <a:rPr lang="bn-BD" sz="72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=ব+দ </a:t>
            </a:r>
            <a:endParaRPr lang="en-US" sz="72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63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7626" y="5285641"/>
            <a:ext cx="893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ক্ল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68585" y="5825035"/>
            <a:ext cx="1037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ন্ধ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3377" y="4735940"/>
            <a:ext cx="1473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ঙ্গ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9730" y="5893753"/>
            <a:ext cx="1296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ম্ব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8299" y="395785"/>
            <a:ext cx="6509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বর্ণ গুলো দিয়ে আর কি কি শব্দ গঠন করা যায়, আমরা দলীয় আলোচনার মাধ্যমে তা দল নেতার খাতায় লিখি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9463" y="1405832"/>
            <a:ext cx="2197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দোয়েল দল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0966" y="2113718"/>
            <a:ext cx="215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চুড়ুই দল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9862" y="2821604"/>
            <a:ext cx="2019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শালিক দল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4071" y="3529490"/>
            <a:ext cx="1992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বুলবুলি দল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Notched Right Arrow 10"/>
          <p:cNvSpPr/>
          <p:nvPr/>
        </p:nvSpPr>
        <p:spPr>
          <a:xfrm rot="5400000">
            <a:off x="593677" y="3233760"/>
            <a:ext cx="2538483" cy="382137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otched Right Arrow 12"/>
          <p:cNvSpPr/>
          <p:nvPr/>
        </p:nvSpPr>
        <p:spPr>
          <a:xfrm rot="5400000">
            <a:off x="1989162" y="3899777"/>
            <a:ext cx="2538483" cy="382137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otched Right Arrow 14"/>
          <p:cNvSpPr/>
          <p:nvPr/>
        </p:nvSpPr>
        <p:spPr>
          <a:xfrm rot="5400000">
            <a:off x="3490412" y="4403312"/>
            <a:ext cx="2538483" cy="382137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otched Right Arrow 15"/>
          <p:cNvSpPr/>
          <p:nvPr/>
        </p:nvSpPr>
        <p:spPr>
          <a:xfrm rot="5400000">
            <a:off x="5538038" y="4859431"/>
            <a:ext cx="1991643" cy="382137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1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3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59413" y="1332995"/>
            <a:ext cx="477565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দল- দোয়েল, বুলবুলি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9414" y="224879"/>
            <a:ext cx="3105337" cy="7694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প্রশ্ন</a:t>
            </a:r>
            <a:r>
              <a:rPr kumimoji="0" lang="en-US" sz="4400" b="1" i="0" u="none" strike="noStrike" kern="0" cap="all" normalizeH="0" baseline="0" noProof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ের</a:t>
            </a:r>
            <a:r>
              <a:rPr kumimoji="0" lang="bn-BD" sz="4400" b="1" i="0" u="none" strike="noStrike" kern="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উত্তর</a:t>
            </a:r>
            <a:r>
              <a:rPr kumimoji="0" lang="en-US" sz="4400" b="1" i="0" u="none" strike="noStrike" kern="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400" b="1" i="0" u="none" strike="noStrike" kern="0" cap="all" normalizeH="0" baseline="0" noProof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দাও</a:t>
            </a:r>
            <a:r>
              <a:rPr kumimoji="0" lang="bn-BD" sz="4400" b="1" i="0" u="none" strike="noStrike" kern="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1050" b="1" i="0" u="none" strike="noStrike" kern="0" cap="all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5769" y="2256325"/>
            <a:ext cx="9525365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 পাখি আমাদের ঘরেরই এক জন? লিখ </a:t>
            </a:r>
            <a:r>
              <a:rPr lang="bn-BD" sz="48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70623" y="3241245"/>
            <a:ext cx="477565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দল-চড়ুই,শালিক 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8930" y="4318498"/>
            <a:ext cx="1083662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চড়ুই ও টুনটুনি পরিবেশ রক্ষায় কি ভাবে সাহায্য করে?</a:t>
            </a:r>
            <a:endParaRPr lang="en-US" sz="4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8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" grpId="0"/>
      <p:bldP spid="15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96656" y="3279098"/>
            <a:ext cx="6280880" cy="31547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199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678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1627" y="175484"/>
            <a:ext cx="5715000" cy="120032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উপস্থাপনায়ঃ</a:t>
            </a:r>
            <a:r>
              <a:rPr lang="bn-BD" sz="7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0942" y="2333110"/>
            <a:ext cx="7066439" cy="258532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সোহাগ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দাউদপুর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সঃ প্রাঃ বিঃ 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0" y="632460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0" y="6248400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0" y="6248400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24000" y="6400800"/>
            <a:ext cx="9144000" cy="1588"/>
          </a:xfrm>
          <a:prstGeom prst="line">
            <a:avLst/>
          </a:prstGeom>
          <a:ln>
            <a:solidFill>
              <a:srgbClr val="008A3E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7" name="Picture 16" descr="na8_c1a.gif"/>
          <p:cNvPicPr>
            <a:picLocks noChangeAspect="1"/>
          </p:cNvPicPr>
          <p:nvPr/>
        </p:nvPicPr>
        <p:blipFill>
          <a:blip r:embed="rId2">
            <a:lum bright="-30000" contrast="40000"/>
          </a:blip>
          <a:stretch>
            <a:fillRect/>
          </a:stretch>
        </p:blipFill>
        <p:spPr>
          <a:xfrm rot="16200000">
            <a:off x="120995" y="545588"/>
            <a:ext cx="1188720" cy="288848"/>
          </a:xfrm>
          <a:prstGeom prst="rect">
            <a:avLst/>
          </a:prstGeom>
        </p:spPr>
      </p:pic>
      <p:sp>
        <p:nvSpPr>
          <p:cNvPr id="10" name="5-Point Star 9"/>
          <p:cNvSpPr/>
          <p:nvPr/>
        </p:nvSpPr>
        <p:spPr>
          <a:xfrm>
            <a:off x="10240680" y="66249"/>
            <a:ext cx="1743976" cy="1446606"/>
          </a:xfrm>
          <a:prstGeom prst="star5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6650" y="371385"/>
            <a:ext cx="6300243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800" b="1" dirty="0" err="1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8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684" y="1648692"/>
            <a:ext cx="9972171" cy="480131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n-BD" sz="5400" b="1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5400" b="1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5400" b="1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৪র্থ</a:t>
            </a:r>
            <a:endParaRPr lang="bn-BD" sz="5400" b="1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n-BD" sz="5400" b="1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5400" b="1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5400" b="1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অধ্যায়: </a:t>
            </a:r>
            <a:r>
              <a:rPr lang="bn-BD" sz="5400" b="1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৪র্থ </a:t>
            </a:r>
            <a:endParaRPr lang="en-US" sz="5400" b="1" dirty="0" smtClean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bn-BD" sz="54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পাখির জগৎ</a:t>
            </a:r>
            <a:endParaRPr lang="en-US" sz="5400" dirty="0" smtClean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দুদণ্ড র ফুরসত নেই--------------পরাগায়ণে সাহায্য করে।</a:t>
            </a:r>
            <a:r>
              <a:rPr lang="en-US" sz="3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3600" b="1" dirty="0" smtClean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n-BD" sz="5400" b="1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BD" sz="5400" b="1" dirty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bn-BD" sz="5400" b="1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5400" b="1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10240680" y="66249"/>
            <a:ext cx="1743976" cy="1446606"/>
          </a:xfrm>
          <a:prstGeom prst="star5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05218" y="1119116"/>
            <a:ext cx="27295" cy="485860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8616" y="66249"/>
            <a:ext cx="0" cy="67146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81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1364" y="324134"/>
            <a:ext cx="6248400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8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পাঠশেষে শিশুরা যা শিখবেঃ </a:t>
            </a:r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976" y="1815152"/>
            <a:ext cx="11331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.1.2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নির্ধারিত বিষয়ে বর্ণনা শুনে বুঝতে পারবে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1.1.1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বর্ণ সহ যোগে তৈরি শব্দ স্পষ্ট ও শুদ্ধ ভাবে বলতে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18616" y="66249"/>
            <a:ext cx="0" cy="67146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9642" y="334370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u="sng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FF0000"/>
                    </a:gs>
                    <a:gs pos="50000">
                      <a:srgbClr val="00B050"/>
                    </a:gs>
                    <a:gs pos="100000">
                      <a:srgbClr val="00B050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আবেগ সৃষ্টি </a:t>
            </a:r>
            <a:endParaRPr lang="en-US" sz="8800" u="sng" dirty="0">
              <a:ln w="18415" cmpd="sng">
                <a:solidFill>
                  <a:srgbClr val="FFFFFF"/>
                </a:solidFill>
                <a:prstDash val="solid"/>
              </a:ln>
              <a:gradFill>
                <a:gsLst>
                  <a:gs pos="0">
                    <a:srgbClr val="FF0000"/>
                  </a:gs>
                  <a:gs pos="50000">
                    <a:srgbClr val="00B050"/>
                  </a:gs>
                  <a:gs pos="100000">
                    <a:srgbClr val="00B050"/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5027" y="2975212"/>
            <a:ext cx="8256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ভিডিও টি দেখি ও আলোচনা করি</a:t>
            </a:r>
          </a:p>
        </p:txBody>
      </p:sp>
    </p:spTree>
    <p:extLst>
      <p:ext uri="{BB962C8B-B14F-4D97-AF65-F5344CB8AC3E}">
        <p14:creationId xmlns:p14="http://schemas.microsoft.com/office/powerpoint/2010/main" val="68420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1437" y="410275"/>
            <a:ext cx="8925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গুলো দেখি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50" y="1062886"/>
            <a:ext cx="4393467" cy="2387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458" y="259323"/>
            <a:ext cx="4085158" cy="2253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41" y="3920256"/>
            <a:ext cx="4379613" cy="2458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961" y="2710947"/>
            <a:ext cx="4156619" cy="2438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134255" y="5433612"/>
            <a:ext cx="5794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আমরা ছবিতে কি দেখতে পাচ্ছি?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38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273" y="2720277"/>
            <a:ext cx="440727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8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 জগৎ </a:t>
            </a:r>
            <a:endParaRPr lang="en-US" sz="88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845" y="491319"/>
            <a:ext cx="5581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 </a:t>
            </a:r>
            <a:endParaRPr lang="en-US" sz="6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10" r="-8633"/>
          <a:stretch/>
        </p:blipFill>
        <p:spPr>
          <a:xfrm>
            <a:off x="10014842" y="1449084"/>
            <a:ext cx="2488540" cy="457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73" y="1989328"/>
            <a:ext cx="4879838" cy="38572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13"/>
          <a:stretch/>
        </p:blipFill>
        <p:spPr>
          <a:xfrm>
            <a:off x="5852058" y="1449084"/>
            <a:ext cx="4162784" cy="4572000"/>
          </a:xfrm>
          <a:prstGeom prst="rect">
            <a:avLst/>
          </a:prstGeom>
        </p:spPr>
      </p:pic>
      <p:pic>
        <p:nvPicPr>
          <p:cNvPr id="9" name="Picture 8" descr="i6ujy.gif"/>
          <p:cNvPicPr>
            <a:picLocks noChangeAspect="1"/>
          </p:cNvPicPr>
          <p:nvPr/>
        </p:nvPicPr>
        <p:blipFill>
          <a:blip r:embed="rId4">
            <a:lum contrast="40000"/>
          </a:blip>
          <a:stretch>
            <a:fillRect/>
          </a:stretch>
        </p:blipFill>
        <p:spPr>
          <a:xfrm>
            <a:off x="0" y="1449084"/>
            <a:ext cx="8041926" cy="4060002"/>
          </a:xfrm>
          <a:prstGeom prst="rect">
            <a:avLst/>
          </a:prstGeom>
        </p:spPr>
      </p:pic>
      <p:pic>
        <p:nvPicPr>
          <p:cNvPr id="10" name="Picture 9" descr="i6ujy.gif"/>
          <p:cNvPicPr>
            <a:picLocks noChangeAspect="1"/>
          </p:cNvPicPr>
          <p:nvPr/>
        </p:nvPicPr>
        <p:blipFill>
          <a:blip r:embed="rId4">
            <a:lum contrast="40000"/>
          </a:blip>
          <a:stretch>
            <a:fillRect/>
          </a:stretch>
        </p:blipFill>
        <p:spPr>
          <a:xfrm>
            <a:off x="4458933" y="867028"/>
            <a:ext cx="6841630" cy="3454027"/>
          </a:xfrm>
          <a:prstGeom prst="rect">
            <a:avLst/>
          </a:prstGeom>
        </p:spPr>
      </p:pic>
      <p:pic>
        <p:nvPicPr>
          <p:cNvPr id="11" name="Picture 10" descr="i6ujy.gif"/>
          <p:cNvPicPr>
            <a:picLocks noChangeAspect="1"/>
          </p:cNvPicPr>
          <p:nvPr/>
        </p:nvPicPr>
        <p:blipFill>
          <a:blip r:embed="rId4">
            <a:lum contrast="40000"/>
          </a:blip>
          <a:stretch>
            <a:fillRect/>
          </a:stretch>
        </p:blipFill>
        <p:spPr>
          <a:xfrm>
            <a:off x="5272809" y="1449084"/>
            <a:ext cx="6841630" cy="345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6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3526E-6 L 0.65963 -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82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48901" y="2884771"/>
            <a:ext cx="6864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দু  দন্ডর ফুরসত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নেই । ক্লান্তি হীন ভাবে পাখি টি ডেকে চলে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05" y="6087816"/>
            <a:ext cx="4449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জান, পাখিটির নাম কি?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8901" y="3890886"/>
            <a:ext cx="6705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ঘরেরই এক জন । লোকালয় এদের প্রিয় জায়গা।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বাসাবাড়ির ঘুলঘুলিতে খড়, টুকরো কাপড়, শুকনো ঘাস ইত্যাদি দিয়ে বাসা বাড়ি তৈরি করে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55284"/>
            <a:ext cx="5490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কি চিনতে পারলে পাখিটিকে?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781" y="4069190"/>
            <a:ext cx="3098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চড়ুই পাখি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014" y="225487"/>
            <a:ext cx="5400915" cy="4023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627632" y="438817"/>
            <a:ext cx="2674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 ছাই রঙের </a:t>
            </a:r>
            <a:endParaRPr lang="en-US" sz="2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85733" y="692940"/>
            <a:ext cx="1213431" cy="1803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09901" y="2948880"/>
            <a:ext cx="239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পিঠে বাদামি পালক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589632" y="2322064"/>
            <a:ext cx="644584" cy="7261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89364" y="681895"/>
            <a:ext cx="3622560" cy="30035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9175126">
            <a:off x="1306214" y="1239664"/>
            <a:ext cx="202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ইঞ্চি লম্বা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63033" y="244694"/>
            <a:ext cx="2686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ইঞ্চি লম্বা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3033" y="885651"/>
            <a:ext cx="418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মাথা ছাই রঙের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3033" y="1879423"/>
            <a:ext cx="3749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পিঠে বাদামি পালক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42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2" grpId="0"/>
      <p:bldP spid="16" grpId="0"/>
      <p:bldP spid="18" grpId="0"/>
      <p:bldP spid="19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208" y="576565"/>
            <a:ext cx="5186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চুড়ুই পাখির প্রিয় খাবার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254" y="736979"/>
            <a:ext cx="2432145" cy="30604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07" y="1796172"/>
            <a:ext cx="542925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104" y="1252750"/>
            <a:ext cx="2257425" cy="1295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7438030" y="4197841"/>
            <a:ext cx="3398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কীট পতঙ্গ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25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336</Words>
  <Application>Microsoft Office PowerPoint</Application>
  <PresentationFormat>Custom</PresentationFormat>
  <Paragraphs>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SALIM</dc:creator>
  <cp:lastModifiedBy>Daudpur-GPS</cp:lastModifiedBy>
  <cp:revision>57</cp:revision>
  <dcterms:created xsi:type="dcterms:W3CDTF">2015-09-21T03:08:54Z</dcterms:created>
  <dcterms:modified xsi:type="dcterms:W3CDTF">2019-12-02T12:11:42Z</dcterms:modified>
</cp:coreProperties>
</file>