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8" r:id="rId2"/>
    <p:sldId id="256" r:id="rId3"/>
    <p:sldId id="257" r:id="rId4"/>
    <p:sldId id="265" r:id="rId5"/>
    <p:sldId id="288" r:id="rId6"/>
    <p:sldId id="274" r:id="rId7"/>
    <p:sldId id="289" r:id="rId8"/>
    <p:sldId id="275" r:id="rId9"/>
    <p:sldId id="290" r:id="rId10"/>
    <p:sldId id="283" r:id="rId11"/>
    <p:sldId id="295" r:id="rId12"/>
    <p:sldId id="287" r:id="rId13"/>
    <p:sldId id="293" r:id="rId14"/>
    <p:sldId id="286" r:id="rId15"/>
    <p:sldId id="291" r:id="rId16"/>
    <p:sldId id="292" r:id="rId17"/>
    <p:sldId id="272" r:id="rId18"/>
    <p:sldId id="282" r:id="rId19"/>
    <p:sldId id="299" r:id="rId20"/>
    <p:sldId id="297" r:id="rId21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122E-CD98-4CC2-A0C8-8B86F58D98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EF214-FAAF-46D3-BBCC-767156A30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0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EF214-FAAF-46D3-BBCC-767156A300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8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EF214-FAAF-46D3-BBCC-767156A3001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3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EF214-FAAF-46D3-BBCC-767156A3001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0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9B08-6CB8-4AF0-8764-5A7DBE38E4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2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5"/>
            <a:ext cx="1241946" cy="1166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847" y="5653901"/>
            <a:ext cx="1241946" cy="116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02054" y="5691748"/>
            <a:ext cx="1241946" cy="1166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9901" y="37848"/>
            <a:ext cx="1241946" cy="11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6AEF-E682-4FA5-A00A-C056E4489D4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93" y="2289676"/>
            <a:ext cx="4454293" cy="15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Cloud Callout 1"/>
          <p:cNvSpPr/>
          <p:nvPr/>
        </p:nvSpPr>
        <p:spPr>
          <a:xfrm>
            <a:off x="3234518" y="1186951"/>
            <a:ext cx="2279176" cy="1392880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2352" y="3444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https://www.youtube.com/watch?v=yWcNQkmpYVk</a:t>
            </a:r>
          </a:p>
        </p:txBody>
      </p:sp>
    </p:spTree>
    <p:extLst>
      <p:ext uri="{BB962C8B-B14F-4D97-AF65-F5344CB8AC3E}">
        <p14:creationId xmlns:p14="http://schemas.microsoft.com/office/powerpoint/2010/main" val="3212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87961" y="3917718"/>
            <a:ext cx="6737446" cy="1389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ভগ্নাংশ দশ ভাগের এক ভাগকে বুঝায় এরূপ ভগ্নাংশযুক্ত গণনাপদ্ধতি।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1530823" y="2377796"/>
            <a:ext cx="5950423" cy="1389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 শব্দের অর্থ দশমাংশ।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2846" y="494329"/>
            <a:ext cx="6546378" cy="1389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 শব্দের অর্থ কী?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দশমিক ভগ্নাংশ কী?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90290"/>
              </p:ext>
            </p:extLst>
          </p:nvPr>
        </p:nvGraphicFramePr>
        <p:xfrm>
          <a:off x="5636302" y="1471230"/>
          <a:ext cx="263402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02"/>
                <a:gridCol w="263402"/>
                <a:gridCol w="263402"/>
                <a:gridCol w="263402"/>
                <a:gridCol w="229281"/>
                <a:gridCol w="297524"/>
                <a:gridCol w="263402"/>
                <a:gridCol w="263402"/>
                <a:gridCol w="263402"/>
                <a:gridCol w="263402"/>
              </a:tblGrid>
              <a:tr h="472758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90401" y="1471230"/>
                <a:ext cx="545908" cy="7779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01" y="1471230"/>
                <a:ext cx="545908" cy="777922"/>
              </a:xfrm>
              <a:prstGeom prst="rect">
                <a:avLst/>
              </a:prstGeom>
              <a:blipFill rotWithShape="0">
                <a:blip r:embed="rId2"/>
                <a:stretch>
                  <a:fillRect l="-10112" b="-14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405721" y="1460309"/>
            <a:ext cx="2593072" cy="47548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2197290" y="322087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8007" y="294791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0225" y="300251"/>
            <a:ext cx="3507472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ভাগ রঙ করা হয়েছে?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44765" y="1897039"/>
            <a:ext cx="391537" cy="13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0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59310"/>
              </p:ext>
            </p:extLst>
          </p:nvPr>
        </p:nvGraphicFramePr>
        <p:xfrm>
          <a:off x="3138984" y="1214650"/>
          <a:ext cx="356206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06"/>
                <a:gridCol w="356206"/>
                <a:gridCol w="356206"/>
                <a:gridCol w="356206"/>
                <a:gridCol w="310064"/>
                <a:gridCol w="402351"/>
                <a:gridCol w="356206"/>
                <a:gridCol w="356206"/>
                <a:gridCol w="356206"/>
                <a:gridCol w="356206"/>
              </a:tblGrid>
              <a:tr h="442460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24551" y="1782652"/>
                <a:ext cx="545908" cy="7779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551" y="1782652"/>
                <a:ext cx="545908" cy="777922"/>
              </a:xfrm>
              <a:prstGeom prst="rect">
                <a:avLst/>
              </a:prstGeom>
              <a:blipFill rotWithShape="0">
                <a:blip r:embed="rId4"/>
                <a:stretch>
                  <a:fillRect l="-8889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81216" y="365077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০.৬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00459" y="2171613"/>
            <a:ext cx="543368" cy="13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3827" y="122830"/>
            <a:ext cx="3507472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ভাগ রঙ করা হয়েছে?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50537"/>
              </p:ext>
            </p:extLst>
          </p:nvPr>
        </p:nvGraphicFramePr>
        <p:xfrm>
          <a:off x="2723161" y="2171613"/>
          <a:ext cx="4241170" cy="427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117"/>
                <a:gridCol w="424117"/>
                <a:gridCol w="424117"/>
                <a:gridCol w="424117"/>
                <a:gridCol w="462098"/>
                <a:gridCol w="386136"/>
                <a:gridCol w="424117"/>
                <a:gridCol w="424117"/>
                <a:gridCol w="424117"/>
                <a:gridCol w="424117"/>
              </a:tblGrid>
              <a:tr h="427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7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7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13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13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45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13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13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75412" y="2250105"/>
                <a:ext cx="545908" cy="7779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12" y="2250105"/>
                <a:ext cx="545908" cy="777922"/>
              </a:xfrm>
              <a:prstGeom prst="rect">
                <a:avLst/>
              </a:prstGeom>
              <a:blipFill rotWithShape="0">
                <a:blip r:embed="rId2"/>
                <a:stretch>
                  <a:fillRect l="-26667" b="-13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 rot="3325244">
            <a:off x="2281266" y="2163394"/>
            <a:ext cx="163469" cy="7122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Rectangle 12"/>
          <p:cNvSpPr/>
          <p:nvPr/>
        </p:nvSpPr>
        <p:spPr>
          <a:xfrm>
            <a:off x="1286770" y="374043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০.০১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5943" y="629864"/>
            <a:ext cx="6414447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কতো অংশ সবুজ ও কতো অংশ হলুদ রং করা আছে তা প্রথমে সাধারণ ভগ্নাংশে  ও পরে দশমিক ভগ্নাংশে লিখে কথায় লিখ।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3473" y="5012387"/>
            <a:ext cx="13687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616966" y="3261816"/>
            <a:ext cx="239129" cy="586854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618292" y="4453772"/>
            <a:ext cx="239129" cy="586854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0060" y="3411940"/>
                <a:ext cx="4067032" cy="10918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০.১ </a:t>
                </a:r>
                <a:r>
                  <a:rPr lang="en-US" sz="3200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  <m:r>
                      <a:rPr lang="bn-BD" sz="3200" b="0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লিটার।</m:t>
                    </m:r>
                  </m:oMath>
                </a14:m>
                <a:endParaRPr lang="bn-BD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60" y="3411940"/>
                <a:ext cx="4067032" cy="1091821"/>
              </a:xfrm>
              <a:prstGeom prst="rect">
                <a:avLst/>
              </a:prstGeom>
              <a:blipFill rotWithShape="0">
                <a:blip r:embed="rId3"/>
                <a:stretch>
                  <a:fillRect l="-3448" t="-25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6141493" y="1378424"/>
            <a:ext cx="1528549" cy="38896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3002" y="1289713"/>
            <a:ext cx="2265529" cy="518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1493" y="4885898"/>
            <a:ext cx="1528549" cy="3821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41493" y="4503761"/>
            <a:ext cx="245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41493" y="4162567"/>
            <a:ext cx="245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41493" y="3835022"/>
            <a:ext cx="245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41493" y="3521121"/>
            <a:ext cx="245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41493" y="3179927"/>
            <a:ext cx="245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41493" y="2852382"/>
            <a:ext cx="245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41493" y="2511187"/>
            <a:ext cx="245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41493" y="2169993"/>
            <a:ext cx="245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41493" y="1842448"/>
            <a:ext cx="2456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75850" y="4701653"/>
            <a:ext cx="2652212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০.১ লিটার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6609" y="644858"/>
            <a:ext cx="5036022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ভাগ পানিতে পূর্ণ আছে বলো?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6525" y="5479576"/>
            <a:ext cx="2652212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লিটার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>
            <a:endCxn id="21" idx="3"/>
          </p:cNvCxnSpPr>
          <p:nvPr/>
        </p:nvCxnSpPr>
        <p:spPr>
          <a:xfrm flipV="1">
            <a:off x="5636525" y="5090614"/>
            <a:ext cx="391537" cy="13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4265349" y="31797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10017" y="873457"/>
            <a:ext cx="6414447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১০৪নং পৃষ্ঠা খোল।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8361" y="1637624"/>
            <a:ext cx="6414447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কাজ করি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875707">
            <a:off x="3927417" y="2511213"/>
            <a:ext cx="1433329" cy="50496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759061">
            <a:off x="3165488" y="2533486"/>
            <a:ext cx="1451638" cy="50496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788" y="3555243"/>
            <a:ext cx="2836905" cy="2108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দশমাংশ</a:t>
            </a:r>
          </a:p>
          <a:p>
            <a:pPr algn="ctr"/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আনুশীলন-১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6534" y="3555243"/>
            <a:ext cx="2836905" cy="2108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</a:p>
          <a:p>
            <a:pPr algn="ctr"/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অনুশীলন-২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9994" y="3848670"/>
            <a:ext cx="1201003" cy="532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06479" y="3848670"/>
            <a:ext cx="1201003" cy="532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0120" y="2175267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400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881" y="2497540"/>
            <a:ext cx="7328846" cy="3234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ভগ্নাংশ কী?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দশমাংশ কাকে বলে?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১.৪৬ সংখ্যাটিতে দশমাংশে কোনটি?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৩.২৭স সংখ্যাটিতে দশমিক বিন্দুর ডানের সংখ্যার স্থানের নাম লিখ।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9201" y="1255588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0927" y="2349028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6004" y="2349028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2473" y="3398286"/>
            <a:ext cx="450516" cy="559558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3552255" y="450263"/>
            <a:ext cx="2288988" cy="80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232843" y="1214644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344569" y="2308084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29646" y="2308084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6115" y="3357342"/>
            <a:ext cx="450516" cy="559558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Cloud Callout 5"/>
          <p:cNvSpPr/>
          <p:nvPr/>
        </p:nvSpPr>
        <p:spPr>
          <a:xfrm>
            <a:off x="3029802" y="1856088"/>
            <a:ext cx="2279176" cy="1897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5875" y="4189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https://www.youtube.com/watch?v=0GL87_AEVUg</a:t>
            </a:r>
          </a:p>
        </p:txBody>
      </p:sp>
    </p:spTree>
    <p:extLst>
      <p:ext uri="{BB962C8B-B14F-4D97-AF65-F5344CB8AC3E}">
        <p14:creationId xmlns:p14="http://schemas.microsoft.com/office/powerpoint/2010/main" val="19861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232843" y="1214644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344569" y="2308084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29646" y="2308084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6115" y="3357342"/>
            <a:ext cx="450516" cy="559558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2129051" y="1448161"/>
            <a:ext cx="4176215" cy="80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" y="1794164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616327" y="2934052"/>
            <a:ext cx="452767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দাউদপুর</a:t>
            </a:r>
            <a:r>
              <a:rPr lang="bn-BD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BD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দিনাজপুর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028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2292824" y="1787857"/>
            <a:ext cx="4804012" cy="350747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4000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4000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2843" y="1214644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344569" y="2308084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29646" y="2308084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6115" y="3357342"/>
            <a:ext cx="450516" cy="559558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60243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1180" y="2105597"/>
            <a:ext cx="3980938" cy="3053255"/>
          </a:xfrm>
          <a:prstGeom prst="rect">
            <a:avLst/>
          </a:prstGeom>
          <a:noFill/>
          <a:ln w="28575">
            <a:solidFill>
              <a:srgbClr val="FF66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৪র্থ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ভগ্নাংশ।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দশমিক ভগ্নাংশের ধারণা। 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3298" y="1598512"/>
            <a:ext cx="2511188" cy="491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02596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214322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999399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893748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725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2830" y="2117022"/>
            <a:ext cx="5957248" cy="2988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পাঠ শেষে যা জানতে পারবে......</a:t>
            </a: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দশমিক ভগ্নাংশ কী বলতে পারবে।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দশমাংশ, শতাংশকে দশমিক ভগ্নাংশ রুপে চিনতে ও বলতে পারবে।</a:t>
            </a:r>
          </a:p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১০, ১০০ হর বিশিষ্ট ভগ্নাংশকে দশমিক বিন্দুর সাহায্যে দশমিক ভগ্নাংশ রুপে চিনতে ও বলতে পারবে।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93163" y="1023582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04889" y="2117022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89966" y="2117022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494954" y="3152633"/>
            <a:ext cx="456677" cy="567210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Rectangle 12"/>
          <p:cNvSpPr/>
          <p:nvPr/>
        </p:nvSpPr>
        <p:spPr>
          <a:xfrm>
            <a:off x="2112830" y="1625703"/>
            <a:ext cx="2511188" cy="4913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5771">
            <a:off x="-25829" y="3055069"/>
            <a:ext cx="3559739" cy="20909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9830" y="1144624"/>
            <a:ext cx="3288917" cy="494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দশটা ভাগের একটা করে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একজনকে দাও,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বন্ধুত্ব রক্ষা হলো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কী তুমি চাও।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 ভাগের এক অংশের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অন্য নাম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যদি পারো তবে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 তোমার মান।</a:t>
            </a:r>
          </a:p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8"/>
          <a:stretch/>
        </p:blipFill>
        <p:spPr>
          <a:xfrm rot="16200000">
            <a:off x="5809581" y="2901798"/>
            <a:ext cx="3496302" cy="1071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08848" y="1144624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0574" y="2238064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5651" y="2238064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0" y="3328267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2051715" y="672693"/>
            <a:ext cx="4740320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 ছড়ায় ধাঁধা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9640" y="1558637"/>
            <a:ext cx="3256528" cy="471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আছে একটি কলা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 আছে দশ,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বন্ধু কলা খেতে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গাইছে সুনাম যশ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তোমার উপায় নাই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 আমার ধর,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আজ রাখতে খুশি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 টুকরো করো।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08227" y="2040886"/>
            <a:ext cx="13648" cy="32407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018882" y="2784901"/>
            <a:ext cx="5249918" cy="91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numCol="1" spcCol="548640" rtlCol="0" anchor="ctr" anchorCtr="0">
            <a:prstTxWarp prst="textPlain">
              <a:avLst/>
            </a:prstTxWarp>
          </a:bodyPr>
          <a:lstStyle/>
          <a:p>
            <a:pPr algn="ctr"/>
            <a:r>
              <a:rPr lang="en-US" sz="3200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200" dirty="0">
              <a:blipFill>
                <a:blip r:embed="rId2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1524" y="4673894"/>
            <a:ext cx="6414447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08036" y="3862558"/>
            <a:ext cx="378373" cy="882868"/>
          </a:xfrm>
          <a:prstGeom prst="downArrow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960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7312" y="2868306"/>
            <a:ext cx="6414447" cy="77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ব্যবহার করে ভগ্নাংশের ধারণা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120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2765" y="2524835"/>
                <a:ext cx="7533564" cy="15694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পরিমাণকে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</a:t>
                </a:r>
                <a:r>
                  <a:rPr lang="bn-BD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ণের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ব্যবহার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থাকি।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65" y="2524835"/>
                <a:ext cx="7533564" cy="1569493"/>
              </a:xfrm>
              <a:prstGeom prst="rect">
                <a:avLst/>
              </a:prstGeom>
              <a:blipFill rotWithShape="0">
                <a:blip r:embed="rId3"/>
                <a:stretch>
                  <a:fillRect l="-2184" b="-2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853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87356" y="2647666"/>
                <a:ext cx="6880744" cy="14466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লিটারের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আয়তনকে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“০.১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”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bn-BD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bn-BD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কথায়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“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”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56" y="2647666"/>
                <a:ext cx="6880744" cy="1446662"/>
              </a:xfrm>
              <a:prstGeom prst="rect">
                <a:avLst/>
              </a:prstGeom>
              <a:blipFill rotWithShape="0">
                <a:blip r:embed="rId3"/>
                <a:stretch>
                  <a:fillRect l="-2126" t="-40336" r="-1329" b="-6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19198" y="1078173"/>
            <a:ext cx="8530" cy="42853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30924" y="2171613"/>
            <a:ext cx="10235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16001" y="2171613"/>
            <a:ext cx="1" cy="319195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3620" r="19311" b="19138"/>
          <a:stretch/>
        </p:blipFill>
        <p:spPr>
          <a:xfrm>
            <a:off x="10350" y="3261816"/>
            <a:ext cx="472493" cy="586854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336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2286</TotalTime>
  <Words>365</Words>
  <Application>Microsoft Office PowerPoint</Application>
  <PresentationFormat>On-screen Show (4:3)</PresentationFormat>
  <Paragraphs>115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</dc:creator>
  <cp:lastModifiedBy>Daudpur-GPS</cp:lastModifiedBy>
  <cp:revision>179</cp:revision>
  <cp:lastPrinted>2016-08-31T02:35:28Z</cp:lastPrinted>
  <dcterms:created xsi:type="dcterms:W3CDTF">2016-08-19T14:17:50Z</dcterms:created>
  <dcterms:modified xsi:type="dcterms:W3CDTF">2019-12-02T15:40:15Z</dcterms:modified>
</cp:coreProperties>
</file>