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7" r:id="rId2"/>
    <p:sldId id="298" r:id="rId3"/>
    <p:sldId id="299" r:id="rId4"/>
    <p:sldId id="257" r:id="rId5"/>
    <p:sldId id="258" r:id="rId6"/>
    <p:sldId id="259" r:id="rId7"/>
    <p:sldId id="260" r:id="rId8"/>
    <p:sldId id="261" r:id="rId9"/>
    <p:sldId id="262" r:id="rId10"/>
    <p:sldId id="269" r:id="rId11"/>
    <p:sldId id="297" r:id="rId12"/>
    <p:sldId id="263" r:id="rId13"/>
    <p:sldId id="264" r:id="rId14"/>
    <p:sldId id="266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E6299-5A75-48CA-AC1D-37A04F535868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6CEEF-CE28-4BA5-A48D-6FDAD578C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2272-8DA8-49D8-BB97-8013C05A246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2272-8DA8-49D8-BB97-8013C05A246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9693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800" b="1" dirty="0">
                <a:solidFill>
                  <a:srgbClr val="FF0000"/>
                </a:solidFill>
              </a:rPr>
              <a:t>স্বাগতম সবাইকে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3" name="St Animated P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152400"/>
            <a:ext cx="8765821" cy="49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7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8024892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600" b="1" dirty="0" smtClean="0">
                <a:solidFill>
                  <a:srgbClr val="FFFF00"/>
                </a:solidFill>
              </a:rPr>
              <a:t>রেচনতন্ত্র</a:t>
            </a:r>
            <a:r>
              <a:rPr lang="en-US" sz="6600" b="1" dirty="0" smtClean="0">
                <a:solidFill>
                  <a:srgbClr val="FFFF00"/>
                </a:solidFill>
              </a:rPr>
              <a:t> </a:t>
            </a:r>
            <a:r>
              <a:rPr lang="bn-BD" sz="6600" b="1" dirty="0" smtClean="0">
                <a:solidFill>
                  <a:srgbClr val="FFFF00"/>
                </a:solidFill>
              </a:rPr>
              <a:t>কাকে বলে?</a:t>
            </a:r>
            <a:endParaRPr lang="en-US" sz="6600" b="1" dirty="0" smtClean="0">
              <a:solidFill>
                <a:srgbClr val="FFFF00"/>
              </a:solidFill>
            </a:endParaRPr>
          </a:p>
          <a:p>
            <a:pPr algn="just"/>
            <a:endParaRPr lang="bn-BD" sz="3600" b="1" dirty="0" smtClean="0">
              <a:solidFill>
                <a:srgbClr val="FFFF00"/>
              </a:solidFill>
            </a:endParaRPr>
          </a:p>
          <a:p>
            <a:pPr algn="just"/>
            <a:r>
              <a:rPr lang="bn-BD" sz="4400" b="1" dirty="0" smtClean="0"/>
              <a:t>যে শরীরবৃত্তীয় প্রকৃয়ায় প্রাণিকোষে বিপাকের ফলে সৃষ্ট নাইট্রোজেনজাত বর্জ্যপদার্থ দেহথেকে দ্রুত নিষ্কাশিত হয় তাকে </a:t>
            </a:r>
            <a:r>
              <a:rPr lang="bn-BD" sz="4400" b="1" dirty="0"/>
              <a:t>রেচনতন্ত্র</a:t>
            </a:r>
            <a:r>
              <a:rPr lang="en-US" sz="4400" b="1" dirty="0"/>
              <a:t> </a:t>
            </a:r>
            <a:r>
              <a:rPr lang="bn-BD" sz="4400" b="1" dirty="0"/>
              <a:t>কাকে </a:t>
            </a:r>
            <a:r>
              <a:rPr lang="bn-BD" sz="4400" b="1" dirty="0" smtClean="0"/>
              <a:t>বলে।</a:t>
            </a:r>
            <a:endParaRPr lang="en-US" sz="4400" dirty="0"/>
          </a:p>
          <a:p>
            <a:pPr algn="just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672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834" y="295870"/>
            <a:ext cx="7284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</a:rPr>
              <a:t>রেচন বা বৃক্কের শারীরবৃত্ত্ব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708942"/>
            <a:ext cx="89659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</a:rPr>
              <a:t>নাইট্রোজেনজাত বর্জ্য পদার্থের উত্স্-</a:t>
            </a:r>
          </a:p>
          <a:p>
            <a:r>
              <a:rPr lang="bn-BD" sz="4000" dirty="0" smtClean="0">
                <a:solidFill>
                  <a:srgbClr val="FFFF00"/>
                </a:solidFill>
              </a:rPr>
              <a:t>ইউরিয়া  -  ইউরিক অ্যসিড  -  ক্রিয়েটিন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581400"/>
            <a:ext cx="624722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</a:rPr>
              <a:t>মূত্র সৃষ্টি</a:t>
            </a:r>
          </a:p>
          <a:p>
            <a:pPr marL="342900" indent="-342900">
              <a:buAutoNum type="arabicPeriod"/>
            </a:pPr>
            <a:r>
              <a:rPr lang="bn-BD" sz="4400" dirty="0" smtClean="0"/>
              <a:t>আল্ট্রাফিলট্রেশন</a:t>
            </a:r>
          </a:p>
          <a:p>
            <a:pPr marL="342900" indent="-342900">
              <a:buAutoNum type="arabicPeriod"/>
            </a:pPr>
            <a:r>
              <a:rPr lang="bn-BD" sz="4400" dirty="0" smtClean="0"/>
              <a:t>নির্বাচনমূলক পুনঃশোষণ</a:t>
            </a:r>
          </a:p>
          <a:p>
            <a:pPr marL="342900" indent="-342900">
              <a:buAutoNum type="arabicPeriod"/>
            </a:pPr>
            <a:r>
              <a:rPr lang="bn-BD" sz="4400" dirty="0" smtClean="0"/>
              <a:t>সকৃয় ক্ষরণ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61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TAWHID\Human\imagesCAUQEEK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7764"/>
            <a:ext cx="8610600" cy="659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676400" y="1273314"/>
            <a:ext cx="883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</a:rPr>
              <a:t>বৃক্ক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999265" y="3179618"/>
            <a:ext cx="1999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</a:rPr>
              <a:t>ইউরেটর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1200" y="5464314"/>
            <a:ext cx="1895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</a:rPr>
              <a:t>মূত্রনালী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286000" y="5446141"/>
            <a:ext cx="1766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</a:rPr>
              <a:t>মূত্রথলী</a:t>
            </a:r>
            <a:endParaRPr lang="en-US" sz="4000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086600" y="1712341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629400" y="30480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233535" y="5334000"/>
            <a:ext cx="232906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43600" y="5793157"/>
            <a:ext cx="1219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86200" y="6172200"/>
            <a:ext cx="32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</a:rPr>
              <a:t>রেচনতন্ত্রের বিভিন্ন অংশ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2743200"/>
            <a:ext cx="25908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 smtClean="0"/>
          </a:p>
          <a:p>
            <a:endParaRPr lang="bn-B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6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1.04323 0.0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53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1805 L 1.00087 -0.05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35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41163 -0.045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0.01505 L -0.30139 0.014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ownloads\kidney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EL\Downloads\kidney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8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EL\Downloads\kidney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57200"/>
            <a:ext cx="8991600" cy="807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00" y="2354759"/>
            <a:ext cx="1946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</a:rPr>
              <a:t>নেফ্রোন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85801"/>
            <a:ext cx="7772400" cy="83819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What  Is Kidney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EMON PVT\Desktop\file (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8420878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07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en303398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25" b="312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7162800" cy="804862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Figure: Position of kidney In human body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768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819400" y="4343400"/>
            <a:ext cx="22860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Picture Placeholder 4" descr="file (2)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882" b="6882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5410200"/>
            <a:ext cx="5486400" cy="804862"/>
          </a:xfrm>
        </p:spPr>
        <p:txBody>
          <a:bodyPr>
            <a:noAutofit/>
          </a:bodyPr>
          <a:lstStyle/>
          <a:p>
            <a:r>
              <a:rPr lang="en-US" sz="3600" dirty="0" smtClean="0"/>
              <a:t>             Figure: Kidney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0205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04800"/>
            <a:ext cx="5486400" cy="441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KidneyAnatomy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126" b="5126"/>
          <a:stretch>
            <a:fillRect/>
          </a:stretch>
        </p:blipFill>
        <p:spPr>
          <a:xfrm>
            <a:off x="838200" y="304799"/>
            <a:ext cx="7162800" cy="44227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      T.S. of Kidney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85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914400"/>
          </a:xfrm>
        </p:spPr>
        <p:txBody>
          <a:bodyPr/>
          <a:lstStyle/>
          <a:p>
            <a:r>
              <a:rPr lang="en-US" smtClean="0"/>
              <a:t>BOWMANS CAPSULE</a:t>
            </a:r>
            <a:endParaRPr lang="en-US" dirty="0"/>
          </a:p>
        </p:txBody>
      </p:sp>
      <p:pic>
        <p:nvPicPr>
          <p:cNvPr id="5" name="Picture Placeholder 4" descr="file (14)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431" b="1443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81600"/>
            <a:ext cx="54864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8915400" cy="662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3352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4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NEPHRON</a:t>
            </a:r>
            <a:endParaRPr lang="en-US" dirty="0"/>
          </a:p>
        </p:txBody>
      </p:sp>
      <p:pic>
        <p:nvPicPr>
          <p:cNvPr id="5" name="Picture Placeholder 4" descr="file (13).jpe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8791" b="879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05200" y="5638800"/>
            <a:ext cx="3581400" cy="6858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নেফ্রনের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গঠন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864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"/>
            <a:ext cx="5486400" cy="4343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file (7)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562" b="1556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      </a:t>
            </a:r>
            <a:r>
              <a:rPr lang="en-US" sz="4000" dirty="0" err="1" smtClean="0"/>
              <a:t>Excerction</a:t>
            </a:r>
            <a:r>
              <a:rPr lang="en-US" sz="4000" dirty="0" smtClean="0"/>
              <a:t> System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641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"/>
            <a:ext cx="5486400" cy="426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10-osmoregulation-26-72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                 OSMOREGULATION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77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1D73-D8B4-46A6-BD82-AE9E29F240C0}" type="datetime1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S. M. Tawhidour Rahman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985296"/>
            <a:ext cx="8991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/>
              <a:t>সার সংক্ষেপ</a:t>
            </a:r>
            <a:endParaRPr lang="en-US" sz="11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9144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1D73-D8B4-46A6-BD82-AE9E29F240C0}" type="datetime1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S. M. Tawhidour Rahman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192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/>
              <a:t>মূল্যায়ন</a:t>
            </a:r>
            <a:endParaRPr lang="en-US" sz="9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352800"/>
            <a:ext cx="91439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>
                <a:solidFill>
                  <a:srgbClr val="FFFF00"/>
                </a:solidFill>
              </a:rPr>
              <a:t>রেচনতন্ত্র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bn-BD" sz="4400" b="1" dirty="0">
                <a:solidFill>
                  <a:srgbClr val="FFFF00"/>
                </a:solidFill>
              </a:rPr>
              <a:t>কাকে বলে?</a:t>
            </a:r>
            <a:endParaRPr lang="en-US" sz="4400" b="1" dirty="0">
              <a:solidFill>
                <a:srgbClr val="FFFF00"/>
              </a:solidFill>
            </a:endParaRPr>
          </a:p>
          <a:p>
            <a:endParaRPr lang="en-US" sz="4400" dirty="0"/>
          </a:p>
          <a:p>
            <a:r>
              <a:rPr lang="bn-BD" sz="4000" dirty="0" smtClean="0"/>
              <a:t>বৃক্কের গঠন ও কাজের এককে কী বলে </a:t>
            </a:r>
            <a:r>
              <a:rPr lang="en-US" sz="4000" dirty="0" smtClean="0"/>
              <a:t>?</a:t>
            </a:r>
            <a:endParaRPr lang="bn-BD" sz="4000" dirty="0" smtClean="0"/>
          </a:p>
          <a:p>
            <a:endParaRPr lang="bn-BD" sz="4400" dirty="0"/>
          </a:p>
        </p:txBody>
      </p:sp>
    </p:spTree>
    <p:extLst>
      <p:ext uri="{BB962C8B-B14F-4D97-AF65-F5344CB8AC3E}">
        <p14:creationId xmlns:p14="http://schemas.microsoft.com/office/powerpoint/2010/main" val="390070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1D73-D8B4-46A6-BD82-AE9E29F240C0}" type="datetime1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S. M. Tawhidour Rahman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/>
              <a:t>বাড়ির কাজ</a:t>
            </a:r>
            <a:endParaRPr lang="en-US" sz="8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5645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</a:rPr>
              <a:t>রেচনতন্ত্রের কাজ লিখে নিয়ে আসবে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1D73-D8B4-46A6-BD82-AE9E29F240C0}" type="datetime1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S. M. Tawhidour Rahman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889337"/>
            <a:ext cx="7343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dirty="0" smtClean="0"/>
              <a:t>সাহায়ক গ্রন্থ/সূত্র</a:t>
            </a:r>
            <a:endParaRPr lang="en-US" sz="8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399" y="2819400"/>
            <a:ext cx="76484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/>
              <a:t>জীববিজ্ঞান ২য় পত্র</a:t>
            </a:r>
          </a:p>
          <a:p>
            <a:r>
              <a:rPr lang="bn-BD" sz="5400" b="1" dirty="0"/>
              <a:t> </a:t>
            </a:r>
            <a:r>
              <a:rPr lang="bn-BD" sz="5400" b="1" dirty="0" smtClean="0"/>
              <a:t>            </a:t>
            </a:r>
            <a:r>
              <a:rPr lang="bn-BD" sz="4000" b="1" dirty="0" smtClean="0"/>
              <a:t>-গাজী আজমল</a:t>
            </a:r>
          </a:p>
          <a:p>
            <a:r>
              <a:rPr lang="bn-BD" sz="5400" b="1" dirty="0" smtClean="0"/>
              <a:t>ইন্টারনেট</a:t>
            </a:r>
          </a:p>
          <a:p>
            <a:r>
              <a:rPr lang="bn-BD" sz="5400" b="1" dirty="0"/>
              <a:t> </a:t>
            </a:r>
            <a:r>
              <a:rPr lang="bn-BD" sz="5400" b="1" dirty="0" smtClean="0"/>
              <a:t>        </a:t>
            </a:r>
          </a:p>
          <a:p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394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1D73-D8B4-46A6-BD82-AE9E29F240C0}" type="datetime1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S. M. Tawhidour Rahman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481352"/>
            <a:ext cx="9067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/>
              <a:t>খোদা হাফেজ</a:t>
            </a:r>
            <a:endParaRPr lang="en-US" sz="11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96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0" y="0"/>
            <a:ext cx="9144000" cy="19050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28600" y="1905000"/>
            <a:ext cx="8686800" cy="48006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>
                <a:solidFill>
                  <a:schemeClr val="tx1"/>
                </a:solidFill>
              </a:rPr>
              <a:t>আ.স.ম. তৌহিদুর রহমান</a:t>
            </a:r>
          </a:p>
          <a:p>
            <a:endParaRPr lang="en-US" sz="5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bn-BD" sz="3600" b="1" dirty="0">
                <a:solidFill>
                  <a:srgbClr val="0070C0"/>
                </a:solidFill>
              </a:rPr>
              <a:t>পিএইচ. ডি. </a:t>
            </a:r>
            <a:r>
              <a:rPr lang="bn-BD" sz="3600" b="1" dirty="0" smtClean="0">
                <a:solidFill>
                  <a:srgbClr val="0070C0"/>
                </a:solidFill>
              </a:rPr>
              <a:t>গবেষক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 err="1" smtClean="0">
                <a:solidFill>
                  <a:srgbClr val="FFFF00"/>
                </a:solidFill>
              </a:rPr>
              <a:t>সহকারী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অধ্যাপক</a:t>
            </a:r>
            <a:r>
              <a:rPr lang="bn-BD" sz="3600" b="1" dirty="0" smtClean="0">
                <a:solidFill>
                  <a:srgbClr val="FFFF00"/>
                </a:solidFill>
              </a:rPr>
              <a:t>, </a:t>
            </a:r>
            <a:r>
              <a:rPr lang="bn-BD" sz="3600" b="1" dirty="0">
                <a:solidFill>
                  <a:srgbClr val="FFFF00"/>
                </a:solidFill>
              </a:rPr>
              <a:t>জীববিজ্ঞান বিভাগ </a:t>
            </a:r>
          </a:p>
          <a:p>
            <a:r>
              <a:rPr lang="bn-BD" sz="3600" b="1" dirty="0">
                <a:solidFill>
                  <a:srgbClr val="FFFF00"/>
                </a:solidFill>
              </a:rPr>
              <a:t>বঙ্গবন্ধু কলেজ </a:t>
            </a:r>
            <a:endParaRPr lang="en-US" sz="3600" b="1" dirty="0">
              <a:solidFill>
                <a:srgbClr val="FFFF00"/>
              </a:solidFill>
            </a:endParaRPr>
          </a:p>
          <a:p>
            <a:r>
              <a:rPr lang="bn-BD" sz="3600" b="1" dirty="0">
                <a:solidFill>
                  <a:srgbClr val="FFFF00"/>
                </a:solidFill>
              </a:rPr>
              <a:t>বোয়ালমারি- ফরিদপুর 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8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AWHID\Human\imagesCAUQEEK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448"/>
            <a:ext cx="8534400" cy="683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4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awhid-01715280100, Bangabandhu College\Image\kidne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45820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3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awhid-01715280100, Bangabandhu College\Image\kidney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260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3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Tawhid-01715280100, Bangabandhu College\Image\kidney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9050"/>
            <a:ext cx="92202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Tawhid-01715280100, Bangabandhu College\Image\kidney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5943600" cy="68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7600" y="1600200"/>
            <a:ext cx="137249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?</a:t>
            </a:r>
            <a:endParaRPr lang="en-US" sz="2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981200"/>
            <a:ext cx="8763000" cy="2400657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5000" b="1" dirty="0">
                <a:solidFill>
                  <a:schemeClr val="bg2"/>
                </a:solidFill>
              </a:rPr>
              <a:t>রেচনতন্ত্র</a:t>
            </a:r>
            <a:endParaRPr lang="en-US" sz="150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4724400"/>
            <a:ext cx="2362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অধ্যায়</a:t>
            </a:r>
            <a:r>
              <a:rPr lang="en-US" sz="3600" dirty="0" smtClean="0"/>
              <a:t>- ৬</a:t>
            </a:r>
          </a:p>
          <a:p>
            <a:r>
              <a:rPr lang="en-US" sz="3600" dirty="0" err="1" smtClean="0"/>
              <a:t>পৃষ্ঠা</a:t>
            </a:r>
            <a:r>
              <a:rPr lang="en-US" sz="3600" dirty="0" smtClean="0"/>
              <a:t>- ২০৯</a:t>
            </a:r>
          </a:p>
          <a:p>
            <a:endParaRPr lang="en-US" sz="2400" dirty="0"/>
          </a:p>
          <a:p>
            <a:r>
              <a:rPr lang="en-US" dirty="0" err="1" smtClean="0"/>
              <a:t>কাজল</a:t>
            </a:r>
            <a:r>
              <a:rPr lang="en-US" dirty="0" smtClean="0"/>
              <a:t> </a:t>
            </a:r>
            <a:r>
              <a:rPr lang="en-US" dirty="0" err="1" smtClean="0"/>
              <a:t>ব্রাদার্স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355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199</Words>
  <Application>Microsoft Office PowerPoint</Application>
  <PresentationFormat>On-screen Show (4:3)</PresentationFormat>
  <Paragraphs>74</Paragraphs>
  <Slides>27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BOWMANS CAPSULE</vt:lpstr>
      <vt:lpstr>NEPHRON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JJQBN72</cp:lastModifiedBy>
  <cp:revision>30</cp:revision>
  <dcterms:created xsi:type="dcterms:W3CDTF">2006-08-16T00:00:00Z</dcterms:created>
  <dcterms:modified xsi:type="dcterms:W3CDTF">2019-12-01T10:30:06Z</dcterms:modified>
</cp:coreProperties>
</file>