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0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5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9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4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5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9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30-Nov-19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3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30-Nov-19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4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30-Nov-19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9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30-Nov-19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8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30-Nov-19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4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30-Nov-19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4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34CB8-E978-4E4C-9DD7-0320F903560B}" type="datetimeFigureOut">
              <a:rPr lang="en-US" smtClean="0"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7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4885"/>
            <a:ext cx="8409709" cy="1925409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sz="89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</a:t>
            </a:r>
            <a:r>
              <a:rPr lang="bn-IN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7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0265"/>
            <a:ext cx="9144000" cy="1655762"/>
          </a:xfrm>
        </p:spPr>
        <p:txBody>
          <a:bodyPr>
            <a:normAutofit/>
          </a:bodyPr>
          <a:lstStyle/>
          <a:p>
            <a:r>
              <a:rPr lang="bn-IN" sz="8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80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115" y="1517590"/>
            <a:ext cx="5269769" cy="351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 </a:t>
            </a:r>
            <a:r>
              <a:rPr lang="en-US" sz="4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endParaRPr lang="en-US" sz="4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ম্যাট্রিক্সের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সারি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তাকে </a:t>
                </a:r>
                <a:r>
                  <a:rPr lang="bn-IN" sz="4000" dirty="0" smtClean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 ম্যাট্রিক্স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বলে।</a:t>
                </a:r>
              </a:p>
              <a:p>
                <a:pPr marL="0" indent="0">
                  <a:buNone/>
                </a:pP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n-IN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bn-IN" sz="400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bn-IN" sz="400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bn-IN" sz="400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bn-IN" sz="400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bn-IN" sz="400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13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bn-IN" sz="400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21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bn-IN" sz="400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22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bn-IN" sz="400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bn-IN" sz="400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31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bn-IN" sz="400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32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bn-IN" sz="400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NikoshBAN" panose="02000000000000000000" pitchFamily="2" charset="0"/>
                                        </a:rPr>
                                        <m:t>33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b>
                    </m:sSub>
                  </m:oMath>
                </a14:m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গাণিতিক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ভাবে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বলা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যায়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4000" dirty="0" smtClean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A=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400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ম্যাট্রিক্সকে বর্গ ম্যাট্রিক্স বলা হবে যদি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m=n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 rotWithShape="0">
                <a:blip r:embed="rId2"/>
                <a:stretch>
                  <a:fillRect l="-2087" t="-3027" r="-1797" b="-5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378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8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শুন্য ম্যাট্রিক্স</a:t>
            </a:r>
            <a:endParaRPr lang="en-US" sz="48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কোনো ম্যাট্রিক্সের সকল ভুক্তি শুন্য হলে তাকে </a:t>
                </a:r>
                <a:r>
                  <a:rPr lang="bn-IN" sz="3200" dirty="0" smtClean="0">
                    <a:solidFill>
                      <a:schemeClr val="accent4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শুন্য ম্যাট্রিক্স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বলে।</a:t>
                </a:r>
              </a:p>
              <a:p>
                <a:pPr marL="0" indent="0">
                  <a:buNone/>
                </a:pPr>
                <a:endPara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4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40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44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০</m:t>
                              </m:r>
                            </m:e>
                            <m:e>
                              <m:r>
                                <a:rPr lang="bn-IN" sz="44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০</m:t>
                              </m:r>
                            </m:e>
                            <m:e>
                              <m:r>
                                <a:rPr lang="bn-IN" sz="44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০</m:t>
                              </m:r>
                            </m:e>
                          </m:mr>
                          <m:mr>
                            <m:e>
                              <m:r>
                                <a:rPr lang="bn-IN" sz="44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০</m:t>
                              </m:r>
                            </m:e>
                            <m:e>
                              <m:r>
                                <a:rPr lang="bn-IN" sz="44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০</m:t>
                              </m:r>
                            </m:e>
                            <m:e>
                              <m:r>
                                <a:rPr lang="bn-IN" sz="44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8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3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4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ম্যাট্রিক্সের যোগ</a:t>
            </a:r>
            <a:br>
              <a:rPr lang="bn-IN" sz="4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শর্তঃ ম্যাট্রিক্সের যোগের জন্য দুটি ম্যাট্রিক্সের ক্রম একই হতে হবে।</a:t>
                </a:r>
              </a:p>
              <a:p>
                <a:pPr marL="0" indent="0">
                  <a:buNone/>
                </a:pP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0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0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0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4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bn-IN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87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rved Down Arrow 8"/>
          <p:cNvSpPr/>
          <p:nvPr/>
        </p:nvSpPr>
        <p:spPr>
          <a:xfrm>
            <a:off x="1262743" y="2481943"/>
            <a:ext cx="2677886" cy="631371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2024743" y="2481943"/>
            <a:ext cx="2721428" cy="631371"/>
          </a:xfrm>
          <a:prstGeom prst="curved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2786743" y="2481943"/>
            <a:ext cx="2786743" cy="783771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1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ম্যাট্রিক্সের </a:t>
            </a:r>
            <a:r>
              <a:rPr lang="bn-IN" sz="4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bn-IN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শর্তঃ ম্যাট্রিক্সের বিয়োগের জন্য দুটি ম্যাট্রিক্সের ক্রম একই হতে হবে</a:t>
                </a:r>
              </a:p>
              <a:p>
                <a:pPr marL="0" indent="0">
                  <a:buNone/>
                </a:pP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0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  <m:r>
                      <a:rPr lang="bn-IN" sz="40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0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0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4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bn-IN" sz="4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bn-IN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bn-IN" sz="4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bn-IN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bn-IN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87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986" y="2580321"/>
            <a:ext cx="2658086" cy="6523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8227" y="2510515"/>
            <a:ext cx="2706859" cy="6523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2667" y="2358102"/>
            <a:ext cx="2767824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869169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53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3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53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53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9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49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49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9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সংখ্যক</a:t>
            </a:r>
            <a:r>
              <a:rPr lang="en-US" sz="49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49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(৬ </a:t>
            </a:r>
            <a:r>
              <a:rPr lang="en-US" sz="49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9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9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br>
              <a:rPr lang="en-US" sz="49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9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জনের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রোল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bn-IN" sz="40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2×3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ক্রমের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2×3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ক্রমের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endParaRPr lang="en-US" sz="40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623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১।সারি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২।বর্গ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2×3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ক্রমের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ম্যাট্রিক্সের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সারি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ও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কলামের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সংখ্যা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কত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39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   </a:t>
            </a:r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58686"/>
                <a:ext cx="115824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</a:p>
              <a:p>
                <a:pPr marL="0" indent="0">
                  <a:buNone/>
                </a:pP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A=</a:t>
                </a:r>
                <a:r>
                  <a:rPr lang="en-US" sz="39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9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39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39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9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900" i="1" dirty="0" smtClean="0">
                    <a:latin typeface="Cambria Math" panose="02040503050406030204" pitchFamily="18" charset="0"/>
                  </a:rPr>
                  <a:t>   </a:t>
                </a:r>
                <a:r>
                  <a:rPr lang="en-US" sz="3900" i="1" dirty="0" err="1" smtClean="0">
                    <a:latin typeface="Cambria Math" panose="02040503050406030204" pitchFamily="18" charset="0"/>
                  </a:rPr>
                  <a:t>এবং</a:t>
                </a:r>
                <a:r>
                  <a:rPr lang="en-US" sz="3900" i="1" dirty="0" smtClean="0">
                    <a:latin typeface="Cambria Math" panose="02040503050406030204" pitchFamily="18" charset="0"/>
                  </a:rPr>
                  <a:t>        </a:t>
                </a:r>
                <a:r>
                  <a:rPr lang="en-US" sz="3900" dirty="0" smtClean="0"/>
                  <a:t>B=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9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bn-IN" sz="39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9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9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39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9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দেখাও</a:t>
                </a:r>
                <a:r>
                  <a:rPr lang="en-US" sz="39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pPr marL="0" indent="0">
                  <a:buNone/>
                </a:pPr>
                <a:endParaRPr lang="en-US" sz="39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9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en-US" sz="39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39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3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A+B =B+A</a:t>
                </a:r>
              </a:p>
              <a:p>
                <a:pPr marL="0" indent="0">
                  <a:buNone/>
                </a:pPr>
                <a:endParaRPr lang="en-US" sz="39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 algn="ctr">
                  <a:buNone/>
                </a:pP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58686"/>
                <a:ext cx="11582400" cy="5029200"/>
              </a:xfrm>
              <a:blipFill rotWithShape="0">
                <a:blip r:embed="rId2"/>
                <a:stretch>
                  <a:fillRect l="-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2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5582"/>
            <a:ext cx="10515600" cy="3807629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বিদ্বানের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কলমের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শহিদের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চেয়েও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18963"/>
            <a:ext cx="10515600" cy="2558000"/>
          </a:xfrm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42481"/>
          </a:xfrm>
        </p:spPr>
        <p:txBody>
          <a:bodyPr>
            <a:normAutofit/>
          </a:bodyPr>
          <a:lstStyle/>
          <a:p>
            <a:pPr algn="ctr"/>
            <a:r>
              <a:rPr lang="bn-IN" sz="4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dirty="0">
                <a:solidFill>
                  <a:schemeClr val="accent5"/>
                </a:solidFill>
              </a:rPr>
              <a:t/>
            </a:r>
            <a:br>
              <a:rPr lang="en-US" sz="4800" dirty="0">
                <a:solidFill>
                  <a:schemeClr val="accent5"/>
                </a:solidFill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62151"/>
            <a:ext cx="10515600" cy="1514811"/>
          </a:xfrm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               </a:t>
            </a:r>
            <a:endParaRPr lang="en-US" sz="8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7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56006" y="1756935"/>
            <a:ext cx="9144000" cy="2387745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আলমগীর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জলিল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প্রভাষক,গণিত</a:t>
            </a:r>
            <a:b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আনন্দ মোহন কলেজ,ময়মনসিংহ</a:t>
            </a:r>
            <a:b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আইডি-</a:t>
            </a:r>
            <a:r>
              <a:rPr lang="en-US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6057" y="3981058"/>
            <a:ext cx="9144000" cy="1655762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শ্রেণিঃএক</a:t>
            </a:r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াদশ</a:t>
            </a:r>
            <a:endParaRPr lang="en-US" sz="5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বিষয়ঃউচ্চতর গণিত(১ম পত্র)</a:t>
            </a:r>
          </a:p>
          <a:p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১ম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3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5239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8003"/>
            <a:ext cx="4648201" cy="265239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460" y="495007"/>
            <a:ext cx="4000500" cy="25225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1" y="3271234"/>
            <a:ext cx="3840480" cy="26015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460" y="3271233"/>
            <a:ext cx="4000500" cy="260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  <a:r>
              <a:rPr lang="en-US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bn-IN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ণা </a:t>
            </a:r>
            <a:endParaRPr lang="en-US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বিষয়-</a:t>
            </a:r>
          </a:p>
          <a:p>
            <a:pPr marL="0" indent="0">
              <a:buNone/>
            </a:pP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 ও ম্যাট্রিক্সের প্রকারভেদ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2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618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pPr marL="0" indent="0">
              <a:buNone/>
            </a:pP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IN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ম্যাট্রিক্সের প্রকারভেদ উদাহরণসহ বর্ণনা করতে </a:t>
            </a:r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IN" sz="40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ম্যাট্রিক্সের যোগ করতে </a:t>
            </a:r>
            <a:r>
              <a:rPr lang="bn-IN" sz="4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পারবে;</a:t>
            </a:r>
            <a:endParaRPr lang="bn-IN" sz="40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ম্যাট্রিক্সের বিয়োগ করতে </a:t>
            </a: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  <a:endParaRPr lang="bn-IN" sz="4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sz="3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 </a:t>
            </a:r>
            <a:r>
              <a:rPr lang="bn-IN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?</a:t>
            </a:r>
            <a:endParaRPr lang="en-US" sz="4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বিজ্ঞান ও গণিতের বিভিন্ন তথ্য আয়তকারে </a:t>
                </a:r>
                <a:r>
                  <a:rPr lang="bn-IN" sz="4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সারি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(আনুভূমিক রেখা) ও </a:t>
                </a:r>
                <a:r>
                  <a:rPr lang="bn-IN" sz="4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 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(উলম্ব রেখা) বরাবর সাজালে যে আয়তাকার বিন্যাস পাওয়া যায়  একে </a:t>
                </a:r>
                <a:r>
                  <a:rPr lang="bn-IN" sz="44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ম্যাট্রিক্স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বলা হয় । যা </a:t>
                </a:r>
                <a:r>
                  <a:rPr lang="bn-IN" sz="44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‘[]’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বা ‘</a:t>
                </a:r>
                <a:r>
                  <a:rPr lang="bn-IN" sz="44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()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’ দ্বারা আবদ্ধ থাকে।</a:t>
                </a:r>
                <a:endPara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377" t="-5042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5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07" y="-255417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ম্যাট্রিক্সের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সারি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5003" y="1313645"/>
                <a:ext cx="10928797" cy="486331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bn-IN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bn-IN" i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bn-IN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bn-I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bn-IN" i="1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bn-IN" sz="3500" dirty="0" smtClean="0"/>
              </a:p>
              <a:p>
                <a:pPr marL="0" indent="0">
                  <a:buNone/>
                </a:pPr>
                <a:r>
                  <a:rPr lang="en-US" sz="3500" dirty="0" err="1" smtClean="0"/>
                  <a:t>আনুভূমিক</a:t>
                </a:r>
                <a:r>
                  <a:rPr lang="en-US" sz="3500" dirty="0" smtClean="0"/>
                  <a:t> </a:t>
                </a:r>
                <a:r>
                  <a:rPr lang="en-US" sz="3500" dirty="0" err="1" smtClean="0"/>
                  <a:t>রেখা</a:t>
                </a:r>
                <a:r>
                  <a:rPr lang="en-US" sz="3500" dirty="0" smtClean="0"/>
                  <a:t> </a:t>
                </a:r>
                <a:r>
                  <a:rPr lang="en-US" sz="3500" dirty="0" err="1" smtClean="0"/>
                  <a:t>বরাবর</a:t>
                </a:r>
                <a:r>
                  <a:rPr lang="en-US" sz="3500" dirty="0" smtClean="0"/>
                  <a:t> </a:t>
                </a:r>
                <a:r>
                  <a:rPr lang="en-US" sz="3500" dirty="0" err="1" smtClean="0"/>
                  <a:t>সংখ্যাগুলিকে</a:t>
                </a:r>
                <a:r>
                  <a:rPr lang="en-US" sz="3500" dirty="0" smtClean="0"/>
                  <a:t> </a:t>
                </a:r>
                <a:r>
                  <a:rPr lang="en-US" sz="3500" dirty="0" err="1" smtClean="0">
                    <a:solidFill>
                      <a:srgbClr val="C00000"/>
                    </a:solidFill>
                  </a:rPr>
                  <a:t>সারি</a:t>
                </a:r>
                <a:r>
                  <a:rPr lang="en-US" sz="3500" dirty="0" smtClean="0"/>
                  <a:t> </a:t>
                </a:r>
                <a:r>
                  <a:rPr lang="en-US" sz="3500" dirty="0" err="1" smtClean="0"/>
                  <a:t>বলে</a:t>
                </a:r>
                <a:r>
                  <a:rPr lang="en-US" sz="3500" dirty="0" smtClean="0"/>
                  <a:t>।</a:t>
                </a:r>
              </a:p>
              <a:p>
                <a:pPr marL="0" indent="0">
                  <a:buNone/>
                </a:pPr>
                <a:r>
                  <a:rPr lang="en-US" sz="3500" dirty="0" err="1" smtClean="0"/>
                  <a:t>উলম্বরেখা</a:t>
                </a:r>
                <a:r>
                  <a:rPr lang="en-US" sz="3500" dirty="0" smtClean="0"/>
                  <a:t> </a:t>
                </a:r>
                <a:r>
                  <a:rPr lang="en-US" sz="3500" dirty="0" err="1" smtClean="0"/>
                  <a:t>বরাবর</a:t>
                </a:r>
                <a:r>
                  <a:rPr lang="en-US" sz="3500" dirty="0" smtClean="0"/>
                  <a:t> </a:t>
                </a:r>
                <a:r>
                  <a:rPr lang="en-US" sz="3500" dirty="0" err="1" smtClean="0"/>
                  <a:t>সংখ্যাগুলিকে</a:t>
                </a:r>
                <a:r>
                  <a:rPr lang="en-US" sz="3500" dirty="0" smtClean="0"/>
                  <a:t> </a:t>
                </a:r>
                <a:r>
                  <a:rPr lang="en-US" sz="3500" dirty="0" err="1" smtClean="0">
                    <a:solidFill>
                      <a:srgbClr val="C00000"/>
                    </a:solidFill>
                  </a:rPr>
                  <a:t>কলাম</a:t>
                </a:r>
                <a:r>
                  <a:rPr lang="en-US" sz="3500" dirty="0" smtClean="0"/>
                  <a:t> </a:t>
                </a:r>
                <a:r>
                  <a:rPr lang="en-US" sz="3500" dirty="0" err="1" smtClean="0"/>
                  <a:t>বলে</a:t>
                </a:r>
                <a:r>
                  <a:rPr lang="en-US" sz="3500" dirty="0" smtClean="0"/>
                  <a:t>।</a:t>
                </a:r>
                <a:endParaRPr lang="en-US" sz="35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5003" y="1313645"/>
                <a:ext cx="10928797" cy="4863318"/>
              </a:xfrm>
              <a:blipFill rotWithShape="0">
                <a:blip r:embed="rId2"/>
                <a:stretch>
                  <a:fillRect l="-1673" b="-5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6653776" y="3359749"/>
            <a:ext cx="1202337" cy="19981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2010" y="3359749"/>
            <a:ext cx="5945707" cy="5296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2010" y="3684178"/>
            <a:ext cx="5945707" cy="5296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4806" y="4008607"/>
            <a:ext cx="5945707" cy="529661"/>
          </a:xfrm>
          <a:prstGeom prst="rect">
            <a:avLst/>
          </a:prstGeom>
        </p:spPr>
      </p:pic>
      <p:sp>
        <p:nvSpPr>
          <p:cNvPr id="18" name="Bent Arrow 17"/>
          <p:cNvSpPr/>
          <p:nvPr/>
        </p:nvSpPr>
        <p:spPr>
          <a:xfrm>
            <a:off x="5266753" y="1751527"/>
            <a:ext cx="506738" cy="1365160"/>
          </a:xfrm>
          <a:prstGeom prst="ben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>
            <a:off x="5889401" y="2086377"/>
            <a:ext cx="382610" cy="103031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>
            <a:off x="6272011" y="2434107"/>
            <a:ext cx="381765" cy="68258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6653776" y="3700772"/>
            <a:ext cx="1202337" cy="20370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6653776" y="4008607"/>
            <a:ext cx="1202337" cy="2052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9401" y="1661404"/>
            <a:ext cx="5945707" cy="44827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0441" y="1986056"/>
            <a:ext cx="5945707" cy="52966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53776" y="2350844"/>
            <a:ext cx="5945707" cy="52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0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ম্যাট্রিক্সের ক্রম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2024744" y="1371600"/>
                <a:ext cx="14216744" cy="5486400"/>
              </a:xfrm>
            </p:spPr>
            <p:txBody>
              <a:bodyPr>
                <a:normAutofit/>
              </a:bodyPr>
              <a:lstStyle/>
              <a:p>
                <a:pPr marL="3657600" lvl="8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</a:t>
                </a:r>
                <a:r>
                  <a:rPr lang="en-US" sz="32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সারি </a:t>
                </a:r>
                <a:r>
                  <a:rPr lang="en-US" sz="3200" dirty="0" err="1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</a:t>
                </a:r>
                <a:r>
                  <a:rPr lang="en-US" sz="3200" dirty="0" err="1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</a:t>
                </a:r>
                <a:r>
                  <a:rPr lang="en-US" sz="32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2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</a:t>
                </a:r>
                <a:r>
                  <a:rPr lang="en-US" sz="3200" dirty="0" err="1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ক্রম</a:t>
                </a:r>
                <a:endParaRPr lang="en-US" sz="3200" dirty="0" smtClean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3657600" lvl="8" indent="0">
                  <a:buNone/>
                </a:pP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bn-IN" sz="3200" dirty="0" smtClean="0">
                    <a:solidFill>
                      <a:srgbClr val="FF0000"/>
                    </a:solidFill>
                  </a:rPr>
                  <a:t>   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3</a:t>
                </a:r>
                <a:r>
                  <a:rPr lang="bn-IN" sz="3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                            3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3200" dirty="0" smtClean="0">
                  <a:solidFill>
                    <a:srgbClr val="FF0000"/>
                  </a:solidFill>
                </a:endParaRPr>
              </a:p>
              <a:p>
                <a:pPr marL="3657600" lvl="8" indent="0">
                  <a:buNone/>
                </a:pPr>
                <a:endParaRPr lang="en-US" sz="3200" dirty="0" smtClean="0"/>
              </a:p>
              <a:p>
                <a:pPr marL="3657600" lvl="8" indent="0">
                  <a:buNone/>
                </a:pPr>
                <a:endParaRPr lang="en-US" sz="3200" dirty="0"/>
              </a:p>
              <a:p>
                <a:pPr marL="3657600" lvl="8" indent="0">
                  <a:buNone/>
                </a:pPr>
                <a:endParaRPr lang="en-US" sz="3200" dirty="0"/>
              </a:p>
              <a:p>
                <a:pPr marL="3657600" lvl="8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dirty="0" smtClean="0"/>
                  <a:t>               </a:t>
                </a:r>
                <a:r>
                  <a:rPr lang="en-US" sz="3200" dirty="0" err="1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সারি</a:t>
                </a:r>
                <a:r>
                  <a:rPr lang="en-US" sz="32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2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en-US" sz="32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</a:t>
                </a:r>
                <a:r>
                  <a:rPr lang="en-US" sz="32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2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</a:t>
                </a:r>
                <a:r>
                  <a:rPr lang="en-US" sz="32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ক্রম</a:t>
                </a:r>
                <a:endPara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3657600" lvl="8" indent="0">
                  <a:buNone/>
                </a:pPr>
                <a:r>
                  <a:rPr lang="en-US" sz="32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</a:t>
                </a:r>
                <a:r>
                  <a:rPr lang="en-US" sz="32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bn-IN" sz="3200" dirty="0" smtClean="0">
                    <a:solidFill>
                      <a:srgbClr val="C00000"/>
                    </a:solidFill>
                  </a:rPr>
                  <a:t>    </a:t>
                </a:r>
                <a:r>
                  <a:rPr lang="en-US" sz="3200" dirty="0" smtClean="0">
                    <a:solidFill>
                      <a:srgbClr val="C00000"/>
                    </a:solidFill>
                  </a:rPr>
                  <a:t>3</a:t>
                </a:r>
                <a:r>
                  <a:rPr lang="bn-IN" sz="32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3200" dirty="0" smtClean="0">
                    <a:solidFill>
                      <a:srgbClr val="C00000"/>
                    </a:solidFill>
                  </a:rPr>
                  <a:t>                           2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3200" dirty="0">
                  <a:solidFill>
                    <a:srgbClr val="C00000"/>
                  </a:solidFill>
                </a:endParaRPr>
              </a:p>
              <a:p>
                <a:pPr marL="3657600" lvl="8" indent="0">
                  <a:buNone/>
                </a:pPr>
                <a:endParaRPr lang="en-US" sz="3200" dirty="0" smtClean="0">
                  <a:solidFill>
                    <a:srgbClr val="C00000"/>
                  </a:solidFill>
                </a:endParaRPr>
              </a:p>
              <a:p>
                <a:pPr marL="3657600" lvl="8" indent="0"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2024744" y="1371600"/>
                <a:ext cx="14216744" cy="54864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0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035629" y="361950"/>
                <a:ext cx="10515600" cy="1703161"/>
              </a:xfrm>
            </p:spPr>
            <p:txBody>
              <a:bodyPr>
                <a:normAutofit fontScale="90000"/>
              </a:bodyPr>
              <a:lstStyle/>
              <a:p>
                <a:pPr marL="3657600" lvl="8" indent="0"/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b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সারি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ক্রম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b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en-US" sz="36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m                   n                   </a:t>
                </a:r>
                <a:r>
                  <a:rPr lang="bn-IN" sz="3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</a:rPr>
                  <a:t>m</a:t>
                </a:r>
                <a14:m>
                  <m:oMath xmlns:m="http://schemas.openxmlformats.org/officeDocument/2006/math">
                    <m:r>
                      <a:rPr lang="bn-IN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</a:rPr>
                  <a:t>n</a:t>
                </a:r>
                <a:r>
                  <a:rPr lang="bn-IN" sz="3600" dirty="0" smtClean="0">
                    <a:solidFill>
                      <a:srgbClr val="FF0000"/>
                    </a:solidFill>
                  </a:rPr>
                  <a:t>   </a:t>
                </a:r>
                <a:r>
                  <a:rPr lang="en-US" sz="3600" dirty="0" smtClean="0">
                    <a:solidFill>
                      <a:srgbClr val="FF0000"/>
                    </a:solidFill>
                  </a:rPr>
                  <a:t>                            </a:t>
                </a:r>
                <a:r>
                  <a:rPr lang="en-US" sz="3600" dirty="0" smtClean="0"/>
                  <a:t/>
                </a:r>
                <a:br>
                  <a:rPr lang="en-US" sz="3600" dirty="0" smtClean="0"/>
                </a:br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035629" y="361950"/>
                <a:ext cx="10515600" cy="1703161"/>
              </a:xfrm>
              <a:blipFill rotWithShape="0">
                <a:blip r:embed="rId2"/>
                <a:stretch>
                  <a:fillRect r="-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4657" y="2083708"/>
                <a:ext cx="10515600" cy="435133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sz="3200" u="sng" dirty="0" smtClean="0">
                    <a:solidFill>
                      <a:schemeClr val="accent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সারি </a:t>
                </a:r>
                <a:r>
                  <a:rPr lang="en-US" sz="3200" u="sng" dirty="0" err="1" smtClean="0">
                    <a:solidFill>
                      <a:schemeClr val="accent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ম্যাট্রিক্স</a:t>
                </a:r>
                <a:endParaRPr lang="bn-IN" sz="3200" u="sng" dirty="0" smtClean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3200" u="sng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3200" dirty="0" smtClean="0">
                    <a:solidFill>
                      <a:schemeClr val="accent2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32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32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যে ম্যাট্রিক্সে কেবল একটি মাত্র সারি বিদ্যমান তাকে </a:t>
                </a:r>
                <a:r>
                  <a:rPr lang="bn-IN" sz="3200" dirty="0" smtClean="0">
                    <a:solidFill>
                      <a:schemeClr val="accent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সারি ম্যাট্রিক্স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বলে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pPr marL="0" indent="0">
                  <a:buNone/>
                </a:pPr>
                <a:endPara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3200" u="sng" dirty="0" smtClean="0">
                    <a:solidFill>
                      <a:schemeClr val="accent4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 ম্যাট্রিক্স</a:t>
                </a:r>
                <a:endParaRPr lang="bn-IN" sz="3200" u="sng" dirty="0">
                  <a:solidFill>
                    <a:schemeClr val="accent4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3200" dirty="0" smtClean="0">
                    <a:cs typeface="NikoshBAN" panose="02000000000000000000" pitchFamily="2" charset="0"/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যে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ম্যাট্রিক্সে কেবল একটি মাত্র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বিদ্যমান তাকে </a:t>
                </a:r>
                <a:r>
                  <a:rPr lang="bn-IN" sz="3200" dirty="0" smtClean="0">
                    <a:solidFill>
                      <a:schemeClr val="accent4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 ম্যাট্রিক্স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বলে ।</a:t>
                </a:r>
              </a:p>
              <a:p>
                <a:pPr marL="0" indent="0">
                  <a:buNone/>
                </a:pP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4657" y="2083708"/>
                <a:ext cx="10515600" cy="4351338"/>
              </a:xfrm>
              <a:blipFill rotWithShape="0">
                <a:blip r:embed="rId3"/>
                <a:stretch>
                  <a:fillRect l="-1333" t="-2521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27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</TotalTime>
  <Words>232</Words>
  <Application>Microsoft Office PowerPoint</Application>
  <PresentationFormat>Widescreen</PresentationFormat>
  <Paragraphs>83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NikoshBAN</vt:lpstr>
      <vt:lpstr>Times New Roman</vt:lpstr>
      <vt:lpstr>Vrinda</vt:lpstr>
      <vt:lpstr>Office Theme</vt:lpstr>
      <vt:lpstr>       আজকের পাঠে  </vt:lpstr>
      <vt:lpstr>মোহাম্মদ আলমগীর জলিল প্রভাষক,গণিত আনন্দ মোহন কলেজ,ময়মনসিংহ আইডি-12</vt:lpstr>
      <vt:lpstr>PowerPoint Presentation</vt:lpstr>
      <vt:lpstr>                              পাঠ ঘোষণা </vt:lpstr>
      <vt:lpstr>                          শিখনফল</vt:lpstr>
      <vt:lpstr>ম্যাট্রিক্স কী ?</vt:lpstr>
      <vt:lpstr>ম্যাট্রিক্সের সারি ও কলাম </vt:lpstr>
      <vt:lpstr>ম্যাট্রিক্সের ক্রম </vt:lpstr>
      <vt:lpstr> সারি সংখ্যা        কলাম সংখ্যা                    ক্রম         m                   n                    m×n                                 </vt:lpstr>
      <vt:lpstr>বর্গ ম্যাট্রিক্স</vt:lpstr>
      <vt:lpstr>শুন্য ম্যাট্রিক্স</vt:lpstr>
      <vt:lpstr>ম্যাট্রিক্সের যোগ </vt:lpstr>
      <vt:lpstr>ম্যাট্রিক্সের বিয়োগ </vt:lpstr>
      <vt:lpstr>                 দলীয় কাজ প্রত্যেক দলে জোড় সংখ্যক শিক্ষার্থী(৬ জন করে) </vt:lpstr>
      <vt:lpstr>মূল্যায়ন</vt:lpstr>
      <vt:lpstr>   বাড়ির কাজ</vt:lpstr>
      <vt:lpstr>বিদ্বানের কলমের কালি  শহিদের রক্তের চেয়েও পবিত্র। </vt:lpstr>
      <vt:lpstr>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  সবাইকে স্বাগতম</dc:title>
  <dc:creator>USER</dc:creator>
  <cp:lastModifiedBy>USER</cp:lastModifiedBy>
  <cp:revision>103</cp:revision>
  <dcterms:created xsi:type="dcterms:W3CDTF">2019-07-13T16:23:12Z</dcterms:created>
  <dcterms:modified xsi:type="dcterms:W3CDTF">2019-11-30T09:30:13Z</dcterms:modified>
</cp:coreProperties>
</file>