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80" r:id="rId3"/>
    <p:sldId id="278" r:id="rId4"/>
    <p:sldId id="287" r:id="rId5"/>
    <p:sldId id="275" r:id="rId6"/>
    <p:sldId id="257" r:id="rId7"/>
    <p:sldId id="259" r:id="rId8"/>
    <p:sldId id="260" r:id="rId9"/>
    <p:sldId id="262" r:id="rId10"/>
    <p:sldId id="263" r:id="rId11"/>
    <p:sldId id="282" r:id="rId12"/>
    <p:sldId id="284" r:id="rId13"/>
    <p:sldId id="285" r:id="rId14"/>
    <p:sldId id="28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AA89B-DD89-46E9-AB1F-1EF86ED46AD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60E0-FE39-4D5D-B18D-6C043F84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5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04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8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2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85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DE0A-34F3-454D-A943-B319FAD6CB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1BE0-6040-4CED-8A58-F57784F0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-mail-alamgirchz@gmail.com" TargetMode="Externa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1586" y="-6191"/>
            <a:ext cx="9126415" cy="22159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স্বাগতম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19325"/>
            <a:ext cx="9144000" cy="46672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42311" y="1219201"/>
            <a:ext cx="5907387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শুভেচ্ছা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018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9643" y="5879127"/>
            <a:ext cx="67883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445" y="461945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Rule 6: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397" y="1050764"/>
            <a:ext cx="10685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Sentence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এর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শুরুতে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যদি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Nobody/none/no one 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থাকে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তাহলে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interrogative </a:t>
            </a:r>
            <a:r>
              <a:rPr lang="en-US" sz="28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রুপান্তর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7209" y="2751229"/>
            <a:ext cx="8264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Assertive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Nobody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could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 count my love for you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707626" y="3847938"/>
            <a:ext cx="9036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Interrogative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ever count my love for you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846517" y="4832687"/>
            <a:ext cx="7258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Assertive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one  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beat him.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797146" y="5694461"/>
            <a:ext cx="6395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Interrogative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Who  can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3610" y="1133184"/>
            <a:ext cx="3278777" cy="4310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09227" y="2030372"/>
            <a:ext cx="783772" cy="52393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46517" y="2025894"/>
            <a:ext cx="853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Nobody/none/no one 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পরিবর্তে</a:t>
            </a:r>
            <a:r>
              <a:rPr lang="en-US" sz="28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who 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বাকী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অংশ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52280" y="2080887"/>
            <a:ext cx="3278777" cy="4310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54357" y="2816943"/>
            <a:ext cx="1365837" cy="4310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00391" y="3847086"/>
            <a:ext cx="783772" cy="52393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976871" y="4937864"/>
            <a:ext cx="1365837" cy="4310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78828" y="5740120"/>
            <a:ext cx="846760" cy="52393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8664743">
            <a:off x="620205" y="2331303"/>
            <a:ext cx="1174632" cy="999496"/>
          </a:xfrm>
          <a:prstGeom prst="rightArrow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2" grpId="0" animBg="1"/>
      <p:bldP spid="21" grpId="0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806" y="580024"/>
            <a:ext cx="4424081" cy="856129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Individual</a:t>
            </a:r>
            <a:r>
              <a:rPr lang="en-US" sz="4000" b="1" u="sng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work</a:t>
            </a:r>
            <a:r>
              <a:rPr lang="en-US" sz="4000" b="1" u="sng" dirty="0" smtClean="0"/>
              <a:t> 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672" y="5183399"/>
            <a:ext cx="8417858" cy="9574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i="1" dirty="0" smtClean="0">
                <a:latin typeface="Trebuchet MS" panose="020B0603020202020204" pitchFamily="34" charset="0"/>
              </a:rPr>
              <a:t>1. What </a:t>
            </a:r>
            <a:r>
              <a:rPr lang="en-US" sz="4400" b="1" i="1" dirty="0" smtClean="0">
                <a:latin typeface="Trebuchet MS" panose="020B0603020202020204" pitchFamily="34" charset="0"/>
              </a:rPr>
              <a:t>is </a:t>
            </a:r>
            <a:r>
              <a:rPr lang="en-US" sz="4400" b="1" i="1" dirty="0" smtClean="0">
                <a:latin typeface="Trebuchet MS" panose="020B0603020202020204" pitchFamily="34" charset="0"/>
              </a:rPr>
              <a:t>the transformation </a:t>
            </a:r>
            <a:r>
              <a:rPr lang="en-US" sz="4400" b="1" i="1" dirty="0" smtClean="0">
                <a:latin typeface="Trebuchet MS" panose="020B0603020202020204" pitchFamily="34" charset="0"/>
              </a:rPr>
              <a:t>?</a:t>
            </a:r>
            <a:endParaRPr lang="en-US" sz="4400" b="1" i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6" y="1436153"/>
            <a:ext cx="3932703" cy="2891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7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120" y="961147"/>
            <a:ext cx="493776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Pair work: Ask and answer.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Follow the conversation</a:t>
            </a:r>
            <a:r>
              <a:rPr lang="en-US" sz="2800" b="1" dirty="0"/>
              <a:t>.</a:t>
            </a:r>
          </a:p>
        </p:txBody>
      </p:sp>
      <p:pic>
        <p:nvPicPr>
          <p:cNvPr id="4" name="Picture 3" descr="IMG_20141021_102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085" y="2300633"/>
            <a:ext cx="2711076" cy="3111749"/>
          </a:xfrm>
          <a:prstGeom prst="rect">
            <a:avLst/>
          </a:prstGeom>
        </p:spPr>
      </p:pic>
      <p:pic>
        <p:nvPicPr>
          <p:cNvPr id="5" name="Picture 4" descr="IMG_20141021_105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9536" y="2300633"/>
            <a:ext cx="3174252" cy="307489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657600" y="4613864"/>
            <a:ext cx="4711700" cy="612648"/>
          </a:xfrm>
          <a:prstGeom prst="wedgeRectCallout">
            <a:avLst>
              <a:gd name="adj1" fmla="val -60202"/>
              <a:gd name="adj2" fmla="val -13943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one   can beat him.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577067" y="4629178"/>
            <a:ext cx="4926853" cy="609600"/>
          </a:xfrm>
          <a:prstGeom prst="wedgeRectCallout">
            <a:avLst>
              <a:gd name="adj1" fmla="val 57801"/>
              <a:gd name="adj2" fmla="val -1212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Who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beat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 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514688" y="4629178"/>
            <a:ext cx="4846320" cy="609600"/>
          </a:xfrm>
          <a:prstGeom prst="wedgeRectCallout">
            <a:avLst>
              <a:gd name="adj1" fmla="val -54167"/>
              <a:gd name="adj2" fmla="val -1395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Everybody   wants to be win.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3556373" y="4542021"/>
            <a:ext cx="4804635" cy="685800"/>
          </a:xfrm>
          <a:prstGeom prst="wedgeRectCallout">
            <a:avLst>
              <a:gd name="adj1" fmla="val 56828"/>
              <a:gd name="adj2" fmla="val -10678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 doesn’t  wish to be win?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5562601"/>
            <a:ext cx="72390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Now come a pair from you and make a dialogue using </a:t>
            </a:r>
            <a:r>
              <a:rPr lang="en-US" sz="2400" b="1" dirty="0" smtClean="0"/>
              <a:t>Assertive sentence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7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0861" y="331317"/>
            <a:ext cx="3597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Group </a:t>
            </a:r>
            <a:r>
              <a:rPr lang="en-US" sz="5400" b="1" dirty="0"/>
              <a:t>work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66588" y="5368834"/>
            <a:ext cx="8249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Make five assertive and interrogative sentence.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6" y="1365681"/>
            <a:ext cx="4911634" cy="3892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263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577" y="5793657"/>
            <a:ext cx="691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.What is interrogative sentence 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19302" y="206212"/>
            <a:ext cx="314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5400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valuation</a:t>
            </a:r>
            <a:endParaRPr lang="en-US" sz="5400" dirty="0">
              <a:ln w="0">
                <a:solidFill>
                  <a:schemeClr val="tx2">
                    <a:lumMod val="7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1577" y="5293499"/>
            <a:ext cx="691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1.What is assertive sentence ?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7" y="1129542"/>
            <a:ext cx="4911634" cy="3892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315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2" y="533401"/>
            <a:ext cx="4952999" cy="1219199"/>
          </a:xfrm>
          <a:prstGeom prst="rect">
            <a:avLst/>
          </a:prstGeom>
          <a:noFill/>
        </p:spPr>
      </p:pic>
      <p:pic>
        <p:nvPicPr>
          <p:cNvPr id="3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1" y="990601"/>
            <a:ext cx="4952999" cy="1219199"/>
          </a:xfrm>
          <a:prstGeom prst="rect">
            <a:avLst/>
          </a:prstGeom>
          <a:noFill/>
        </p:spPr>
      </p:pic>
      <p:pic>
        <p:nvPicPr>
          <p:cNvPr id="4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96479">
            <a:off x="4191001" y="1447801"/>
            <a:ext cx="4952999" cy="1219199"/>
          </a:xfrm>
          <a:prstGeom prst="rect">
            <a:avLst/>
          </a:prstGeom>
          <a:noFill/>
        </p:spPr>
      </p:pic>
      <p:pic>
        <p:nvPicPr>
          <p:cNvPr id="5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34873">
            <a:off x="1971674" y="990601"/>
            <a:ext cx="4952999" cy="1219199"/>
          </a:xfrm>
          <a:prstGeom prst="rect">
            <a:avLst/>
          </a:prstGeom>
          <a:noFill/>
        </p:spPr>
      </p:pic>
      <p:pic>
        <p:nvPicPr>
          <p:cNvPr id="17411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3710" y="183235"/>
            <a:ext cx="1905000" cy="1857375"/>
          </a:xfrm>
          <a:prstGeom prst="rect">
            <a:avLst/>
          </a:prstGeom>
          <a:noFill/>
        </p:spPr>
      </p:pic>
      <p:pic>
        <p:nvPicPr>
          <p:cNvPr id="7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1" y="1981605"/>
            <a:ext cx="1905000" cy="1857375"/>
          </a:xfrm>
          <a:prstGeom prst="rect">
            <a:avLst/>
          </a:prstGeom>
          <a:noFill/>
        </p:spPr>
      </p:pic>
      <p:pic>
        <p:nvPicPr>
          <p:cNvPr id="8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1001"/>
            <a:ext cx="1905000" cy="1857375"/>
          </a:xfrm>
          <a:prstGeom prst="rect">
            <a:avLst/>
          </a:prstGeom>
          <a:noFill/>
        </p:spPr>
      </p:pic>
      <p:pic>
        <p:nvPicPr>
          <p:cNvPr id="9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038601"/>
            <a:ext cx="1905000" cy="18573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38756" y="4881954"/>
            <a:ext cx="355395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b="1" i="1" dirty="0">
                <a:solidFill>
                  <a:srgbClr val="0066FF"/>
                </a:solidFill>
                <a:latin typeface="French Script MT" panose="03020402040607040605" pitchFamily="66" charset="0"/>
              </a:rPr>
              <a:t>Thanks all</a:t>
            </a:r>
            <a:endParaRPr lang="en-US" sz="1000" b="1" i="1" dirty="0">
              <a:solidFill>
                <a:srgbClr val="0066FF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" y="3117190"/>
            <a:ext cx="3857625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5" y="2511785"/>
            <a:ext cx="4572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3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C 0.06901 4.44444E-6 0.125 0.07476 0.125 0.16666 C 0.125 0.25856 0.06901 0.33333 4.375E-6 0.33333 C -0.06901 0.33333 -0.125 0.25856 -0.125 0.16666 C -0.125 0.07476 -0.06901 4.44444E-6 4.375E-6 4.44444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82880"/>
            <a:ext cx="12570823" cy="7132320"/>
            <a:chOff x="-287384" y="-274320"/>
            <a:chExt cx="12479383" cy="7132320"/>
          </a:xfrm>
        </p:grpSpPr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:a16="http://schemas.microsoft.com/office/drawing/2014/main" id="{3B38AC4C-B550-4664-ABB2-1E8D3FB9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7384" y="-274320"/>
              <a:ext cx="12479383" cy="7132320"/>
            </a:xfrm>
            <a:prstGeom prst="rect">
              <a:avLst/>
            </a:prstGeom>
          </p:spPr>
        </p:pic>
        <p:pic>
          <p:nvPicPr>
            <p:cNvPr id="16" name="Picture 15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18" name="Picture 17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19" name="Picture 18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0" name="Picture 19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1" name="Picture 20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00" y="192776"/>
            <a:ext cx="2140527" cy="2140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044393" y="2222609"/>
            <a:ext cx="4147607" cy="42454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Sub:English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 2</a:t>
            </a:r>
            <a:r>
              <a:rPr lang="en-US" sz="36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nd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 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part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Assertive to interrogative</a:t>
            </a:r>
            <a:endParaRPr lang="en-US" sz="3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</a:endParaRP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Class: Eight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Unit: 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5 </a:t>
            </a:r>
            <a:endParaRPr lang="en-US" sz="3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</a:endParaRP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Time: 50 min.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Date: 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20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/12/2019</a:t>
            </a:r>
            <a:endParaRPr lang="en-US" sz="11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 BERKLEY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43428" y="816557"/>
            <a:ext cx="4517943" cy="64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Lesson Introduction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EFD32-862F-4C0B-9307-0E1B59C86D3D}"/>
              </a:ext>
            </a:extLst>
          </p:cNvPr>
          <p:cNvSpPr txBox="1"/>
          <p:nvPr/>
        </p:nvSpPr>
        <p:spPr>
          <a:xfrm>
            <a:off x="0" y="2377200"/>
            <a:ext cx="571999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Md. Alamgir Hossain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Assistant Teacher(ICT)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Rahimapur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Fazil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Madrasha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Patnitala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Naogaon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.</a:t>
            </a:r>
            <a:endParaRPr lang="bn-BD" sz="36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e-mail-</a:t>
            </a:r>
            <a:r>
              <a:rPr lang="en-US" sz="28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alamgirchz</a:t>
            </a:r>
            <a:r>
              <a:rPr lang="bn-BD" sz="28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@gmail.com</a:t>
            </a:r>
            <a:endParaRPr lang="en-US" sz="2800" b="1" dirty="0" smtClean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Mobail</a:t>
            </a:r>
            <a:r>
              <a:rPr lang="en-US" sz="28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No - 01723626108</a:t>
            </a:r>
            <a:endParaRPr lang="as-IN" sz="28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339" y="3714509"/>
            <a:ext cx="7530152" cy="4733524"/>
            <a:chOff x="102918" y="1546075"/>
            <a:chExt cx="7475378" cy="4733524"/>
          </a:xfrm>
        </p:grpSpPr>
        <p:pic>
          <p:nvPicPr>
            <p:cNvPr id="17" name="Picture 16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22" name="Picture 21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23" name="Picture 22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4" name="Picture 23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5" name="Picture 24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/>
        </p:nvSpPr>
        <p:spPr>
          <a:xfrm>
            <a:off x="352700" y="716698"/>
            <a:ext cx="3905792" cy="80772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B050"/>
                </a:solidFill>
                <a:latin typeface="Curlz MT" panose="04040404050702020202" pitchFamily="82" charset="0"/>
                <a:cs typeface="Times New Roman" pitchFamily="18" charset="0"/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6687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87" y="1320770"/>
            <a:ext cx="6423213" cy="5537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9" y="22564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Lookat</a:t>
            </a:r>
            <a:r>
              <a:rPr lang="en-US" sz="4400" b="1" dirty="0" smtClean="0"/>
              <a:t> the picture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834"/>
            <a:ext cx="5943599" cy="54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8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" y="685800"/>
            <a:ext cx="5486399" cy="6172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58" y="685800"/>
            <a:ext cx="6229919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6233" y="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Lookat</a:t>
            </a:r>
            <a:r>
              <a:rPr lang="en-US" sz="4400" b="1" dirty="0" smtClean="0"/>
              <a:t> the picture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125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bg1">
                <a:lumMod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83326" y="2233246"/>
            <a:ext cx="11390811" cy="325918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3200" b="1" dirty="0">
                <a:solidFill>
                  <a:srgbClr val="002060"/>
                </a:solidFill>
              </a:rPr>
              <a:t>By the end of this lesson students will be able to: </a:t>
            </a:r>
            <a:endParaRPr lang="en-US" sz="3200" b="1" dirty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rgbClr val="002060"/>
                </a:solidFill>
              </a:rPr>
              <a:t>describe the </a:t>
            </a:r>
            <a:r>
              <a:rPr lang="en-US" b="1" dirty="0">
                <a:solidFill>
                  <a:srgbClr val="00B050"/>
                </a:solidFill>
              </a:rPr>
              <a:t>structure</a:t>
            </a:r>
            <a:r>
              <a:rPr lang="en-US" b="1" dirty="0">
                <a:solidFill>
                  <a:srgbClr val="002060"/>
                </a:solidFill>
              </a:rPr>
              <a:t> of </a:t>
            </a:r>
            <a:r>
              <a:rPr lang="en-US" b="1" dirty="0" smtClean="0">
                <a:solidFill>
                  <a:srgbClr val="002060"/>
                </a:solidFill>
              </a:rPr>
              <a:t>assertive, affirmative and interrogative sentence.</a:t>
            </a:r>
            <a:endParaRPr lang="en-US" b="1" dirty="0"/>
          </a:p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write </a:t>
            </a:r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</a:rPr>
              <a:t>structure</a:t>
            </a:r>
            <a:r>
              <a:rPr lang="en-US" sz="3200" b="1" dirty="0" smtClean="0">
                <a:solidFill>
                  <a:srgbClr val="002060"/>
                </a:solidFill>
              </a:rPr>
              <a:t>  affirmative sentence .</a:t>
            </a:r>
            <a:endParaRPr lang="en-US" sz="32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B050"/>
                </a:solidFill>
              </a:rPr>
              <a:t>use </a:t>
            </a:r>
            <a:r>
              <a:rPr lang="en-US" sz="3200" b="1" dirty="0">
                <a:solidFill>
                  <a:srgbClr val="002060"/>
                </a:solidFill>
              </a:rPr>
              <a:t>the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structure of  </a:t>
            </a:r>
            <a:r>
              <a:rPr lang="en-US" sz="3200" b="1" dirty="0" smtClean="0">
                <a:solidFill>
                  <a:srgbClr val="002060"/>
                </a:solidFill>
              </a:rPr>
              <a:t>interrogative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/>
          </a:p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identify the </a:t>
            </a:r>
            <a:r>
              <a:rPr lang="en-US" sz="3200" b="1" dirty="0">
                <a:solidFill>
                  <a:srgbClr val="00B050"/>
                </a:solidFill>
              </a:rPr>
              <a:t>difference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2060"/>
                </a:solidFill>
              </a:rPr>
              <a:t>of </a:t>
            </a:r>
            <a:r>
              <a:rPr lang="en-US" sz="3200" b="1" dirty="0" smtClean="0">
                <a:solidFill>
                  <a:srgbClr val="002060"/>
                </a:solidFill>
              </a:rPr>
              <a:t>affirmative  and interrogative.</a:t>
            </a:r>
            <a:endParaRPr lang="en-US" sz="3200" b="1" dirty="0"/>
          </a:p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B050"/>
                </a:solidFill>
              </a:rPr>
              <a:t>make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2060"/>
                </a:solidFill>
              </a:rPr>
              <a:t>sentences of </a:t>
            </a:r>
            <a:r>
              <a:rPr lang="en-US" sz="3200" b="1" dirty="0" smtClean="0">
                <a:solidFill>
                  <a:srgbClr val="002060"/>
                </a:solidFill>
              </a:rPr>
              <a:t>assertive </a:t>
            </a:r>
            <a:r>
              <a:rPr lang="en-US" sz="3200" b="1" dirty="0" smtClean="0">
                <a:solidFill>
                  <a:srgbClr val="002060"/>
                </a:solidFill>
              </a:rPr>
              <a:t>to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interrogative sentence.</a:t>
            </a:r>
            <a:endParaRPr lang="en-US" sz="32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5137-22F2-46BF-AE4D-20CCE81F8B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52043" y="538328"/>
            <a:ext cx="3186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OBJECTIVES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3372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93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93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93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93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93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93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93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93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93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93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6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361" y="70869"/>
            <a:ext cx="4357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Assertive to interrogative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131" y="165229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1: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131" y="2526774"/>
            <a:ext cx="11321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Note- assertive </a:t>
            </a:r>
            <a:r>
              <a:rPr lang="en-US" sz="20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will, can, shall, am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 </a:t>
            </a:r>
            <a:r>
              <a:rPr lang="en-US" sz="20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রুপান্তর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won’t, can’t, shan’t,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ain’t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80181" y="328213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   is   in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school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0181" y="493167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You  can  do the work.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2764" y="4098762"/>
            <a:ext cx="694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 Isn’t   he in the school 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5287" y="5748303"/>
            <a:ext cx="7089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 Can’t  you do the work 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91" y="761270"/>
            <a:ext cx="10857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শর্ত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Assertive </a:t>
            </a:r>
            <a:r>
              <a:rPr lang="en-US" sz="2000" b="1" dirty="0" err="1" smtClean="0"/>
              <a:t>বাক্যটি</a:t>
            </a:r>
            <a:r>
              <a:rPr lang="en-US" sz="2000" b="1" dirty="0" smtClean="0"/>
              <a:t>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affirmative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হাঁ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বধোক</a:t>
            </a:r>
            <a:r>
              <a:rPr lang="en-US" sz="2000" b="1" dirty="0" smtClean="0"/>
              <a:t>)  </a:t>
            </a:r>
            <a:r>
              <a:rPr lang="en-US" sz="2000" b="1" dirty="0" err="1" smtClean="0"/>
              <a:t>হলে</a:t>
            </a:r>
            <a:r>
              <a:rPr lang="en-US" sz="2000" b="1" dirty="0" smtClean="0"/>
              <a:t> 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interrogative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/>
              <a:t>করার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সময়</a:t>
            </a:r>
            <a:r>
              <a:rPr lang="en-US" sz="2000" b="1" dirty="0" smtClean="0"/>
              <a:t> 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interrogative+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/>
              <a:t>প্রশ্নবধোক+না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বধোক</a:t>
            </a:r>
            <a:r>
              <a:rPr lang="en-US" sz="2000" b="1" dirty="0"/>
              <a:t>)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</a:t>
            </a:r>
            <a:r>
              <a:rPr lang="en-US" sz="2000" b="1" dirty="0" smtClean="0"/>
              <a:t> – </a:t>
            </a:r>
            <a:r>
              <a:rPr lang="en-US" sz="2800" b="1" dirty="0" err="1" smtClean="0"/>
              <a:t>গঠন</a:t>
            </a:r>
            <a:r>
              <a:rPr lang="en-US" sz="2800" b="1" dirty="0" smtClean="0"/>
              <a:t> -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শুরুতে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Auxiliary verb + not </a:t>
            </a:r>
            <a:r>
              <a:rPr lang="en-US" sz="2000" b="1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এর</a:t>
            </a:r>
            <a:r>
              <a:rPr lang="en-US" sz="2000" b="1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সংক্ষিপ্ত</a:t>
            </a:r>
            <a:r>
              <a:rPr lang="en-US" sz="2000" b="1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subject + </a:t>
            </a:r>
            <a:r>
              <a:rPr lang="en-US" sz="20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বাকী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4097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 -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Auxiliary verb + not </a:t>
            </a:r>
            <a:r>
              <a:rPr lang="en-US" sz="24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এর</a:t>
            </a:r>
            <a:r>
              <a:rPr lang="en-US" sz="24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সংক্ষিপ্ত</a:t>
            </a:r>
            <a:r>
              <a:rPr lang="en-US" sz="2400" b="1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=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Ain`t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Aren`t, Isn`t, Wasn`t, Weren`t, Haven`t Hasn`t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800600" y="3405728"/>
            <a:ext cx="564776" cy="37931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850931" y="4214941"/>
            <a:ext cx="1106116" cy="3793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025778" y="5063412"/>
            <a:ext cx="608539" cy="37931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789586" y="5874874"/>
            <a:ext cx="1106116" cy="3793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4" grpId="0" animBg="1"/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498" y="224115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2: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777" y="1057106"/>
            <a:ext cx="11470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Auxiliary verb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negative 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অর্থবোধক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Assertive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interrogative </a:t>
            </a:r>
            <a:r>
              <a:rPr lang="en-US" sz="28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রুপান্তর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8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negative 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উঠে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যায়</a:t>
            </a:r>
            <a:r>
              <a:rPr lang="en-US" sz="28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28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</a:t>
            </a:r>
            <a:endParaRPr lang="en-US" sz="2800" b="1" dirty="0" smtClean="0">
              <a:latin typeface="Shonar Bangla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2844" y="5660160"/>
            <a:ext cx="7722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Shall  I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 to Dhaka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tomorrow ?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2575" y="307678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– He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is not   in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school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232845" y="397133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 –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Is 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in the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school ?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232844" y="4985022"/>
            <a:ext cx="799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– I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shall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go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Dhaka tomorrow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1124014"/>
            <a:ext cx="4526279" cy="44896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224" y="1621833"/>
            <a:ext cx="2070847" cy="448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53933" y="2178855"/>
            <a:ext cx="9291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সাহায্যকারী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verb </a:t>
            </a:r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প্রথমে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0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 +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শেষে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প্রশ্নবোধক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চিহ্ন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0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+</a:t>
            </a:r>
            <a:r>
              <a:rPr lang="en-US" sz="16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বাঁকী</a:t>
            </a:r>
            <a:r>
              <a:rPr lang="en-US" sz="20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সব</a:t>
            </a:r>
            <a:r>
              <a:rPr lang="en-US" sz="20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ঠিক</a:t>
            </a:r>
            <a:r>
              <a:rPr lang="en-US" sz="20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থাকে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100641" y="2165408"/>
            <a:ext cx="641358" cy="523220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4720" y="2185568"/>
            <a:ext cx="9280232" cy="448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590365" y="3113911"/>
            <a:ext cx="1089211" cy="44896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97942" y="3971330"/>
            <a:ext cx="632012" cy="6544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375212" y="5022149"/>
            <a:ext cx="1492623" cy="44896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97942" y="5592679"/>
            <a:ext cx="981634" cy="72743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0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1553" y="5288233"/>
            <a:ext cx="8757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Doesn’t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like ice-cream?</a:t>
            </a:r>
          </a:p>
        </p:txBody>
      </p:sp>
      <p:sp>
        <p:nvSpPr>
          <p:cNvPr id="4" name="Rectangle 3"/>
          <p:cNvSpPr/>
          <p:nvPr/>
        </p:nvSpPr>
        <p:spPr>
          <a:xfrm>
            <a:off x="771766" y="366664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Rule 3: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9188" y="1842563"/>
            <a:ext cx="7354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Subject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tense </a:t>
            </a:r>
            <a:r>
              <a:rPr lang="en-US" sz="24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অনুযায়ী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don’t/ didn’t/ doesn’t </a:t>
            </a:r>
            <a:r>
              <a:rPr lang="en-US" sz="24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subject + v1 + verb </a:t>
            </a:r>
            <a:r>
              <a:rPr lang="en-US" sz="24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পরের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অংশ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1553" y="27067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He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play  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good football.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91553" y="353774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Didn’t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play good football? 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891553" y="434835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He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like   s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ice-cream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995811" y="1842563"/>
            <a:ext cx="793377" cy="439563"/>
          </a:xfrm>
          <a:prstGeom prst="rightArrow">
            <a:avLst/>
          </a:prstGeom>
          <a:solidFill>
            <a:srgbClr val="C00000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91553" y="946220"/>
            <a:ext cx="912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Auxiliary verb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বিহীন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Assertive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sentence interrogative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রুপান্তর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56387" y="1833552"/>
            <a:ext cx="7287613" cy="774661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04765" y="2626131"/>
            <a:ext cx="658906" cy="753036"/>
          </a:xfrm>
          <a:prstGeom prst="ellipse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993777" y="3537747"/>
            <a:ext cx="1021976" cy="426712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91553" y="433384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He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like   s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ice-cream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77871" y="4284144"/>
            <a:ext cx="403411" cy="629640"/>
          </a:xfrm>
          <a:prstGeom prst="ellipse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93777" y="5353580"/>
            <a:ext cx="1169894" cy="426712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34218" y="983410"/>
            <a:ext cx="4155141" cy="415498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789188" y="930287"/>
            <a:ext cx="2097012" cy="426712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2" grpId="0" animBg="1"/>
      <p:bldP spid="13" grpId="0" animBg="1"/>
      <p:bldP spid="14" grpId="0" animBg="1"/>
      <p:bldP spid="15" grpId="0"/>
      <p:bldP spid="17" grpId="0" animBg="1"/>
      <p:bldP spid="17" grpId="1" animBg="1"/>
      <p:bldP spid="18" grpId="0" animBg="1"/>
      <p:bldP spid="18" grpId="1" animBg="1"/>
      <p:bldP spid="19" grpId="0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0091" y="5957835"/>
            <a:ext cx="7271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 Who  doesn’t  love flower?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863" y="181955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Rule 5: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405" y="790732"/>
            <a:ext cx="10789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Everybody/ everyone/all </a:t>
            </a:r>
            <a:r>
              <a:rPr lang="en-US" sz="32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Assertive sentence </a:t>
            </a:r>
            <a:r>
              <a:rPr lang="en-US" sz="32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কে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interrogative </a:t>
            </a:r>
            <a:r>
              <a:rPr lang="en-US" sz="32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রুপান্তর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Everybody/ everyone/all </a:t>
            </a:r>
            <a:r>
              <a:rPr lang="en-US" sz="32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পরিবর্তে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who  </a:t>
            </a:r>
            <a:r>
              <a:rPr lang="en-US" sz="32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6033" y="3191554"/>
            <a:ext cx="7075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  Everybody   wants to be win.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146663" y="3999405"/>
            <a:ext cx="764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 Who  doesn’t  wish to be win?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016033" y="4865353"/>
            <a:ext cx="7075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Everybody/All  loves flowers.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42405" y="745952"/>
            <a:ext cx="4156166" cy="5232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91748" y="1291929"/>
            <a:ext cx="888275" cy="5232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07996" y="1366235"/>
            <a:ext cx="4156166" cy="5232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8871" y="2175540"/>
            <a:ext cx="11040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Subject and tense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অনুযায়ী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don’t/ didn’t/ doesn’t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v1 + verb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পরের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অংশ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69381" y="2213050"/>
            <a:ext cx="7463630" cy="52322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7004299">
            <a:off x="610483" y="2674049"/>
            <a:ext cx="1174632" cy="999496"/>
          </a:xfrm>
          <a:prstGeom prst="rightArrow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942805" y="3235877"/>
            <a:ext cx="1799089" cy="5232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625276" y="4005156"/>
            <a:ext cx="2071359" cy="52322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48419" y="4843724"/>
            <a:ext cx="2175863" cy="5232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275652" y="5950016"/>
            <a:ext cx="2071359" cy="52322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1" grpId="0" animBg="1"/>
      <p:bldP spid="14" grpId="0" animBg="1"/>
      <p:bldP spid="15" grpId="0"/>
      <p:bldP spid="16" grpId="0" animBg="1"/>
      <p:bldP spid="17" grpId="0" animBg="1"/>
      <p:bldP spid="20" grpId="0" animBg="1"/>
      <p:bldP spid="21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589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Algerian</vt:lpstr>
      <vt:lpstr>AR BERKLEY</vt:lpstr>
      <vt:lpstr>Arial</vt:lpstr>
      <vt:lpstr>Calibri</vt:lpstr>
      <vt:lpstr>Calibri Light</vt:lpstr>
      <vt:lpstr>Curlz MT</vt:lpstr>
      <vt:lpstr>French Script MT</vt:lpstr>
      <vt:lpstr>NikoshBAN</vt:lpstr>
      <vt:lpstr>Shonar Bangla</vt:lpstr>
      <vt:lpstr>SutonnyMJ</vt:lpstr>
      <vt:lpstr>Times New Roman</vt:lpstr>
      <vt:lpstr>Trebuchet MS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work 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ISTIAQUE</cp:lastModifiedBy>
  <cp:revision>96</cp:revision>
  <dcterms:created xsi:type="dcterms:W3CDTF">2019-11-09T09:59:31Z</dcterms:created>
  <dcterms:modified xsi:type="dcterms:W3CDTF">2019-12-20T06:19:50Z</dcterms:modified>
</cp:coreProperties>
</file>