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0" r:id="rId3"/>
    <p:sldId id="262" r:id="rId4"/>
    <p:sldId id="270" r:id="rId5"/>
    <p:sldId id="271" r:id="rId6"/>
    <p:sldId id="267" r:id="rId7"/>
    <p:sldId id="269" r:id="rId8"/>
    <p:sldId id="257" r:id="rId9"/>
    <p:sldId id="258" r:id="rId10"/>
    <p:sldId id="259" r:id="rId11"/>
    <p:sldId id="274" r:id="rId12"/>
    <p:sldId id="275" r:id="rId13"/>
    <p:sldId id="276" r:id="rId14"/>
    <p:sldId id="277" r:id="rId15"/>
    <p:sldId id="27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735C2-DA3F-4657-A309-D6D6C48CDF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98B6E-96FD-48F5-8C53-C4ED8063312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5400" baseline="0" dirty="0" smtClean="0">
              <a:solidFill>
                <a:srgbClr val="FFFF00"/>
              </a:solidFill>
            </a:rPr>
            <a:t>To the digital content class </a:t>
          </a:r>
          <a:endParaRPr lang="en-US" sz="5400" dirty="0">
            <a:solidFill>
              <a:srgbClr val="FFFF00"/>
            </a:solidFill>
          </a:endParaRPr>
        </a:p>
      </dgm:t>
    </dgm:pt>
    <dgm:pt modelId="{5E7FE6DE-E116-4882-84E7-01B8D69E7F0F}" type="parTrans" cxnId="{BA1EEA02-97F4-4650-809F-B56C74931685}">
      <dgm:prSet/>
      <dgm:spPr/>
      <dgm:t>
        <a:bodyPr/>
        <a:lstStyle/>
        <a:p>
          <a:endParaRPr lang="en-US"/>
        </a:p>
      </dgm:t>
    </dgm:pt>
    <dgm:pt modelId="{7CFE070F-4B83-41E3-9FEF-561A37F6123C}" type="sibTrans" cxnId="{BA1EEA02-97F4-4650-809F-B56C74931685}">
      <dgm:prSet/>
      <dgm:spPr/>
      <dgm:t>
        <a:bodyPr/>
        <a:lstStyle/>
        <a:p>
          <a:endParaRPr lang="en-US"/>
        </a:p>
      </dgm:t>
    </dgm:pt>
    <dgm:pt modelId="{588435A1-365F-4236-A43B-2D7F44170A9A}" type="pres">
      <dgm:prSet presAssocID="{F97735C2-DA3F-4657-A309-D6D6C48CD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6990F-DC01-4BEB-B9B0-B95D9F804D1C}" type="pres">
      <dgm:prSet presAssocID="{AF398B6E-96FD-48F5-8C53-C4ED8063312B}" presName="linNode" presStyleCnt="0"/>
      <dgm:spPr/>
    </dgm:pt>
    <dgm:pt modelId="{6770A938-FCB1-4205-9BB5-78A809D2D97C}" type="pres">
      <dgm:prSet presAssocID="{AF398B6E-96FD-48F5-8C53-C4ED8063312B}" presName="parentText" presStyleLbl="node1" presStyleIdx="0" presStyleCnt="1" custLinFactNeighborX="1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EEA02-97F4-4650-809F-B56C74931685}" srcId="{F97735C2-DA3F-4657-A309-D6D6C48CDF9C}" destId="{AF398B6E-96FD-48F5-8C53-C4ED8063312B}" srcOrd="0" destOrd="0" parTransId="{5E7FE6DE-E116-4882-84E7-01B8D69E7F0F}" sibTransId="{7CFE070F-4B83-41E3-9FEF-561A37F6123C}"/>
    <dgm:cxn modelId="{01776EF9-D4F0-45CF-8622-6AD047D0E960}" type="presOf" srcId="{AF398B6E-96FD-48F5-8C53-C4ED8063312B}" destId="{6770A938-FCB1-4205-9BB5-78A809D2D97C}" srcOrd="0" destOrd="0" presId="urn:microsoft.com/office/officeart/2005/8/layout/vList5"/>
    <dgm:cxn modelId="{6821F7B8-D376-4F08-B4DA-3812626FED1C}" type="presOf" srcId="{F97735C2-DA3F-4657-A309-D6D6C48CDF9C}" destId="{588435A1-365F-4236-A43B-2D7F44170A9A}" srcOrd="0" destOrd="0" presId="urn:microsoft.com/office/officeart/2005/8/layout/vList5"/>
    <dgm:cxn modelId="{71B806A4-A172-4367-B3D6-9DEA4BEBA498}" type="presParOf" srcId="{588435A1-365F-4236-A43B-2D7F44170A9A}" destId="{1726990F-DC01-4BEB-B9B0-B95D9F804D1C}" srcOrd="0" destOrd="0" presId="urn:microsoft.com/office/officeart/2005/8/layout/vList5"/>
    <dgm:cxn modelId="{FFE1BEE1-F304-4BA0-AF8E-6A30D58FC573}" type="presParOf" srcId="{1726990F-DC01-4BEB-B9B0-B95D9F804D1C}" destId="{6770A938-FCB1-4205-9BB5-78A809D2D9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0A938-FCB1-4205-9BB5-78A809D2D97C}">
      <dsp:nvSpPr>
        <dsp:cNvPr id="0" name=""/>
        <dsp:cNvSpPr/>
      </dsp:nvSpPr>
      <dsp:spPr>
        <a:xfrm>
          <a:off x="2764904" y="0"/>
          <a:ext cx="3044952" cy="51816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baseline="0" dirty="0" smtClean="0">
              <a:solidFill>
                <a:srgbClr val="FFFF00"/>
              </a:solidFill>
            </a:rPr>
            <a:t>To the digital content class </a:t>
          </a:r>
          <a:endParaRPr lang="en-US" sz="5400" kern="1200" dirty="0">
            <a:solidFill>
              <a:srgbClr val="FFFF00"/>
            </a:solidFill>
          </a:endParaRPr>
        </a:p>
      </dsp:txBody>
      <dsp:txXfrm>
        <a:off x="2913546" y="148642"/>
        <a:ext cx="2747668" cy="4884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DE56-A842-4F3F-A742-8C7588567D1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8081-4D51-4D10-8FAF-A1CE3326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323E-FE50-43EC-836C-796B1E211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 the structure of changing from positive to comparative and solving problem</a:t>
            </a:r>
            <a:r>
              <a:rPr lang="en-US" baseline="0" dirty="0" smtClean="0"/>
              <a:t> about changing from one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323E-FE50-43EC-836C-796B1E211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E2B-4761-4A3D-87A8-93C76EC11530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-mail-alamgirchz@gmail.com" TargetMode="Externa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981200" y="1676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"/>
            <a:ext cx="84582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71" y="259976"/>
            <a:ext cx="84582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8" y="2057400"/>
            <a:ext cx="3419475" cy="466613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0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908" y="52807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Oh that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young again.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7127" y="453558"/>
            <a:ext cx="10252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wish/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sub+desire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থাকলে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Exclamatory sentence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wish/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sub+desire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উঠে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যায়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উক্ত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স্থানে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If, had, o that, oh that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বাকী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ঠিক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চিহ্ন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1908" y="28718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desire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player.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51908" y="36720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were a player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751908" y="44946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I desire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young again.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584133" y="495443"/>
            <a:ext cx="10099965" cy="1325974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1834" y="2924091"/>
            <a:ext cx="101890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18766" y="3717074"/>
            <a:ext cx="61197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2871" y="4473171"/>
            <a:ext cx="1221179" cy="500517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46274" y="5311184"/>
            <a:ext cx="1168926" cy="40083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883365">
            <a:off x="1500013" y="1923633"/>
            <a:ext cx="591229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599" y="101892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3: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6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806" y="580024"/>
            <a:ext cx="4424081" cy="856129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Individual</a:t>
            </a:r>
            <a:r>
              <a:rPr lang="en-US" sz="4000" b="1" u="sng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work</a:t>
            </a:r>
            <a:r>
              <a:rPr lang="en-US" sz="4000" b="1" u="sng" dirty="0" smtClean="0"/>
              <a:t> 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672" y="5183399"/>
            <a:ext cx="8417858" cy="9574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i="1" dirty="0" smtClean="0">
                <a:latin typeface="Trebuchet MS" panose="020B0603020202020204" pitchFamily="34" charset="0"/>
              </a:rPr>
              <a:t>1. What is the transformation 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6" y="1436153"/>
            <a:ext cx="3932703" cy="2891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0861" y="331317"/>
            <a:ext cx="3597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Group </a:t>
            </a:r>
            <a:r>
              <a:rPr lang="en-US" sz="5400" b="1" dirty="0"/>
              <a:t>work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66588" y="5368834"/>
            <a:ext cx="824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Make five assertive and exclamatory sentence.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6" y="1365681"/>
            <a:ext cx="4911634" cy="389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9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654" y="600274"/>
            <a:ext cx="493776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Pair work: Ask and answer.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Follow the conversation</a:t>
            </a:r>
            <a:r>
              <a:rPr lang="en-US" sz="2800" b="1" dirty="0"/>
              <a:t>.</a:t>
            </a:r>
          </a:p>
        </p:txBody>
      </p:sp>
      <p:pic>
        <p:nvPicPr>
          <p:cNvPr id="4" name="Picture 3" descr="IMG_20141021_102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085" y="2300633"/>
            <a:ext cx="2711076" cy="3111749"/>
          </a:xfrm>
          <a:prstGeom prst="rect">
            <a:avLst/>
          </a:prstGeom>
        </p:spPr>
      </p:pic>
      <p:pic>
        <p:nvPicPr>
          <p:cNvPr id="5" name="Picture 4" descr="IMG_20141021_10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9536" y="2300633"/>
            <a:ext cx="3174252" cy="307489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657600" y="4597887"/>
            <a:ext cx="4544291" cy="610985"/>
          </a:xfrm>
          <a:prstGeom prst="wedgeRectCallout">
            <a:avLst>
              <a:gd name="adj1" fmla="val -60202"/>
              <a:gd name="adj2" fmla="val -1394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desire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were young again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718561" y="4572001"/>
            <a:ext cx="4926853" cy="609600"/>
          </a:xfrm>
          <a:prstGeom prst="wedgeRectCallout">
            <a:avLst>
              <a:gd name="adj1" fmla="val 57801"/>
              <a:gd name="adj2" fmla="val -1212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–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    I were a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player 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715947" y="4549182"/>
            <a:ext cx="4846320" cy="609600"/>
          </a:xfrm>
          <a:prstGeom prst="wedgeRectCallout">
            <a:avLst>
              <a:gd name="adj1" fmla="val -54167"/>
              <a:gd name="adj2" fmla="val -1395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 a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very  beautiful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place.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736789" y="4447992"/>
            <a:ext cx="4804635" cy="685800"/>
          </a:xfrm>
          <a:prstGeom prst="wedgeRectCallout">
            <a:avLst>
              <a:gd name="adj1" fmla="val 56828"/>
              <a:gd name="adj2" fmla="val -1067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What a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beautiful place it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562601"/>
            <a:ext cx="7239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Now come a pair from you and make a dialogue using </a:t>
            </a:r>
            <a:r>
              <a:rPr lang="en-US" sz="2400" b="1" dirty="0" smtClean="0"/>
              <a:t>Assertive sentence.</a:t>
            </a:r>
            <a:endParaRPr lang="en-US" sz="2400" b="1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152400" y="1664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56" y="1645458"/>
            <a:ext cx="2917687" cy="26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577" y="5793657"/>
            <a:ext cx="69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.What is exclamatory sentence 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19302" y="206212"/>
            <a:ext cx="314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5400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valuation</a:t>
            </a:r>
            <a:endParaRPr lang="en-US" sz="5400" dirty="0">
              <a:ln w="0">
                <a:solidFill>
                  <a:schemeClr val="tx2">
                    <a:lumMod val="7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1577" y="5293499"/>
            <a:ext cx="69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1.What is assertive sentence ?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1129542"/>
            <a:ext cx="4911634" cy="389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47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0861" y="331317"/>
            <a:ext cx="3522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Home </a:t>
            </a:r>
            <a:r>
              <a:rPr lang="en-US" sz="5400" b="1" dirty="0"/>
              <a:t>work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657734" y="5480158"/>
            <a:ext cx="8249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Make five assertive and exclamatory sentence.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6" y="1365681"/>
            <a:ext cx="4911634" cy="389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3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"/>
            <a:ext cx="11887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81438">
            <a:off x="838363" y="4015654"/>
            <a:ext cx="10858991" cy="1581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Book Antiqua" pitchFamily="18" charset="0"/>
              </a:rPr>
              <a:t>Aallah</a:t>
            </a:r>
            <a:r>
              <a:rPr lang="en-US" sz="7200" b="1" dirty="0">
                <a:solidFill>
                  <a:schemeClr val="bg1"/>
                </a:solidFill>
                <a:latin typeface="Book Antiqua" pitchFamily="18" charset="0"/>
              </a:rPr>
              <a:t> Hafez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3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82880"/>
            <a:ext cx="12570823" cy="7132320"/>
            <a:chOff x="-287384" y="-274320"/>
            <a:chExt cx="12479383" cy="7132320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:a16="http://schemas.microsoft.com/office/drawing/2014/main" id="{3B38AC4C-B550-4664-ABB2-1E8D3FB9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7384" y="-274320"/>
              <a:ext cx="12479383" cy="7132320"/>
            </a:xfrm>
            <a:prstGeom prst="rect">
              <a:avLst/>
            </a:prstGeom>
          </p:spPr>
        </p:pic>
        <p:pic>
          <p:nvPicPr>
            <p:cNvPr id="16" name="Picture 15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18" name="Picture 17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19" name="Picture 18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0" name="Picture 19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1" name="Picture 20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00" y="192776"/>
            <a:ext cx="2140527" cy="2140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044393" y="2222609"/>
            <a:ext cx="4147607" cy="42454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Sub:English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 2</a:t>
            </a:r>
            <a:r>
              <a:rPr lang="en-US" sz="36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nd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 part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Assertive to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ixclamatory</a:t>
            </a:r>
            <a:endParaRPr lang="en-US" sz="3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Class: Eight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Unit: 5 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Time: 50 min.</a:t>
            </a:r>
          </a:p>
          <a:p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Date: 20/12/2019</a:t>
            </a:r>
            <a:endParaRPr lang="en-US" sz="11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 BERKLEY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43428" y="816557"/>
            <a:ext cx="4517943" cy="64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Lesson Introduction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EFD32-862F-4C0B-9307-0E1B59C86D3D}"/>
              </a:ext>
            </a:extLst>
          </p:cNvPr>
          <p:cNvSpPr txBox="1"/>
          <p:nvPr/>
        </p:nvSpPr>
        <p:spPr>
          <a:xfrm>
            <a:off x="0" y="2377200"/>
            <a:ext cx="571999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Md. Alamgir Hossain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Assistant Teacher(ICT)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Rahimapur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Patnitala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36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.</a:t>
            </a:r>
            <a:endParaRPr lang="bn-BD" sz="36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e-mail-</a:t>
            </a:r>
            <a:r>
              <a:rPr lang="en-US" sz="28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alamgirchz</a:t>
            </a:r>
            <a:r>
              <a:rPr lang="bn-BD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2800" b="1" dirty="0" smtClean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2800" b="1" dirty="0" smtClean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No - 01723626108</a:t>
            </a:r>
            <a:endParaRPr lang="as-IN" sz="28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39" y="3714509"/>
            <a:ext cx="7530152" cy="4733524"/>
            <a:chOff x="102918" y="1546075"/>
            <a:chExt cx="7475378" cy="4733524"/>
          </a:xfrm>
        </p:grpSpPr>
        <p:pic>
          <p:nvPicPr>
            <p:cNvPr id="17" name="Picture 16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22" name="Picture 21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4" name="Picture 23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5" name="Picture 24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/>
        </p:nvSpPr>
        <p:spPr>
          <a:xfrm>
            <a:off x="352700" y="716698"/>
            <a:ext cx="3905792" cy="8077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B050"/>
                </a:solidFill>
                <a:latin typeface="Curlz MT" panose="04040404050702020202" pitchFamily="82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4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1"/>
            <a:ext cx="5486400" cy="7694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Lesson 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9" y="1752600"/>
            <a:ext cx="8700655" cy="39703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Class	:	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Six,Seven,Eight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lang="en-US" sz="3600" b="1" dirty="0" err="1" smtClean="0"/>
              <a:t>Ten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Subject	:	English </a:t>
            </a:r>
            <a:r>
              <a:rPr lang="en-US" sz="3600" b="1" dirty="0" smtClean="0"/>
              <a:t>2nd </a:t>
            </a:r>
            <a:r>
              <a:rPr lang="en-US" sz="3600" b="1" dirty="0"/>
              <a:t>Paper.</a:t>
            </a:r>
          </a:p>
          <a:p>
            <a:r>
              <a:rPr lang="en-US" sz="3600" b="1" dirty="0"/>
              <a:t>Unit		:	05</a:t>
            </a:r>
          </a:p>
          <a:p>
            <a:r>
              <a:rPr lang="en-US" sz="3600" b="1" dirty="0"/>
              <a:t>Lesson	:	02</a:t>
            </a:r>
          </a:p>
          <a:p>
            <a:r>
              <a:rPr lang="en-US" sz="3600" b="1" dirty="0"/>
              <a:t>Total s’s	:	80</a:t>
            </a:r>
          </a:p>
          <a:p>
            <a:r>
              <a:rPr lang="en-US" sz="3600" b="1" dirty="0"/>
              <a:t>Time	:	45 minutes.</a:t>
            </a:r>
          </a:p>
          <a:p>
            <a:r>
              <a:rPr lang="en-US" sz="3600" b="1" dirty="0"/>
              <a:t>Date		:	</a:t>
            </a:r>
            <a:r>
              <a:rPr lang="en-US" sz="3600" b="1" dirty="0" smtClean="0"/>
              <a:t>20/12/2019</a:t>
            </a:r>
            <a:endParaRPr lang="en-US" sz="3600" b="1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4" y="983673"/>
            <a:ext cx="5304560" cy="5403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3" y="318655"/>
            <a:ext cx="4973782" cy="3007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85309"/>
            <a:ext cx="6386945" cy="293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3557" y="337342"/>
            <a:ext cx="45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Look at the pictures</a:t>
            </a:r>
            <a:endParaRPr lang="en-US" sz="3600" b="1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928254"/>
            <a:ext cx="7273636" cy="5929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46" y="722601"/>
            <a:ext cx="4136881" cy="317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46" y="4031673"/>
            <a:ext cx="4136881" cy="254230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8975" y="399435"/>
            <a:ext cx="45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Look at the pictures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58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167" y="1811927"/>
            <a:ext cx="5587667" cy="8504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88" b="1" dirty="0">
                <a:latin typeface="Book Antiqua" pitchFamily="18" charset="0"/>
              </a:rPr>
              <a:t>Our today’s topic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3669" y="3613348"/>
            <a:ext cx="6064662" cy="1536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88" b="1" dirty="0">
                <a:latin typeface="Book Antiqua" pitchFamily="18" charset="0"/>
              </a:rPr>
              <a:t>Transformation of sentence</a:t>
            </a:r>
          </a:p>
          <a:p>
            <a:pPr algn="ctr"/>
            <a:r>
              <a:rPr lang="en-US" sz="1588" b="1" dirty="0" smtClean="0">
                <a:latin typeface="Book Antiqua" pitchFamily="18" charset="0"/>
              </a:rPr>
              <a:t>Assertive </a:t>
            </a:r>
            <a:r>
              <a:rPr lang="en-US" sz="1588" b="1" dirty="0">
                <a:latin typeface="Book Antiqua" pitchFamily="18" charset="0"/>
              </a:rPr>
              <a:t>to </a:t>
            </a:r>
            <a:r>
              <a:rPr lang="en-US" sz="1588" b="1" dirty="0" smtClean="0">
                <a:latin typeface="Book Antiqua" pitchFamily="18" charset="0"/>
              </a:rPr>
              <a:t>Exclamatory</a:t>
            </a:r>
            <a:endParaRPr lang="en-US" sz="1588" b="1" dirty="0"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893313" y="1585521"/>
            <a:ext cx="6405374" cy="1843480"/>
          </a:xfrm>
          <a:prstGeom prst="downArrowCallout">
            <a:avLst/>
          </a:prstGeom>
          <a:noFill/>
          <a:ln w="101600" cap="rnd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Rounded Rectangle 4"/>
          <p:cNvSpPr/>
          <p:nvPr/>
        </p:nvSpPr>
        <p:spPr>
          <a:xfrm>
            <a:off x="2893313" y="3490449"/>
            <a:ext cx="6541659" cy="1843480"/>
          </a:xfrm>
          <a:prstGeom prst="roundRect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0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792" y="745771"/>
            <a:ext cx="6609800" cy="10518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Abadi MT Condensed Extra Bold" pitchFamily="34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2800" y="2445811"/>
            <a:ext cx="11379760" cy="2888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   At the end of this lesson, we will be able to---</a:t>
            </a:r>
          </a:p>
          <a:p>
            <a:pPr marL="302575" indent="-302575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identify the structure of changing 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Assertive </a:t>
            </a: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into  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Exclamatory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  <a:p>
            <a:pPr marL="302575" indent="-302575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change 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Assertive </a:t>
            </a: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into 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Exclamatory.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5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1794" y="430894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4157" y="202609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to Exclamatory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1509" y="924996"/>
            <a:ext cx="9740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1: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Assertive sentence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A /An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প্রথমে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what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how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adjective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subject + verb +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বাকী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যদি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+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  (Very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উঠে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যায়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8583" y="39872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What     a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beautiful place it is!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11558" y="4862943"/>
            <a:ext cx="505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– The man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  very    honest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415515" y="922887"/>
            <a:ext cx="9940833" cy="1345539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8622" y="32485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- It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a     very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beautiful place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635729" y="3303830"/>
            <a:ext cx="77308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61410" y="4016403"/>
            <a:ext cx="1332808" cy="39265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6522" y="4930470"/>
            <a:ext cx="895004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11558" y="5714947"/>
            <a:ext cx="552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honest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man is!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2983" y="5749450"/>
            <a:ext cx="875212" cy="39265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323956">
            <a:off x="704326" y="2046671"/>
            <a:ext cx="668982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61509" y="2442056"/>
            <a:ext cx="1058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 – adjective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পূর্বে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what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how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1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6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801" y="57197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If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king!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510" y="935057"/>
            <a:ext cx="1143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sentence 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+wish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Exclamatory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Sub+wish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উঠে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যায়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এবং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স্থানে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বাঁকী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অংশ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চিহ্ন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had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বসালে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পরের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পরে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had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বসেনা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সব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ঠিক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থাকে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) 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64523" y="2387741"/>
            <a:ext cx="6483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wish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had the wings of a bird.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1574" y="407910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Or –   Had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the wings of bird!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9346" y="3173412"/>
            <a:ext cx="636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had the wings of a bird!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10801" y="4935564"/>
            <a:ext cx="606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wish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king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66255" y="932308"/>
            <a:ext cx="11596255" cy="13135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3177" y="2430978"/>
            <a:ext cx="101890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9018" y="3214167"/>
            <a:ext cx="71549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64523" y="4148837"/>
            <a:ext cx="901338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4574" y="4979010"/>
            <a:ext cx="939935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89018" y="5754103"/>
            <a:ext cx="71549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883365">
            <a:off x="107524" y="2400827"/>
            <a:ext cx="699351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8773" y="264646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2: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8" name="Notched Right Arrow 17"/>
          <p:cNvSpPr/>
          <p:nvPr/>
        </p:nvSpPr>
        <p:spPr>
          <a:xfrm rot="7935967">
            <a:off x="4997333" y="3510129"/>
            <a:ext cx="429491" cy="367690"/>
          </a:xfrm>
          <a:prstGeom prst="notched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5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1388 0.0467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233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4" grpId="0" animBg="1"/>
      <p:bldP spid="9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499</Words>
  <Application>Microsoft Office PowerPoint</Application>
  <PresentationFormat>Widescreen</PresentationFormat>
  <Paragraphs>76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Abadi MT Condensed Extra Bold</vt:lpstr>
      <vt:lpstr>Algerian</vt:lpstr>
      <vt:lpstr>AR BERKLEY</vt:lpstr>
      <vt:lpstr>Arial</vt:lpstr>
      <vt:lpstr>Book Antiqua</vt:lpstr>
      <vt:lpstr>Calibri</vt:lpstr>
      <vt:lpstr>Calibri Light</vt:lpstr>
      <vt:lpstr>Curlz MT</vt:lpstr>
      <vt:lpstr>NikoshBAN</vt:lpstr>
      <vt:lpstr>Shonar Bangla</vt:lpstr>
      <vt:lpstr>SutonnyMJ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work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ISTIAQUE</cp:lastModifiedBy>
  <cp:revision>81</cp:revision>
  <dcterms:created xsi:type="dcterms:W3CDTF">2019-11-10T03:07:10Z</dcterms:created>
  <dcterms:modified xsi:type="dcterms:W3CDTF">2019-12-20T10:38:47Z</dcterms:modified>
</cp:coreProperties>
</file>