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1887200" cy="7132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6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00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398" y="48"/>
      </p:cViewPr>
      <p:guideLst>
        <p:guide orient="horz" pos="2246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DC5CE-060D-4839-891D-9E231B626826}" type="doc">
      <dgm:prSet loTypeId="urn:microsoft.com/office/officeart/2005/8/layout/radial1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E682DD-1347-422A-97D6-AB3291A0E6B4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6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86A51A-535C-4F7B-9008-BD719A19184A}" type="parTrans" cxnId="{762457D2-606A-46D4-A26E-A17F6AC60069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C3950B-E8CB-4848-A9B2-161856C01EE6}" type="sibTrans" cxnId="{762457D2-606A-46D4-A26E-A17F6AC60069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ACEF85-1039-4561-9862-9C947B8C7460}">
      <dgm:prSet phldrT="[Text]" custT="1"/>
      <dgm:spPr/>
      <dgm:t>
        <a:bodyPr/>
        <a:lstStyle/>
        <a:p>
          <a:r>
            <a:rPr lang="bn-IN" sz="3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প্রকৃত নামঃ       </a:t>
          </a:r>
          <a:r>
            <a:rPr lang="bn-IN" sz="2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বলাইচাঁদ মুখোপাধ্যায়    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6FBED0-7048-4E75-87B9-6707E44B666F}" type="parTrans" cxnId="{DAC9D3C5-2E8D-43DB-AA68-ECF3019FF5A2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110EF8A-4E81-4B52-9612-79150A7E35FD}" type="sibTrans" cxnId="{DAC9D3C5-2E8D-43DB-AA68-ECF3019FF5A2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D7E6E3-0ADB-4A28-9BA6-76EB6F04AC3F}">
      <dgm:prSet phldrT="[Text]" custT="1"/>
      <dgm:spPr/>
      <dgm:t>
        <a:bodyPr/>
        <a:lstStyle/>
        <a:p>
          <a:r>
            <a:rPr lang="bn-IN"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জন্মঃ             </a:t>
          </a:r>
          <a:r>
            <a:rPr lang="bn-IN" sz="2800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১৮৯৯ সালের ১৯শে জুলাই, বিহারের পূর্ণিয়ার অন্তর্গত মণিহার গ্রামে ।  </a:t>
          </a:r>
          <a:r>
            <a:rPr lang="bn-IN"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bn-IN" sz="3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C645C4-9ECF-4D66-BB11-45AB5A7316DB}" type="parTrans" cxnId="{F1E5D516-36D7-47BD-8D56-E77D2A43CBAD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D630AD-BCB3-494E-A930-3D69126A3B65}" type="sibTrans" cxnId="{F1E5D516-36D7-47BD-8D56-E77D2A43CBAD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992A9B-0A92-4485-879D-2C4D75317136}">
      <dgm:prSet phldrT="[Text]" custT="1"/>
      <dgm:spPr/>
      <dgm:t>
        <a:bodyPr/>
        <a:lstStyle/>
        <a:p>
          <a:r>
            <a:rPr lang="bn-IN" sz="3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পেশাঃ           </a:t>
          </a:r>
          <a:r>
            <a:rPr lang="bn-IN" sz="2800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     তাঁর পেশা শুরু হয় মেডিক্যাল অফিসার হিসেবে । </a:t>
          </a:r>
          <a:endParaRPr lang="en-US" sz="3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97658A-830C-49B0-B8F9-3C9F00101744}" type="parTrans" cxnId="{3FB597A3-9B60-4551-8E31-B75E905EC382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77FB6E-B6FC-4BED-BC6E-AC9AEF665807}" type="sibTrans" cxnId="{3FB597A3-9B60-4551-8E31-B75E905EC382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81CAC9-049A-48D3-9917-BAF055FEC827}">
      <dgm:prSet phldrT="[Text]" custT="1"/>
      <dgm:spPr/>
      <dgm:t>
        <a:bodyPr/>
        <a:lstStyle/>
        <a:p>
          <a:r>
            <a:rPr lang="bn-IN" sz="3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কাব্যগ্রন্থঃ</a:t>
          </a:r>
          <a:r>
            <a:rPr lang="bn-IN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r>
            <a:rPr lang="bn-IN" sz="2800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বনফুলের কবিতা, ব্যঙ্গ- কবিতা, চতুর্দশপদী ।   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B0244A-CBE4-40C3-B1EF-D6DE93DFC4CC}" type="parTrans" cxnId="{2E66F04D-7C70-4899-BE1E-F979772F310A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B05C2F-EA86-4FC4-9904-A7C80925CB22}" type="sibTrans" cxnId="{2E66F04D-7C70-4899-BE1E-F979772F310A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139F16-98FC-456E-A3D1-E5F9E848C885}">
      <dgm:prSet custT="1"/>
      <dgm:spPr/>
      <dgm:t>
        <a:bodyPr/>
        <a:lstStyle/>
        <a:p>
          <a:r>
            <a:rPr lang="bn-IN" sz="3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পুরস্কারঃ</a:t>
          </a:r>
          <a:r>
            <a:rPr lang="bn-IN"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বিভিন্ন পুরস্কারসহ তিনি ‘পদ্মভূষণ’ উপাধি লাভ করেন ।  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D66739-D2A5-408F-A2FE-26CFFC3EDBA6}" type="parTrans" cxnId="{1D492D2B-AB83-49C7-9D38-89ED83073CBD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3A3252-C404-4659-B714-D2BF12AB181A}" type="sibTrans" cxnId="{1D492D2B-AB83-49C7-9D38-89ED83073CBD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783CA6-DC66-4B3D-B1BA-24B35A47ABB3}">
      <dgm:prSet custT="1"/>
      <dgm:spPr/>
      <dgm:t>
        <a:bodyPr/>
        <a:lstStyle/>
        <a:p>
          <a:r>
            <a:rPr lang="bn-I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মৃত্যুঃ </a:t>
          </a:r>
          <a:r>
            <a:rPr lang="b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১৯৭৯ সালের ৯ই ফেব্রুয়ারি, কলকাতায় ।  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5A7F6E-61DD-48E7-8E03-E69102F77565}" type="parTrans" cxnId="{302CC6A9-2818-4185-A5AC-284164789C23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1D8847-DD25-496E-BF5E-15983AC50172}" type="sibTrans" cxnId="{302CC6A9-2818-4185-A5AC-284164789C23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BBA126-C204-4344-8632-1FC937C655E4}" type="pres">
      <dgm:prSet presAssocID="{9F5DC5CE-060D-4839-891D-9E231B6268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3AA647-23EA-4C39-8C94-E352F063375A}" type="pres">
      <dgm:prSet presAssocID="{85E682DD-1347-422A-97D6-AB3291A0E6B4}" presName="centerShape" presStyleLbl="node0" presStyleIdx="0" presStyleCnt="1" custScaleX="150445" custScaleY="151335" custLinFactNeighborX="-1921" custLinFactNeighborY="-2757"/>
      <dgm:spPr/>
      <dgm:t>
        <a:bodyPr/>
        <a:lstStyle/>
        <a:p>
          <a:endParaRPr lang="en-US"/>
        </a:p>
      </dgm:t>
    </dgm:pt>
    <dgm:pt modelId="{80616CF8-CFC9-4B07-B52A-686ECE16BD18}" type="pres">
      <dgm:prSet presAssocID="{8C6FBED0-7048-4E75-87B9-6707E44B666F}" presName="Name9" presStyleLbl="parChTrans1D2" presStyleIdx="0" presStyleCnt="6"/>
      <dgm:spPr/>
      <dgm:t>
        <a:bodyPr/>
        <a:lstStyle/>
        <a:p>
          <a:endParaRPr lang="en-US"/>
        </a:p>
      </dgm:t>
    </dgm:pt>
    <dgm:pt modelId="{67600C1D-8895-40A1-B9B0-17518A16F96E}" type="pres">
      <dgm:prSet presAssocID="{8C6FBED0-7048-4E75-87B9-6707E44B666F}" presName="connTx" presStyleLbl="parChTrans1D2" presStyleIdx="0" presStyleCnt="6"/>
      <dgm:spPr/>
      <dgm:t>
        <a:bodyPr/>
        <a:lstStyle/>
        <a:p>
          <a:endParaRPr lang="en-US"/>
        </a:p>
      </dgm:t>
    </dgm:pt>
    <dgm:pt modelId="{D05CBBED-99D1-4CA4-9F43-9B1CD5A073FF}" type="pres">
      <dgm:prSet presAssocID="{44ACEF85-1039-4561-9862-9C947B8C7460}" presName="node" presStyleLbl="node1" presStyleIdx="0" presStyleCnt="6" custScaleX="176534" custScaleY="104367" custRadScaleRad="156292" custRadScaleInc="178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92BE7-D14C-435A-9322-040B34A23009}" type="pres">
      <dgm:prSet presAssocID="{8DC645C4-9ECF-4D66-BB11-45AB5A7316DB}" presName="Name9" presStyleLbl="parChTrans1D2" presStyleIdx="1" presStyleCnt="6"/>
      <dgm:spPr/>
      <dgm:t>
        <a:bodyPr/>
        <a:lstStyle/>
        <a:p>
          <a:endParaRPr lang="en-US"/>
        </a:p>
      </dgm:t>
    </dgm:pt>
    <dgm:pt modelId="{4C72484F-3E29-4C45-9E7C-B94499EE2A18}" type="pres">
      <dgm:prSet presAssocID="{8DC645C4-9ECF-4D66-BB11-45AB5A7316DB}" presName="connTx" presStyleLbl="parChTrans1D2" presStyleIdx="1" presStyleCnt="6"/>
      <dgm:spPr/>
      <dgm:t>
        <a:bodyPr/>
        <a:lstStyle/>
        <a:p>
          <a:endParaRPr lang="en-US"/>
        </a:p>
      </dgm:t>
    </dgm:pt>
    <dgm:pt modelId="{76622173-98AC-40B0-AAD8-A8CC00A1DB22}" type="pres">
      <dgm:prSet presAssocID="{48D7E6E3-0ADB-4A28-9BA6-76EB6F04AC3F}" presName="node" presStyleLbl="node1" presStyleIdx="1" presStyleCnt="6" custScaleX="182598" custScaleY="109327" custRadScaleRad="142759" custRadScaleInc="93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11089-C9B9-4F04-B5CA-EB6B0F91B0D9}" type="pres">
      <dgm:prSet presAssocID="{F197658A-830C-49B0-B8F9-3C9F00101744}" presName="Name9" presStyleLbl="parChTrans1D2" presStyleIdx="2" presStyleCnt="6"/>
      <dgm:spPr/>
      <dgm:t>
        <a:bodyPr/>
        <a:lstStyle/>
        <a:p>
          <a:endParaRPr lang="en-US"/>
        </a:p>
      </dgm:t>
    </dgm:pt>
    <dgm:pt modelId="{C12F0273-C36E-4BFF-912F-E2FC104D5ED0}" type="pres">
      <dgm:prSet presAssocID="{F197658A-830C-49B0-B8F9-3C9F00101744}" presName="connTx" presStyleLbl="parChTrans1D2" presStyleIdx="2" presStyleCnt="6"/>
      <dgm:spPr/>
      <dgm:t>
        <a:bodyPr/>
        <a:lstStyle/>
        <a:p>
          <a:endParaRPr lang="en-US"/>
        </a:p>
      </dgm:t>
    </dgm:pt>
    <dgm:pt modelId="{FF3D820A-A1C0-4734-A111-3F743F487203}" type="pres">
      <dgm:prSet presAssocID="{0F992A9B-0A92-4485-879D-2C4D75317136}" presName="node" presStyleLbl="node1" presStyleIdx="2" presStyleCnt="6" custScaleX="172517" custRadScaleRad="154755" custRadScaleInc="11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A8EEB-22BD-40F5-A076-8F846F0273EC}" type="pres">
      <dgm:prSet presAssocID="{B1B0244A-CBE4-40C3-B1EF-D6DE93DFC4CC}" presName="Name9" presStyleLbl="parChTrans1D2" presStyleIdx="3" presStyleCnt="6"/>
      <dgm:spPr/>
      <dgm:t>
        <a:bodyPr/>
        <a:lstStyle/>
        <a:p>
          <a:endParaRPr lang="en-US"/>
        </a:p>
      </dgm:t>
    </dgm:pt>
    <dgm:pt modelId="{D9A76A45-8D17-4FD0-9543-5CA02933BCAB}" type="pres">
      <dgm:prSet presAssocID="{B1B0244A-CBE4-40C3-B1EF-D6DE93DFC4C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69F02899-C269-4761-9145-ED2883EDBD2B}" type="pres">
      <dgm:prSet presAssocID="{7E81CAC9-049A-48D3-9917-BAF055FEC827}" presName="node" presStyleLbl="node1" presStyleIdx="3" presStyleCnt="6" custScaleX="178876" custScaleY="107927" custRadScaleRad="169802" custRadScaleInc="203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54102-B665-4D86-85F7-DDFCF026881C}" type="pres">
      <dgm:prSet presAssocID="{44D66739-D2A5-408F-A2FE-26CFFC3EDBA6}" presName="Name9" presStyleLbl="parChTrans1D2" presStyleIdx="4" presStyleCnt="6"/>
      <dgm:spPr/>
      <dgm:t>
        <a:bodyPr/>
        <a:lstStyle/>
        <a:p>
          <a:endParaRPr lang="en-US"/>
        </a:p>
      </dgm:t>
    </dgm:pt>
    <dgm:pt modelId="{84476FAE-901F-46CF-83BA-B1C084C01CDC}" type="pres">
      <dgm:prSet presAssocID="{44D66739-D2A5-408F-A2FE-26CFFC3EDBA6}" presName="connTx" presStyleLbl="parChTrans1D2" presStyleIdx="4" presStyleCnt="6"/>
      <dgm:spPr/>
      <dgm:t>
        <a:bodyPr/>
        <a:lstStyle/>
        <a:p>
          <a:endParaRPr lang="en-US"/>
        </a:p>
      </dgm:t>
    </dgm:pt>
    <dgm:pt modelId="{E9A68409-2231-4BE8-A04B-54F6913F5C87}" type="pres">
      <dgm:prSet presAssocID="{83139F16-98FC-456E-A3D1-E5F9E848C885}" presName="node" presStyleLbl="node1" presStyleIdx="4" presStyleCnt="6" custScaleX="180121" custScaleY="104165" custRadScaleRad="145271" custRadScaleInc="108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31D69-070C-4E32-8FC7-D7C58AF028AC}" type="pres">
      <dgm:prSet presAssocID="{D25A7F6E-61DD-48E7-8E03-E69102F77565}" presName="Name9" presStyleLbl="parChTrans1D2" presStyleIdx="5" presStyleCnt="6"/>
      <dgm:spPr/>
      <dgm:t>
        <a:bodyPr/>
        <a:lstStyle/>
        <a:p>
          <a:endParaRPr lang="en-US"/>
        </a:p>
      </dgm:t>
    </dgm:pt>
    <dgm:pt modelId="{23F726ED-4099-4AF7-82BF-5D4306305B36}" type="pres">
      <dgm:prSet presAssocID="{D25A7F6E-61DD-48E7-8E03-E69102F77565}" presName="connTx" presStyleLbl="parChTrans1D2" presStyleIdx="5" presStyleCnt="6"/>
      <dgm:spPr/>
      <dgm:t>
        <a:bodyPr/>
        <a:lstStyle/>
        <a:p>
          <a:endParaRPr lang="en-US"/>
        </a:p>
      </dgm:t>
    </dgm:pt>
    <dgm:pt modelId="{F7252B40-1C2F-4E35-9528-3F63F55DA1DA}" type="pres">
      <dgm:prSet presAssocID="{99783CA6-DC66-4B3D-B1BA-24B35A47ABB3}" presName="node" presStyleLbl="node1" presStyleIdx="5" presStyleCnt="6" custScaleX="172850" custScaleY="100115" custRadScaleRad="170218" custRadScaleInc="8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D92C36-60B0-4721-AF34-8FAAAF6B273B}" type="presOf" srcId="{44D66739-D2A5-408F-A2FE-26CFFC3EDBA6}" destId="{69554102-B665-4D86-85F7-DDFCF026881C}" srcOrd="0" destOrd="0" presId="urn:microsoft.com/office/officeart/2005/8/layout/radial1"/>
    <dgm:cxn modelId="{DAC9D3C5-2E8D-43DB-AA68-ECF3019FF5A2}" srcId="{85E682DD-1347-422A-97D6-AB3291A0E6B4}" destId="{44ACEF85-1039-4561-9862-9C947B8C7460}" srcOrd="0" destOrd="0" parTransId="{8C6FBED0-7048-4E75-87B9-6707E44B666F}" sibTransId="{3110EF8A-4E81-4B52-9612-79150A7E35FD}"/>
    <dgm:cxn modelId="{8BA15134-F93B-452E-A1D7-6771BD10BCD8}" type="presOf" srcId="{8C6FBED0-7048-4E75-87B9-6707E44B666F}" destId="{80616CF8-CFC9-4B07-B52A-686ECE16BD18}" srcOrd="0" destOrd="0" presId="urn:microsoft.com/office/officeart/2005/8/layout/radial1"/>
    <dgm:cxn modelId="{61541958-50C3-4AB5-B1E5-D3D18EF5042C}" type="presOf" srcId="{F197658A-830C-49B0-B8F9-3C9F00101744}" destId="{C12F0273-C36E-4BFF-912F-E2FC104D5ED0}" srcOrd="1" destOrd="0" presId="urn:microsoft.com/office/officeart/2005/8/layout/radial1"/>
    <dgm:cxn modelId="{AE52D49A-1062-4757-AC01-80BA156F8C52}" type="presOf" srcId="{44ACEF85-1039-4561-9862-9C947B8C7460}" destId="{D05CBBED-99D1-4CA4-9F43-9B1CD5A073FF}" srcOrd="0" destOrd="0" presId="urn:microsoft.com/office/officeart/2005/8/layout/radial1"/>
    <dgm:cxn modelId="{FA08C20C-9228-4096-A1ED-9C7FA894476C}" type="presOf" srcId="{D25A7F6E-61DD-48E7-8E03-E69102F77565}" destId="{BDA31D69-070C-4E32-8FC7-D7C58AF028AC}" srcOrd="0" destOrd="0" presId="urn:microsoft.com/office/officeart/2005/8/layout/radial1"/>
    <dgm:cxn modelId="{AA4CA09F-B133-4689-A010-EC49742D985D}" type="presOf" srcId="{B1B0244A-CBE4-40C3-B1EF-D6DE93DFC4CC}" destId="{E94A8EEB-22BD-40F5-A076-8F846F0273EC}" srcOrd="0" destOrd="0" presId="urn:microsoft.com/office/officeart/2005/8/layout/radial1"/>
    <dgm:cxn modelId="{D716EDE0-8F24-4CF4-A99F-46EC17B61D4F}" type="presOf" srcId="{F197658A-830C-49B0-B8F9-3C9F00101744}" destId="{29111089-C9B9-4F04-B5CA-EB6B0F91B0D9}" srcOrd="0" destOrd="0" presId="urn:microsoft.com/office/officeart/2005/8/layout/radial1"/>
    <dgm:cxn modelId="{D39B0CDA-770D-40DE-AF92-DFE6D019C0B7}" type="presOf" srcId="{7E81CAC9-049A-48D3-9917-BAF055FEC827}" destId="{69F02899-C269-4761-9145-ED2883EDBD2B}" srcOrd="0" destOrd="0" presId="urn:microsoft.com/office/officeart/2005/8/layout/radial1"/>
    <dgm:cxn modelId="{AA5B8E6F-13BC-4A0E-97AD-6E713DE8402B}" type="presOf" srcId="{8DC645C4-9ECF-4D66-BB11-45AB5A7316DB}" destId="{4C72484F-3E29-4C45-9E7C-B94499EE2A18}" srcOrd="1" destOrd="0" presId="urn:microsoft.com/office/officeart/2005/8/layout/radial1"/>
    <dgm:cxn modelId="{7B899729-8472-449A-B1E8-E5E130835CCC}" type="presOf" srcId="{B1B0244A-CBE4-40C3-B1EF-D6DE93DFC4CC}" destId="{D9A76A45-8D17-4FD0-9543-5CA02933BCAB}" srcOrd="1" destOrd="0" presId="urn:microsoft.com/office/officeart/2005/8/layout/radial1"/>
    <dgm:cxn modelId="{2E66F04D-7C70-4899-BE1E-F979772F310A}" srcId="{85E682DD-1347-422A-97D6-AB3291A0E6B4}" destId="{7E81CAC9-049A-48D3-9917-BAF055FEC827}" srcOrd="3" destOrd="0" parTransId="{B1B0244A-CBE4-40C3-B1EF-D6DE93DFC4CC}" sibTransId="{79B05C2F-EA86-4FC4-9904-A7C80925CB22}"/>
    <dgm:cxn modelId="{425FE697-2390-495F-9B07-8A1FE8FF93A6}" type="presOf" srcId="{85E682DD-1347-422A-97D6-AB3291A0E6B4}" destId="{363AA647-23EA-4C39-8C94-E352F063375A}" srcOrd="0" destOrd="0" presId="urn:microsoft.com/office/officeart/2005/8/layout/radial1"/>
    <dgm:cxn modelId="{302CC6A9-2818-4185-A5AC-284164789C23}" srcId="{85E682DD-1347-422A-97D6-AB3291A0E6B4}" destId="{99783CA6-DC66-4B3D-B1BA-24B35A47ABB3}" srcOrd="5" destOrd="0" parTransId="{D25A7F6E-61DD-48E7-8E03-E69102F77565}" sibTransId="{E21D8847-DD25-496E-BF5E-15983AC50172}"/>
    <dgm:cxn modelId="{69AF6666-8ECE-494C-829C-87E8263B2475}" type="presOf" srcId="{44D66739-D2A5-408F-A2FE-26CFFC3EDBA6}" destId="{84476FAE-901F-46CF-83BA-B1C084C01CDC}" srcOrd="1" destOrd="0" presId="urn:microsoft.com/office/officeart/2005/8/layout/radial1"/>
    <dgm:cxn modelId="{EDE214E4-7802-4E1D-97A3-71FA9AC72610}" type="presOf" srcId="{8C6FBED0-7048-4E75-87B9-6707E44B666F}" destId="{67600C1D-8895-40A1-B9B0-17518A16F96E}" srcOrd="1" destOrd="0" presId="urn:microsoft.com/office/officeart/2005/8/layout/radial1"/>
    <dgm:cxn modelId="{AFABAC98-88C5-49DB-99E8-C48E82E85BA2}" type="presOf" srcId="{48D7E6E3-0ADB-4A28-9BA6-76EB6F04AC3F}" destId="{76622173-98AC-40B0-AAD8-A8CC00A1DB22}" srcOrd="0" destOrd="0" presId="urn:microsoft.com/office/officeart/2005/8/layout/radial1"/>
    <dgm:cxn modelId="{762457D2-606A-46D4-A26E-A17F6AC60069}" srcId="{9F5DC5CE-060D-4839-891D-9E231B626826}" destId="{85E682DD-1347-422A-97D6-AB3291A0E6B4}" srcOrd="0" destOrd="0" parTransId="{E086A51A-535C-4F7B-9008-BD719A19184A}" sibTransId="{9BC3950B-E8CB-4848-A9B2-161856C01EE6}"/>
    <dgm:cxn modelId="{B0CE2CF5-4A78-4A34-B04A-B233265C845A}" type="presOf" srcId="{D25A7F6E-61DD-48E7-8E03-E69102F77565}" destId="{23F726ED-4099-4AF7-82BF-5D4306305B36}" srcOrd="1" destOrd="0" presId="urn:microsoft.com/office/officeart/2005/8/layout/radial1"/>
    <dgm:cxn modelId="{BA382040-11C7-4A80-8E69-98E255654B76}" type="presOf" srcId="{0F992A9B-0A92-4485-879D-2C4D75317136}" destId="{FF3D820A-A1C0-4734-A111-3F743F487203}" srcOrd="0" destOrd="0" presId="urn:microsoft.com/office/officeart/2005/8/layout/radial1"/>
    <dgm:cxn modelId="{1D492D2B-AB83-49C7-9D38-89ED83073CBD}" srcId="{85E682DD-1347-422A-97D6-AB3291A0E6B4}" destId="{83139F16-98FC-456E-A3D1-E5F9E848C885}" srcOrd="4" destOrd="0" parTransId="{44D66739-D2A5-408F-A2FE-26CFFC3EDBA6}" sibTransId="{753A3252-C404-4659-B714-D2BF12AB181A}"/>
    <dgm:cxn modelId="{FAF701AC-1EB7-41CA-B2D8-E53C7C60DB9A}" type="presOf" srcId="{83139F16-98FC-456E-A3D1-E5F9E848C885}" destId="{E9A68409-2231-4BE8-A04B-54F6913F5C87}" srcOrd="0" destOrd="0" presId="urn:microsoft.com/office/officeart/2005/8/layout/radial1"/>
    <dgm:cxn modelId="{FD9E05AB-947E-44EE-ADE7-50CECFF97FF5}" type="presOf" srcId="{99783CA6-DC66-4B3D-B1BA-24B35A47ABB3}" destId="{F7252B40-1C2F-4E35-9528-3F63F55DA1DA}" srcOrd="0" destOrd="0" presId="urn:microsoft.com/office/officeart/2005/8/layout/radial1"/>
    <dgm:cxn modelId="{F1E5D516-36D7-47BD-8D56-E77D2A43CBAD}" srcId="{85E682DD-1347-422A-97D6-AB3291A0E6B4}" destId="{48D7E6E3-0ADB-4A28-9BA6-76EB6F04AC3F}" srcOrd="1" destOrd="0" parTransId="{8DC645C4-9ECF-4D66-BB11-45AB5A7316DB}" sibTransId="{01D630AD-BCB3-494E-A930-3D69126A3B65}"/>
    <dgm:cxn modelId="{3FB597A3-9B60-4551-8E31-B75E905EC382}" srcId="{85E682DD-1347-422A-97D6-AB3291A0E6B4}" destId="{0F992A9B-0A92-4485-879D-2C4D75317136}" srcOrd="2" destOrd="0" parTransId="{F197658A-830C-49B0-B8F9-3C9F00101744}" sibTransId="{8677FB6E-B6FC-4BED-BC6E-AC9AEF665807}"/>
    <dgm:cxn modelId="{BEB1A132-2E2B-426E-B2A3-1A317C3CEAA5}" type="presOf" srcId="{9F5DC5CE-060D-4839-891D-9E231B626826}" destId="{61BBA126-C204-4344-8632-1FC937C655E4}" srcOrd="0" destOrd="0" presId="urn:microsoft.com/office/officeart/2005/8/layout/radial1"/>
    <dgm:cxn modelId="{E8EED5A9-303A-4897-9911-A79F90528637}" type="presOf" srcId="{8DC645C4-9ECF-4D66-BB11-45AB5A7316DB}" destId="{2FA92BE7-D14C-435A-9322-040B34A23009}" srcOrd="0" destOrd="0" presId="urn:microsoft.com/office/officeart/2005/8/layout/radial1"/>
    <dgm:cxn modelId="{DC5CA763-9530-4ED9-A703-5815963157CB}" type="presParOf" srcId="{61BBA126-C204-4344-8632-1FC937C655E4}" destId="{363AA647-23EA-4C39-8C94-E352F063375A}" srcOrd="0" destOrd="0" presId="urn:microsoft.com/office/officeart/2005/8/layout/radial1"/>
    <dgm:cxn modelId="{DF12C042-C911-4942-AD8D-27BE6B4B4839}" type="presParOf" srcId="{61BBA126-C204-4344-8632-1FC937C655E4}" destId="{80616CF8-CFC9-4B07-B52A-686ECE16BD18}" srcOrd="1" destOrd="0" presId="urn:microsoft.com/office/officeart/2005/8/layout/radial1"/>
    <dgm:cxn modelId="{D12F4562-EFB5-43C1-9D5D-D7035198ED7C}" type="presParOf" srcId="{80616CF8-CFC9-4B07-B52A-686ECE16BD18}" destId="{67600C1D-8895-40A1-B9B0-17518A16F96E}" srcOrd="0" destOrd="0" presId="urn:microsoft.com/office/officeart/2005/8/layout/radial1"/>
    <dgm:cxn modelId="{F970EADA-004C-4794-A019-0BEEA88F5F92}" type="presParOf" srcId="{61BBA126-C204-4344-8632-1FC937C655E4}" destId="{D05CBBED-99D1-4CA4-9F43-9B1CD5A073FF}" srcOrd="2" destOrd="0" presId="urn:microsoft.com/office/officeart/2005/8/layout/radial1"/>
    <dgm:cxn modelId="{C5BE9A36-E4D6-4113-B2C1-5EEB71166624}" type="presParOf" srcId="{61BBA126-C204-4344-8632-1FC937C655E4}" destId="{2FA92BE7-D14C-435A-9322-040B34A23009}" srcOrd="3" destOrd="0" presId="urn:microsoft.com/office/officeart/2005/8/layout/radial1"/>
    <dgm:cxn modelId="{B94BA07B-6192-424A-BBEE-E929721223C6}" type="presParOf" srcId="{2FA92BE7-D14C-435A-9322-040B34A23009}" destId="{4C72484F-3E29-4C45-9E7C-B94499EE2A18}" srcOrd="0" destOrd="0" presId="urn:microsoft.com/office/officeart/2005/8/layout/radial1"/>
    <dgm:cxn modelId="{3835E12D-C961-4ADE-85A3-13177E6F17E8}" type="presParOf" srcId="{61BBA126-C204-4344-8632-1FC937C655E4}" destId="{76622173-98AC-40B0-AAD8-A8CC00A1DB22}" srcOrd="4" destOrd="0" presId="urn:microsoft.com/office/officeart/2005/8/layout/radial1"/>
    <dgm:cxn modelId="{0E8AC2E7-56B3-451C-AD52-8672AE7D8A2C}" type="presParOf" srcId="{61BBA126-C204-4344-8632-1FC937C655E4}" destId="{29111089-C9B9-4F04-B5CA-EB6B0F91B0D9}" srcOrd="5" destOrd="0" presId="urn:microsoft.com/office/officeart/2005/8/layout/radial1"/>
    <dgm:cxn modelId="{5C443876-4E35-41F1-8E11-DF16F85E0670}" type="presParOf" srcId="{29111089-C9B9-4F04-B5CA-EB6B0F91B0D9}" destId="{C12F0273-C36E-4BFF-912F-E2FC104D5ED0}" srcOrd="0" destOrd="0" presId="urn:microsoft.com/office/officeart/2005/8/layout/radial1"/>
    <dgm:cxn modelId="{C38D3C41-29C4-4243-8130-AED758107402}" type="presParOf" srcId="{61BBA126-C204-4344-8632-1FC937C655E4}" destId="{FF3D820A-A1C0-4734-A111-3F743F487203}" srcOrd="6" destOrd="0" presId="urn:microsoft.com/office/officeart/2005/8/layout/radial1"/>
    <dgm:cxn modelId="{21783C72-C260-46AE-BC43-94F35BDB1EFB}" type="presParOf" srcId="{61BBA126-C204-4344-8632-1FC937C655E4}" destId="{E94A8EEB-22BD-40F5-A076-8F846F0273EC}" srcOrd="7" destOrd="0" presId="urn:microsoft.com/office/officeart/2005/8/layout/radial1"/>
    <dgm:cxn modelId="{21B80D26-D0E4-4060-8DCA-A8BF2BD702F6}" type="presParOf" srcId="{E94A8EEB-22BD-40F5-A076-8F846F0273EC}" destId="{D9A76A45-8D17-4FD0-9543-5CA02933BCAB}" srcOrd="0" destOrd="0" presId="urn:microsoft.com/office/officeart/2005/8/layout/radial1"/>
    <dgm:cxn modelId="{F3444D1B-6B2C-4098-BE8E-5C92B93D1BA0}" type="presParOf" srcId="{61BBA126-C204-4344-8632-1FC937C655E4}" destId="{69F02899-C269-4761-9145-ED2883EDBD2B}" srcOrd="8" destOrd="0" presId="urn:microsoft.com/office/officeart/2005/8/layout/radial1"/>
    <dgm:cxn modelId="{C33A986A-3798-4EEA-A505-3C4C60EF4A19}" type="presParOf" srcId="{61BBA126-C204-4344-8632-1FC937C655E4}" destId="{69554102-B665-4D86-85F7-DDFCF026881C}" srcOrd="9" destOrd="0" presId="urn:microsoft.com/office/officeart/2005/8/layout/radial1"/>
    <dgm:cxn modelId="{3B0751AF-40E3-43BE-B18C-E08D4BDCC69A}" type="presParOf" srcId="{69554102-B665-4D86-85F7-DDFCF026881C}" destId="{84476FAE-901F-46CF-83BA-B1C084C01CDC}" srcOrd="0" destOrd="0" presId="urn:microsoft.com/office/officeart/2005/8/layout/radial1"/>
    <dgm:cxn modelId="{7D218FD0-EC2F-4440-8B4D-0168AB4E98FE}" type="presParOf" srcId="{61BBA126-C204-4344-8632-1FC937C655E4}" destId="{E9A68409-2231-4BE8-A04B-54F6913F5C87}" srcOrd="10" destOrd="0" presId="urn:microsoft.com/office/officeart/2005/8/layout/radial1"/>
    <dgm:cxn modelId="{1F8652CE-F1B9-4A18-B8F4-54AD3FB99A38}" type="presParOf" srcId="{61BBA126-C204-4344-8632-1FC937C655E4}" destId="{BDA31D69-070C-4E32-8FC7-D7C58AF028AC}" srcOrd="11" destOrd="0" presId="urn:microsoft.com/office/officeart/2005/8/layout/radial1"/>
    <dgm:cxn modelId="{6ABAD970-4C97-4987-A1AB-A499103BA14F}" type="presParOf" srcId="{BDA31D69-070C-4E32-8FC7-D7C58AF028AC}" destId="{23F726ED-4099-4AF7-82BF-5D4306305B36}" srcOrd="0" destOrd="0" presId="urn:microsoft.com/office/officeart/2005/8/layout/radial1"/>
    <dgm:cxn modelId="{DF25AE2C-3CE2-47A8-8924-A2549C6447A6}" type="presParOf" srcId="{61BBA126-C204-4344-8632-1FC937C655E4}" destId="{F7252B40-1C2F-4E35-9528-3F63F55DA1DA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AA647-23EA-4C39-8C94-E352F063375A}">
      <dsp:nvSpPr>
        <dsp:cNvPr id="0" name=""/>
        <dsp:cNvSpPr/>
      </dsp:nvSpPr>
      <dsp:spPr>
        <a:xfrm>
          <a:off x="4715312" y="1884270"/>
          <a:ext cx="2898705" cy="291585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39818" y="2311287"/>
        <a:ext cx="2049693" cy="2061819"/>
      </dsp:txXfrm>
    </dsp:sp>
    <dsp:sp modelId="{80616CF8-CFC9-4B07-B52A-686ECE16BD18}">
      <dsp:nvSpPr>
        <dsp:cNvPr id="0" name=""/>
        <dsp:cNvSpPr/>
      </dsp:nvSpPr>
      <dsp:spPr>
        <a:xfrm rot="19562145">
          <a:off x="7273840" y="2205752"/>
          <a:ext cx="1114850" cy="27643"/>
        </a:xfrm>
        <a:custGeom>
          <a:avLst/>
          <a:gdLst/>
          <a:ahLst/>
          <a:cxnLst/>
          <a:rect l="0" t="0" r="0" b="0"/>
          <a:pathLst>
            <a:path>
              <a:moveTo>
                <a:pt x="0" y="13821"/>
              </a:moveTo>
              <a:lnTo>
                <a:pt x="1114850" y="1382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03394" y="2191702"/>
        <a:ext cx="55742" cy="55742"/>
      </dsp:txXfrm>
    </dsp:sp>
    <dsp:sp modelId="{D05CBBED-99D1-4CA4-9F43-9B1CD5A073FF}">
      <dsp:nvSpPr>
        <dsp:cNvPr id="0" name=""/>
        <dsp:cNvSpPr/>
      </dsp:nvSpPr>
      <dsp:spPr>
        <a:xfrm>
          <a:off x="7714741" y="147031"/>
          <a:ext cx="3401375" cy="20108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প্রকৃত নামঃ       </a:t>
          </a:r>
          <a:r>
            <a:rPr lang="bn-IN" sz="28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বলাইচাঁদ মুখোপাধ্যায়    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12861" y="441520"/>
        <a:ext cx="2405135" cy="1421917"/>
      </dsp:txXfrm>
    </dsp:sp>
    <dsp:sp modelId="{2FA92BE7-D14C-435A-9322-040B34A23009}">
      <dsp:nvSpPr>
        <dsp:cNvPr id="0" name=""/>
        <dsp:cNvSpPr/>
      </dsp:nvSpPr>
      <dsp:spPr>
        <a:xfrm rot="10684">
          <a:off x="7614009" y="3333605"/>
          <a:ext cx="466682" cy="27643"/>
        </a:xfrm>
        <a:custGeom>
          <a:avLst/>
          <a:gdLst/>
          <a:ahLst/>
          <a:cxnLst/>
          <a:rect l="0" t="0" r="0" b="0"/>
          <a:pathLst>
            <a:path>
              <a:moveTo>
                <a:pt x="0" y="13821"/>
              </a:moveTo>
              <a:lnTo>
                <a:pt x="466682" y="1382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35684" y="3335759"/>
        <a:ext cx="23334" cy="23334"/>
      </dsp:txXfrm>
    </dsp:sp>
    <dsp:sp modelId="{76622173-98AC-40B0-AAD8-A8CC00A1DB22}">
      <dsp:nvSpPr>
        <dsp:cNvPr id="0" name=""/>
        <dsp:cNvSpPr/>
      </dsp:nvSpPr>
      <dsp:spPr>
        <a:xfrm>
          <a:off x="8080667" y="2300388"/>
          <a:ext cx="3518214" cy="2106462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জন্মঃ             </a:t>
          </a:r>
          <a:r>
            <a:rPr lang="bn-IN" sz="28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১৮৯৯ সালের ১৯শে জুলাই, বিহারের পূর্ণিয়ার অন্তর্গত মণিহার গ্রামে ।  </a:t>
          </a:r>
          <a:r>
            <a:rPr lang="bn-IN" sz="3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bn-IN" sz="3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595898" y="2608872"/>
        <a:ext cx="2487752" cy="1489494"/>
      </dsp:txXfrm>
    </dsp:sp>
    <dsp:sp modelId="{29111089-C9B9-4F04-B5CA-EB6B0F91B0D9}">
      <dsp:nvSpPr>
        <dsp:cNvPr id="0" name=""/>
        <dsp:cNvSpPr/>
      </dsp:nvSpPr>
      <dsp:spPr>
        <a:xfrm rot="2061328">
          <a:off x="7251344" y="4510379"/>
          <a:ext cx="1284952" cy="27643"/>
        </a:xfrm>
        <a:custGeom>
          <a:avLst/>
          <a:gdLst/>
          <a:ahLst/>
          <a:cxnLst/>
          <a:rect l="0" t="0" r="0" b="0"/>
          <a:pathLst>
            <a:path>
              <a:moveTo>
                <a:pt x="0" y="13821"/>
              </a:moveTo>
              <a:lnTo>
                <a:pt x="1284952" y="1382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61696" y="4492077"/>
        <a:ext cx="64247" cy="64247"/>
      </dsp:txXfrm>
    </dsp:sp>
    <dsp:sp modelId="{FF3D820A-A1C0-4734-A111-3F743F487203}">
      <dsp:nvSpPr>
        <dsp:cNvPr id="0" name=""/>
        <dsp:cNvSpPr/>
      </dsp:nvSpPr>
      <dsp:spPr>
        <a:xfrm>
          <a:off x="7837122" y="4658158"/>
          <a:ext cx="3323978" cy="1926753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পেশাঃ           </a:t>
          </a:r>
          <a:r>
            <a:rPr lang="bn-IN" sz="28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     তাঁর পেশা শুরু হয় মেডিক্যাল অফিসার হিসেবে । </a:t>
          </a:r>
          <a:endParaRPr lang="en-US" sz="32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23907" y="4940324"/>
        <a:ext cx="2350408" cy="1362421"/>
      </dsp:txXfrm>
    </dsp:sp>
    <dsp:sp modelId="{E94A8EEB-22BD-40F5-A076-8F846F0273EC}">
      <dsp:nvSpPr>
        <dsp:cNvPr id="0" name=""/>
        <dsp:cNvSpPr/>
      </dsp:nvSpPr>
      <dsp:spPr>
        <a:xfrm rot="8932161">
          <a:off x="3650185" y="4433146"/>
          <a:ext cx="1370587" cy="27643"/>
        </a:xfrm>
        <a:custGeom>
          <a:avLst/>
          <a:gdLst/>
          <a:ahLst/>
          <a:cxnLst/>
          <a:rect l="0" t="0" r="0" b="0"/>
          <a:pathLst>
            <a:path>
              <a:moveTo>
                <a:pt x="0" y="13821"/>
              </a:moveTo>
              <a:lnTo>
                <a:pt x="1370587" y="1382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4301214" y="4412703"/>
        <a:ext cx="68529" cy="68529"/>
      </dsp:txXfrm>
    </dsp:sp>
    <dsp:sp modelId="{69F02899-C269-4761-9145-ED2883EDBD2B}">
      <dsp:nvSpPr>
        <dsp:cNvPr id="0" name=""/>
        <dsp:cNvSpPr/>
      </dsp:nvSpPr>
      <dsp:spPr>
        <a:xfrm>
          <a:off x="807713" y="4497094"/>
          <a:ext cx="3446500" cy="2079487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কাব্যগ্রন্থঃ</a:t>
          </a:r>
          <a:r>
            <a:rPr lang="bn-IN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বনফুলের কবিতা, ব্যঙ্গ- কবিতা, চতুর্দশপদী ।   </a:t>
          </a:r>
          <a:endParaRPr lang="en-US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12441" y="4801628"/>
        <a:ext cx="2437044" cy="1470419"/>
      </dsp:txXfrm>
    </dsp:sp>
    <dsp:sp modelId="{69554102-B665-4D86-85F7-DDFCF026881C}">
      <dsp:nvSpPr>
        <dsp:cNvPr id="0" name=""/>
        <dsp:cNvSpPr/>
      </dsp:nvSpPr>
      <dsp:spPr>
        <a:xfrm rot="10822931">
          <a:off x="4355767" y="3317508"/>
          <a:ext cx="359580" cy="27643"/>
        </a:xfrm>
        <a:custGeom>
          <a:avLst/>
          <a:gdLst/>
          <a:ahLst/>
          <a:cxnLst/>
          <a:rect l="0" t="0" r="0" b="0"/>
          <a:pathLst>
            <a:path>
              <a:moveTo>
                <a:pt x="0" y="13821"/>
              </a:moveTo>
              <a:lnTo>
                <a:pt x="359580" y="1382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4526568" y="3322341"/>
        <a:ext cx="17979" cy="17979"/>
      </dsp:txXfrm>
    </dsp:sp>
    <dsp:sp modelId="{E9A68409-2231-4BE8-A04B-54F6913F5C87}">
      <dsp:nvSpPr>
        <dsp:cNvPr id="0" name=""/>
        <dsp:cNvSpPr/>
      </dsp:nvSpPr>
      <dsp:spPr>
        <a:xfrm>
          <a:off x="885398" y="2315055"/>
          <a:ext cx="3470488" cy="2007003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পুরস্কারঃ</a:t>
          </a:r>
          <a:r>
            <a:rPr lang="bn-IN" sz="3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বিভিন্ন পুরস্কারসহ তিনি ‘পদ্মভূষণ’ উপাধি লাভ করেন ।  </a:t>
          </a:r>
          <a:endParaRPr lang="en-US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93639" y="2608974"/>
        <a:ext cx="2454006" cy="1419165"/>
      </dsp:txXfrm>
    </dsp:sp>
    <dsp:sp modelId="{BDA31D69-070C-4E32-8FC7-D7C58AF028AC}">
      <dsp:nvSpPr>
        <dsp:cNvPr id="0" name=""/>
        <dsp:cNvSpPr/>
      </dsp:nvSpPr>
      <dsp:spPr>
        <a:xfrm rot="12707988">
          <a:off x="3705083" y="2214219"/>
          <a:ext cx="1325237" cy="27643"/>
        </a:xfrm>
        <a:custGeom>
          <a:avLst/>
          <a:gdLst/>
          <a:ahLst/>
          <a:cxnLst/>
          <a:rect l="0" t="0" r="0" b="0"/>
          <a:pathLst>
            <a:path>
              <a:moveTo>
                <a:pt x="0" y="13821"/>
              </a:moveTo>
              <a:lnTo>
                <a:pt x="1325237" y="1382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4334571" y="2194910"/>
        <a:ext cx="66261" cy="66261"/>
      </dsp:txXfrm>
    </dsp:sp>
    <dsp:sp modelId="{F7252B40-1C2F-4E35-9528-3F63F55DA1DA}">
      <dsp:nvSpPr>
        <dsp:cNvPr id="0" name=""/>
        <dsp:cNvSpPr/>
      </dsp:nvSpPr>
      <dsp:spPr>
        <a:xfrm>
          <a:off x="1002614" y="209587"/>
          <a:ext cx="3330394" cy="1928969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মৃত্যুঃ </a:t>
          </a:r>
          <a:r>
            <a:rPr lang="bn-IN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১৯৭৯ সালের ৯ই ফেব্রুয়ারি, কলকাতায় ।  </a:t>
          </a:r>
          <a:endParaRPr lang="en-US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90339" y="492078"/>
        <a:ext cx="2354944" cy="136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B9F9D-AC1A-4E21-A214-80316A6865A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A823C-85D3-4D09-8775-64ADB72F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5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028B6-CD29-414F-A942-0D3C775EEDB1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C0D05-A173-4090-8DDA-194D661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4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65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2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6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72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32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1D2AE-D848-4091-8455-1A9FD874A20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15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06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22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C0D05-A173-4090-8DDA-194D661269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52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167309"/>
            <a:ext cx="8915400" cy="2483215"/>
          </a:xfrm>
          <a:prstGeom prst="rect">
            <a:avLst/>
          </a:prstGeo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746287"/>
            <a:ext cx="8915400" cy="17220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0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379747"/>
            <a:ext cx="10252710" cy="137864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1898735"/>
            <a:ext cx="10252710" cy="45255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2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7" y="379747"/>
            <a:ext cx="2563178" cy="604458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379747"/>
            <a:ext cx="7540943" cy="60445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3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379747"/>
            <a:ext cx="10252710" cy="137864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5" y="1898735"/>
            <a:ext cx="10252710" cy="45255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778207"/>
            <a:ext cx="10252710" cy="2966979"/>
          </a:xfrm>
          <a:prstGeom prst="rect">
            <a:avLst/>
          </a:prstGeom>
        </p:spPr>
        <p:txBody>
          <a:bodyPr anchor="b"/>
          <a:lstStyle>
            <a:lvl1pPr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4773255"/>
            <a:ext cx="10252710" cy="1560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6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379747"/>
            <a:ext cx="10252710" cy="137864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1898735"/>
            <a:ext cx="5052060" cy="45255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1898735"/>
            <a:ext cx="5052060" cy="45255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3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379747"/>
            <a:ext cx="10252710" cy="137864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4" y="1748487"/>
            <a:ext cx="5028842" cy="8569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4" y="2605394"/>
            <a:ext cx="5028842" cy="383214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5" y="1748487"/>
            <a:ext cx="5053608" cy="8569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5" y="2605394"/>
            <a:ext cx="5053608" cy="383214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379747"/>
            <a:ext cx="10252710" cy="137864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9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75509"/>
            <a:ext cx="3833931" cy="1664282"/>
          </a:xfrm>
          <a:prstGeom prst="rect">
            <a:avLst/>
          </a:prstGeo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026968"/>
            <a:ext cx="6017895" cy="5068796"/>
          </a:xfrm>
          <a:prstGeom prst="rect">
            <a:avLst/>
          </a:prstGeo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139792"/>
            <a:ext cx="3833931" cy="39642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75509"/>
            <a:ext cx="3833931" cy="1664282"/>
          </a:xfrm>
          <a:prstGeom prst="rect">
            <a:avLst/>
          </a:prstGeo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026968"/>
            <a:ext cx="6017895" cy="506879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139792"/>
            <a:ext cx="3833931" cy="39642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6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33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1887200" cy="7132638"/>
          </a:xfrm>
          <a:prstGeom prst="frame">
            <a:avLst>
              <a:gd name="adj1" fmla="val 2206"/>
            </a:avLst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277090" y="318656"/>
            <a:ext cx="11319164" cy="6539345"/>
          </a:xfrm>
          <a:prstGeom prst="roundRect">
            <a:avLst>
              <a:gd name="adj" fmla="val 670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6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1813809" y="344261"/>
            <a:ext cx="7695647" cy="1396556"/>
          </a:xfrm>
          <a:prstGeom prst="horizontalScroll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6" tIns="45718" rIns="91436" bIns="45718" spcCol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স্বাগত</a:t>
            </a:r>
            <a:endParaRPr lang="en-US" sz="5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072" y="2304288"/>
            <a:ext cx="5913120" cy="354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40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979408" y="5473502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নিমের ছাল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5184" y="5473501"/>
            <a:ext cx="2993447" cy="598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কবিরাজের ঔষধ তৈরি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1256" y="562089"/>
            <a:ext cx="4947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928" y="1950720"/>
            <a:ext cx="3616720" cy="33669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112" y="1950721"/>
            <a:ext cx="3449384" cy="33669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6255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54214" y="442119"/>
            <a:ext cx="5580185" cy="914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নিমগাছের তৈরি ঔষধের উপকারিতা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5624" y="526444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দাদ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38416" y="515113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চুলকানি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830" y="2083633"/>
            <a:ext cx="3935730" cy="30675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005" y="2083633"/>
            <a:ext cx="3711131" cy="30675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4466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31179" y="446710"/>
            <a:ext cx="3413191" cy="6772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410062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নিমপাতা কীভাবে আমাদের উপকারে আসে, ব্যাখ্যা কর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1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22215" y="379659"/>
            <a:ext cx="7854430" cy="914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পরিচর্যা বিহীন নিমগাছ ও যত্নহীন গৃহবধূ   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978" y="1889919"/>
            <a:ext cx="5361163" cy="3962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95" y="1889919"/>
            <a:ext cx="5548235" cy="3962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86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33800" y="406154"/>
            <a:ext cx="3912683" cy="9029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    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C:\Users\Computer Solution\Desktop\digital class are jono\_20170517_1326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68" y="1478937"/>
            <a:ext cx="5284346" cy="35127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914400" y="5395119"/>
            <a:ext cx="1043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পরিচর্যাবিহীন নিমগাছ ও গৃহকর্ম-নিপূণা লক্ষ্মীবউয়ের মধ্যে যে সাদৃশ্য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রয়েছে তা দলে আলোচনা করে লিখ।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7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01341" y="50258"/>
            <a:ext cx="3579688" cy="9029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227350" y="2394434"/>
            <a:ext cx="769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লোকজন নিমের কচি পাতা খায় কেন?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333" y="1152379"/>
            <a:ext cx="8717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বনফুল কী হিসেবে কর্মজীবন শুরু করেন?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-457200" y="1694973"/>
            <a:ext cx="3611394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ম্যাজিস্ট্রেট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66260" y="1683404"/>
            <a:ext cx="2673016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হিসেবে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59138" y="1685601"/>
            <a:ext cx="4312754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 মেডিক্যাল অফিসার   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153400" y="1661319"/>
            <a:ext cx="3145480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(ঘ) সম্পাদক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2938642"/>
            <a:ext cx="2992898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স্বাদ গ্রহনের জন্য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14600" y="2972152"/>
            <a:ext cx="3693918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 রুচি বাড়ানোর জন্য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15000" y="2952709"/>
            <a:ext cx="2807820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 রোগমুক্তির জন্য 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708733" y="2972669"/>
            <a:ext cx="3249140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(ঘ) কৃতিত্ব অর্জনের জন্য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287195" y="3625314"/>
            <a:ext cx="1103250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‘ওদের বাড়ির গৃহকর্ম-নিপুণা লক্ষ্মী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বউটার ঠিক এক দশা’- বাক্যটিতে লেখক বউটি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যে ইঙ্গিত দিয়েছেন- 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নির্যাতিত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অসহায়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অবহেলিত </a:t>
            </a:r>
          </a:p>
          <a:p>
            <a:r>
              <a:rPr lang="bn-IN" sz="3200" dirty="0" smtClean="0"/>
              <a:t> </a:t>
            </a:r>
          </a:p>
          <a:p>
            <a:r>
              <a:rPr lang="bn-IN" sz="3200" dirty="0" smtClean="0"/>
              <a:t> </a:t>
            </a:r>
          </a:p>
          <a:p>
            <a:r>
              <a:rPr lang="bn-IN" sz="3200" dirty="0" smtClean="0"/>
              <a:t> </a:t>
            </a:r>
          </a:p>
          <a:p>
            <a:endParaRPr lang="en-US" sz="3200" dirty="0"/>
          </a:p>
        </p:txBody>
      </p:sp>
      <p:sp>
        <p:nvSpPr>
          <p:cNvPr id="23" name="Rounded Rectangle 22"/>
          <p:cNvSpPr/>
          <p:nvPr/>
        </p:nvSpPr>
        <p:spPr>
          <a:xfrm>
            <a:off x="17521" y="6080921"/>
            <a:ext cx="2514600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19400" y="6086554"/>
            <a:ext cx="2382810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00046" y="6086554"/>
            <a:ext cx="1942822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570276" y="6080921"/>
            <a:ext cx="2935924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(ঘ)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ii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iii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783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2400" y="338914"/>
            <a:ext cx="3579688" cy="902945"/>
          </a:xfrm>
          <a:prstGeom prst="round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37540" y="5395119"/>
            <a:ext cx="10423780" cy="126676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 গাছের ঔষধি গুন বিশ্লেষন করে তোমার উত্তর স্বপক্ষে তুলে ধরে যুক্তি সহ ব্যাখা কর?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52974"/>
            <a:ext cx="4572000" cy="24239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0436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60160" y="495077"/>
            <a:ext cx="8382000" cy="1107996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সবাইকে ধন্যবাদ </a:t>
            </a:r>
            <a:endParaRPr lang="en-US" sz="6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80" y="2494756"/>
            <a:ext cx="5145024" cy="29672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901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96698" y="553665"/>
            <a:ext cx="3413191" cy="82365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1" y="4112196"/>
            <a:ext cx="5128111" cy="2859452"/>
          </a:xfrm>
          <a:prstGeom prst="roundRect">
            <a:avLst>
              <a:gd name="adj" fmla="val 11919"/>
            </a:avLst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</a:t>
            </a:r>
            <a:r>
              <a:rPr lang="bn-IN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</a:p>
          <a:p>
            <a:pPr algn="ctr"/>
            <a:r>
              <a:rPr lang="en-US" sz="2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 </a:t>
            </a:r>
          </a:p>
          <a:p>
            <a:pPr algn="ctr"/>
            <a:r>
              <a:rPr lang="en-US" sz="2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</a:t>
            </a:r>
            <a:r>
              <a:rPr lang="en-US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৬৮৯২৬৬৫৮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10420" y="4380523"/>
            <a:ext cx="4303282" cy="226283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  <a:endParaRPr lang="bn-IN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2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১ম </a:t>
            </a:r>
            <a:r>
              <a:rPr lang="bn-IN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গদ্য ) </a:t>
            </a:r>
            <a:endParaRPr lang="bn-IN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সময়ঃ </a:t>
            </a:r>
            <a:r>
              <a:rPr lang="bn-IN" sz="2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bn-IN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en-US" sz="29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২৩/০৪/২০১৯</a:t>
            </a:r>
            <a:r>
              <a:rPr lang="bn-IN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9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9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922258" y="5994789"/>
            <a:ext cx="0" cy="370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905185" y="2278508"/>
            <a:ext cx="257568" cy="4460732"/>
            <a:chOff x="5895043" y="1481404"/>
            <a:chExt cx="175470" cy="5311203"/>
          </a:xfrm>
        </p:grpSpPr>
        <p:grpSp>
          <p:nvGrpSpPr>
            <p:cNvPr id="11" name="Group 10"/>
            <p:cNvGrpSpPr/>
            <p:nvPr/>
          </p:nvGrpSpPr>
          <p:grpSpPr>
            <a:xfrm>
              <a:off x="5895043" y="1585118"/>
              <a:ext cx="174124" cy="5103775"/>
              <a:chOff x="5835421" y="1458737"/>
              <a:chExt cx="88072" cy="528584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874911" y="1458737"/>
                <a:ext cx="0" cy="52858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5835421" y="1961316"/>
                <a:ext cx="2771" cy="43351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914401" y="1961316"/>
                <a:ext cx="9092" cy="43351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/>
            <p:nvPr/>
          </p:nvSpPr>
          <p:spPr>
            <a:xfrm>
              <a:off x="5909604" y="1481404"/>
              <a:ext cx="160909" cy="1391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5088" tIns="47544" rIns="95088" bIns="47544" rtlCol="0" anchor="ctr"/>
            <a:lstStyle>
              <a:defPPr>
                <a:defRPr lang="en-US"/>
              </a:defPPr>
              <a:lvl1pPr marL="0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75442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50885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426327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901769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377211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852654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328096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03538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900538" y="6653429"/>
              <a:ext cx="160909" cy="1391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5088" tIns="47544" rIns="95088" bIns="47544" rtlCol="0" anchor="ctr"/>
            <a:lstStyle>
              <a:defPPr>
                <a:defRPr lang="en-US"/>
              </a:defPPr>
              <a:lvl1pPr marL="0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75442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50885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426327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901769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377211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852654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328096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03538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68239" y="1663908"/>
            <a:ext cx="2120141" cy="24969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872" y="1663908"/>
            <a:ext cx="2047466" cy="24969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3186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18704" y="438682"/>
            <a:ext cx="54269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     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2985114" y="401079"/>
            <a:ext cx="5694155" cy="807044"/>
          </a:xfrm>
          <a:prstGeom prst="wedgeRoundRectCallout">
            <a:avLst>
              <a:gd name="adj1" fmla="val -20572"/>
              <a:gd name="adj2" fmla="val 89081"/>
              <a:gd name="adj3" fmla="val 16667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>
            <a:defPPr>
              <a:defRPr lang="en-US"/>
            </a:defPPr>
            <a:lvl1pPr marL="0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5442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0885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26327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01769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77211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52654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28096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03538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u="sng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6900" y="572828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হরিতকি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86700" y="584634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আমলকি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272" y="1693613"/>
            <a:ext cx="4559808" cy="3882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536" y="1693612"/>
            <a:ext cx="4315968" cy="3882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90188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01973" y="423379"/>
            <a:ext cx="54269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      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267856" y="393399"/>
            <a:ext cx="5261090" cy="793230"/>
          </a:xfrm>
          <a:prstGeom prst="wedgeRoundRectCallout">
            <a:avLst>
              <a:gd name="adj1" fmla="val -19519"/>
              <a:gd name="adj2" fmla="val 74222"/>
              <a:gd name="adj3" fmla="val 16667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>
            <a:defPPr>
              <a:defRPr lang="en-US"/>
            </a:defPPr>
            <a:lvl1pPr marL="0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5442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0885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26327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01769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77211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52654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28096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03538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5429515"/>
            <a:ext cx="2308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তুলসি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90816" y="5297925"/>
            <a:ext cx="2280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272" y="1490066"/>
            <a:ext cx="3986784" cy="38078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464" y="1490066"/>
            <a:ext cx="4084320" cy="38016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63265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76600" y="385407"/>
            <a:ext cx="6400800" cy="97819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</a:t>
            </a:r>
            <a:endParaRPr lang="en-US" sz="6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124200" y="1527331"/>
            <a:ext cx="6896101" cy="1704536"/>
            <a:chOff x="3124200" y="1647251"/>
            <a:chExt cx="6896101" cy="1704536"/>
          </a:xfrm>
        </p:grpSpPr>
        <p:grpSp>
          <p:nvGrpSpPr>
            <p:cNvPr id="7" name="Group 6"/>
            <p:cNvGrpSpPr/>
            <p:nvPr/>
          </p:nvGrpSpPr>
          <p:grpSpPr>
            <a:xfrm>
              <a:off x="3124200" y="1647251"/>
              <a:ext cx="6896101" cy="1704536"/>
              <a:chOff x="3124200" y="1647251"/>
              <a:chExt cx="6896101" cy="1704536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3124200" y="1647251"/>
                <a:ext cx="4686301" cy="91440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9600" b="1" u="sng" dirty="0" err="1" smtClean="0">
                    <a:ln w="11430"/>
                    <a:solidFill>
                      <a:schemeClr val="tx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নিমগাছ</a:t>
                </a:r>
                <a:r>
                  <a:rPr lang="bn-IN" sz="6600" b="1" dirty="0" smtClean="0">
                    <a:ln w="11430"/>
                    <a:solidFill>
                      <a:schemeClr val="tx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66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7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5334000" y="2437387"/>
                <a:ext cx="4686301" cy="91440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96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বন</a:t>
                </a:r>
                <a:r>
                  <a:rPr lang="bn-IN" sz="66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ফুল</a:t>
                </a:r>
                <a:r>
                  <a:rPr lang="bn-IN" sz="54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3886200" y="2579079"/>
              <a:ext cx="41148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44" y="3486913"/>
            <a:ext cx="2902077" cy="252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96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66800" y="2194719"/>
            <a:ext cx="5034197" cy="785771"/>
            <a:chOff x="965481" y="2095184"/>
            <a:chExt cx="4591639" cy="785771"/>
          </a:xfrm>
        </p:grpSpPr>
        <p:sp>
          <p:nvSpPr>
            <p:cNvPr id="6" name="Rectangle 5"/>
            <p:cNvSpPr/>
            <p:nvPr/>
          </p:nvSpPr>
          <p:spPr>
            <a:xfrm>
              <a:off x="1168963" y="2173069"/>
              <a:ext cx="4388157" cy="707886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442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0885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6327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1769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7211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2654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28096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3538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</a:t>
              </a:r>
              <a:r>
                <a:rPr 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শিক্ষার্থীরা ...</a:t>
              </a:r>
              <a:endPara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ounded Rectangular Callout 6"/>
            <p:cNvSpPr/>
            <p:nvPr/>
          </p:nvSpPr>
          <p:spPr>
            <a:xfrm>
              <a:off x="965481" y="2095184"/>
              <a:ext cx="4419600" cy="690146"/>
            </a:xfrm>
            <a:prstGeom prst="wedgeRoundRectCallout">
              <a:avLst>
                <a:gd name="adj1" fmla="val -19519"/>
                <a:gd name="adj2" fmla="val 74222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5088" tIns="47544" rIns="95088" bIns="47544" rtlCol="0" anchor="ctr"/>
            <a:lstStyle>
              <a:defPPr>
                <a:defRPr lang="en-US"/>
              </a:defPPr>
              <a:lvl1pPr marL="0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75442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50885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426327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901769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377211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852654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328096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03538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4738141" y="663370"/>
            <a:ext cx="3077383" cy="1046861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54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9230" y="2804318"/>
            <a:ext cx="10820399" cy="396240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লেখক পরিচিতি বলতে পারবে।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নিমগাছের নানা উপকারিতা ব্যাখ্যা করতে পারবে।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নিমগাছ ও বাড়ির গৃহকর্ম-নিপুণা লক্ষ্মীবউয়ের মধ্যে যে সাদৃশ্য রয়েছে </a:t>
            </a:r>
          </a:p>
          <a:p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তা বিশ্লেষণ করতে পারবে ।  </a:t>
            </a:r>
          </a:p>
        </p:txBody>
      </p:sp>
    </p:spTree>
    <p:extLst>
      <p:ext uri="{BB962C8B-B14F-4D97-AF65-F5344CB8AC3E}">
        <p14:creationId xmlns:p14="http://schemas.microsoft.com/office/powerpoint/2010/main" val="3430313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594366" y="4358834"/>
            <a:ext cx="5915299" cy="1030270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lIns="103440" tIns="51720" rIns="103440" bIns="51720" anchor="ctr"/>
          <a:lstStyle/>
          <a:p>
            <a:pPr algn="ctr"/>
            <a:r>
              <a:rPr lang="bn-BD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08557013"/>
              </p:ext>
            </p:extLst>
          </p:nvPr>
        </p:nvGraphicFramePr>
        <p:xfrm>
          <a:off x="-263236" y="206594"/>
          <a:ext cx="12545940" cy="6995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25620" y="4873969"/>
            <a:ext cx="21737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বনফুল</a:t>
            </a:r>
            <a:r>
              <a:rPr lang="bn-IN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2453" y="430306"/>
            <a:ext cx="3576061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 </a:t>
            </a:r>
            <a:endParaRPr lang="en-US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6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3AA647-23EA-4C39-8C94-E352F0633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363AA647-23EA-4C39-8C94-E352F06337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616CF8-CFC9-4B07-B52A-686ECE16B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80616CF8-CFC9-4B07-B52A-686ECE16B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5CBBED-99D1-4CA4-9F43-9B1CD5A07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D05CBBED-99D1-4CA4-9F43-9B1CD5A07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A92BE7-D14C-435A-9322-040B34A23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2FA92BE7-D14C-435A-9322-040B34A230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622173-98AC-40B0-AAD8-A8CC00A1D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76622173-98AC-40B0-AAD8-A8CC00A1D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111089-C9B9-4F04-B5CA-EB6B0F91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29111089-C9B9-4F04-B5CA-EB6B0F91B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3D820A-A1C0-4734-A111-3F743F487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FF3D820A-A1C0-4734-A111-3F743F487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4A8EEB-22BD-40F5-A076-8F846F027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E94A8EEB-22BD-40F5-A076-8F846F027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F02899-C269-4761-9145-ED2883EDB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69F02899-C269-4761-9145-ED2883EDBD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554102-B665-4D86-85F7-DDFCF0268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dgm id="{69554102-B665-4D86-85F7-DDFCF0268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A68409-2231-4BE8-A04B-54F6913F5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E9A68409-2231-4BE8-A04B-54F6913F5C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A31D69-070C-4E32-8FC7-D7C58AF02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2">
                                            <p:graphicEl>
                                              <a:dgm id="{BDA31D69-070C-4E32-8FC7-D7C58AF028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252B40-1C2F-4E35-9528-3F63F55DA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F7252B40-1C2F-4E35-9528-3F63F55DA1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332644" y="385984"/>
            <a:ext cx="3579688" cy="978191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942" y="3622531"/>
            <a:ext cx="59091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বনফুলের প্রকৃত নাম কী? </a:t>
            </a:r>
          </a:p>
          <a:p>
            <a:pPr>
              <a:lnSpc>
                <a:spcPct val="150000"/>
              </a:lnSpc>
            </a:pP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তিনি কত সালে জন্মগ্রহণ করেন? </a:t>
            </a:r>
          </a:p>
          <a:p>
            <a:pPr>
              <a:lnSpc>
                <a:spcPct val="150000"/>
              </a:lnSpc>
            </a:pP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তিনি কত সালে মৃত্যুবরণ করেন?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965" y="1364175"/>
            <a:ext cx="3854823" cy="2508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464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8589" y="442785"/>
            <a:ext cx="24497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 পাঠ  </a:t>
            </a:r>
            <a:endParaRPr lang="en-US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60" y="1197807"/>
            <a:ext cx="2584239" cy="28674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lowchart: Alternate Process 3"/>
          <p:cNvSpPr/>
          <p:nvPr/>
        </p:nvSpPr>
        <p:spPr>
          <a:xfrm rot="10800000" flipH="1" flipV="1">
            <a:off x="2950209" y="4065268"/>
            <a:ext cx="7447281" cy="221488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79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389</Words>
  <Application>Microsoft Office PowerPoint</Application>
  <PresentationFormat>Custom</PresentationFormat>
  <Paragraphs>92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Hasna Begum</dc:creator>
  <cp:lastModifiedBy>DELL</cp:lastModifiedBy>
  <cp:revision>90</cp:revision>
  <dcterms:created xsi:type="dcterms:W3CDTF">2018-06-11T13:39:16Z</dcterms:created>
  <dcterms:modified xsi:type="dcterms:W3CDTF">2019-12-20T04:49:29Z</dcterms:modified>
</cp:coreProperties>
</file>