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0" r:id="rId3"/>
    <p:sldId id="257" r:id="rId4"/>
    <p:sldId id="262" r:id="rId5"/>
    <p:sldId id="256" r:id="rId6"/>
    <p:sldId id="263" r:id="rId7"/>
    <p:sldId id="277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A90D-B298-4F4C-A8C2-592E09C9135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8A4-EB8B-4E51-92DD-8495AE2A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A90D-B298-4F4C-A8C2-592E09C9135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8A4-EB8B-4E51-92DD-8495AE2A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29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A90D-B298-4F4C-A8C2-592E09C9135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8A4-EB8B-4E51-92DD-8495AE2A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94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A90D-B298-4F4C-A8C2-592E09C9135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8A4-EB8B-4E51-92DD-8495AE2A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22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A90D-B298-4F4C-A8C2-592E09C9135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8A4-EB8B-4E51-92DD-8495AE2A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5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A90D-B298-4F4C-A8C2-592E09C9135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8A4-EB8B-4E51-92DD-8495AE2A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11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A90D-B298-4F4C-A8C2-592E09C9135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8A4-EB8B-4E51-92DD-8495AE2A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14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A90D-B298-4F4C-A8C2-592E09C9135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8A4-EB8B-4E51-92DD-8495AE2A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4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A90D-B298-4F4C-A8C2-592E09C9135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8A4-EB8B-4E51-92DD-8495AE2A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7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A90D-B298-4F4C-A8C2-592E09C9135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8A4-EB8B-4E51-92DD-8495AE2A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42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4A90D-B298-4F4C-A8C2-592E09C9135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C8A4-EB8B-4E51-92DD-8495AE2A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27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4A90D-B298-4F4C-A8C2-592E09C91351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4C8A4-EB8B-4E51-92DD-8495AE2AD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4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88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80825" y="14068"/>
            <a:ext cx="4262511" cy="707886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u="sng" spc="600" dirty="0" smtClean="0"/>
              <a:t>Subordinators</a:t>
            </a:r>
            <a:endParaRPr lang="en-US" sz="4000" b="1" u="sng" spc="600" dirty="0"/>
          </a:p>
        </p:txBody>
      </p:sp>
      <p:sp>
        <p:nvSpPr>
          <p:cNvPr id="7" name="TextBox 6"/>
          <p:cNvSpPr txBox="1"/>
          <p:nvPr/>
        </p:nvSpPr>
        <p:spPr>
          <a:xfrm>
            <a:off x="492369" y="3090904"/>
            <a:ext cx="10564836" cy="954107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</a:rPr>
              <a:t>Subordinators expressing time</a:t>
            </a:r>
            <a:r>
              <a:rPr lang="en-US" sz="2800" dirty="0" smtClean="0"/>
              <a:t>: when, while, before , after, as soon as, as long as, until.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58129" y="1641950"/>
            <a:ext cx="89048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 : I would buy a house </a:t>
            </a:r>
            <a:r>
              <a:rPr lang="en-US" sz="2800" u="sng" dirty="0" smtClean="0">
                <a:solidFill>
                  <a:srgbClr val="C00000"/>
                </a:solidFill>
              </a:rPr>
              <a:t>if</a:t>
            </a:r>
            <a:r>
              <a:rPr lang="en-US" sz="2800" dirty="0" smtClean="0"/>
              <a:t> I had enough money.</a:t>
            </a:r>
          </a:p>
          <a:p>
            <a:r>
              <a:rPr lang="en-US" sz="2800" dirty="0" smtClean="0"/>
              <a:t>                  I saw him </a:t>
            </a:r>
            <a:r>
              <a:rPr lang="en-US" sz="2800" u="sng" dirty="0" smtClean="0">
                <a:solidFill>
                  <a:srgbClr val="C00000"/>
                </a:solidFill>
              </a:rPr>
              <a:t>when</a:t>
            </a:r>
            <a:r>
              <a:rPr lang="en-US" sz="2800" dirty="0" smtClean="0"/>
              <a:t> I was only ten.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I now the place </a:t>
            </a:r>
            <a:r>
              <a:rPr lang="en-US" sz="2800" u="sng" dirty="0" smtClean="0">
                <a:solidFill>
                  <a:srgbClr val="C00000"/>
                </a:solidFill>
              </a:rPr>
              <a:t>where</a:t>
            </a:r>
            <a:r>
              <a:rPr lang="en-US" sz="2800" dirty="0" smtClean="0"/>
              <a:t> he was born.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92369" y="4235579"/>
            <a:ext cx="108039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u="sng" dirty="0" smtClean="0"/>
              <a:t>When </a:t>
            </a:r>
            <a:r>
              <a:rPr lang="en-US" sz="2800" dirty="0" smtClean="0"/>
              <a:t>she finished her performance, the audience applauded.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u="sng" dirty="0" smtClean="0"/>
              <a:t>While</a:t>
            </a:r>
            <a:r>
              <a:rPr lang="en-US" sz="2800" dirty="0" smtClean="0"/>
              <a:t> they were clapping, she left the stage.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 smtClean="0"/>
              <a:t>She had signed some autograph </a:t>
            </a:r>
            <a:r>
              <a:rPr lang="en-US" sz="2800" u="sng" dirty="0" smtClean="0"/>
              <a:t>before</a:t>
            </a:r>
            <a:r>
              <a:rPr lang="en-US" sz="2800" dirty="0" smtClean="0"/>
              <a:t> she left the theatre.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u="sng" dirty="0" smtClean="0"/>
              <a:t>After</a:t>
            </a:r>
            <a:r>
              <a:rPr lang="en-US" sz="2800" dirty="0" smtClean="0"/>
              <a:t> the concert was over, she went to her hotel.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u="sng" dirty="0" smtClean="0"/>
              <a:t>As soon as </a:t>
            </a:r>
            <a:r>
              <a:rPr lang="en-US" sz="2800" dirty="0" smtClean="0"/>
              <a:t>she got into the hotel room, she checked her email. </a:t>
            </a:r>
          </a:p>
        </p:txBody>
      </p:sp>
      <p:sp>
        <p:nvSpPr>
          <p:cNvPr id="2" name="Horizontal Scroll 1"/>
          <p:cNvSpPr/>
          <p:nvPr/>
        </p:nvSpPr>
        <p:spPr>
          <a:xfrm>
            <a:off x="661181" y="771845"/>
            <a:ext cx="11000935" cy="820730"/>
          </a:xfrm>
          <a:prstGeom prst="horizontalScroll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Subordinators connect ideas in  complex sentence.</a:t>
            </a:r>
          </a:p>
        </p:txBody>
      </p:sp>
    </p:spTree>
    <p:extLst>
      <p:ext uri="{BB962C8B-B14F-4D97-AF65-F5344CB8AC3E}">
        <p14:creationId xmlns:p14="http://schemas.microsoft.com/office/powerpoint/2010/main" val="32341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811" y="168812"/>
            <a:ext cx="11844998" cy="1015663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Subordinators expressing contrast</a:t>
            </a:r>
            <a:r>
              <a:rPr lang="en-US" sz="3200" b="1" dirty="0" smtClean="0"/>
              <a:t> </a:t>
            </a:r>
            <a:r>
              <a:rPr lang="en-US" sz="2800" dirty="0" smtClean="0"/>
              <a:t>: though, although, even though, whereas, while, whilst.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30589" y="1792536"/>
            <a:ext cx="109587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</a:t>
            </a:r>
            <a:r>
              <a:rPr lang="en-US" sz="2800" u="sng" dirty="0" smtClean="0"/>
              <a:t>Although</a:t>
            </a:r>
            <a:r>
              <a:rPr lang="en-US" sz="2800" dirty="0" smtClean="0"/>
              <a:t> boxing is a dangerous sport, it has not been banned.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30589" y="2273204"/>
            <a:ext cx="11521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</a:t>
            </a:r>
            <a:r>
              <a:rPr lang="en-US" sz="2400" dirty="0" smtClean="0"/>
              <a:t>. </a:t>
            </a:r>
            <a:r>
              <a:rPr lang="en-US" sz="2400" u="sng" dirty="0" smtClean="0"/>
              <a:t>While/Whilst</a:t>
            </a:r>
            <a:r>
              <a:rPr lang="en-US" sz="2400" dirty="0" smtClean="0"/>
              <a:t> head protection is common in amateur boxing, professionals rarely use it.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30589" y="2785609"/>
            <a:ext cx="1127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Professional boxers don’t use head protection </a:t>
            </a:r>
            <a:r>
              <a:rPr lang="en-US" sz="2800" u="sng" dirty="0" smtClean="0"/>
              <a:t>whereas</a:t>
            </a:r>
            <a:r>
              <a:rPr lang="en-US" sz="2800" dirty="0" smtClean="0"/>
              <a:t> amateur are required top use it.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37734" y="3908944"/>
            <a:ext cx="9556653" cy="58477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Subordinators expressing reason</a:t>
            </a:r>
            <a:r>
              <a:rPr lang="en-US" sz="3200" b="1" dirty="0" smtClean="0"/>
              <a:t> </a:t>
            </a:r>
            <a:r>
              <a:rPr lang="en-US" sz="2800" dirty="0" smtClean="0"/>
              <a:t>: because, as, since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02453" y="4968209"/>
            <a:ext cx="11577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Many teachers believe that our education system should be changed </a:t>
            </a:r>
            <a:r>
              <a:rPr lang="en-US" sz="2800" u="sng" dirty="0" smtClean="0">
                <a:solidFill>
                  <a:srgbClr val="C00000"/>
                </a:solidFill>
              </a:rPr>
              <a:t>because</a:t>
            </a:r>
            <a:r>
              <a:rPr lang="en-US" sz="2800" dirty="0" smtClean="0"/>
              <a:t> it is not fruitful enough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36098" y="5911501"/>
            <a:ext cx="11577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Our education system has become fruitless </a:t>
            </a:r>
            <a:r>
              <a:rPr lang="en-US" sz="2800" u="sng" dirty="0" smtClean="0">
                <a:solidFill>
                  <a:srgbClr val="C00000"/>
                </a:solidFill>
              </a:rPr>
              <a:t>as/since</a:t>
            </a:r>
            <a:r>
              <a:rPr lang="en-US" sz="2800" dirty="0" smtClean="0"/>
              <a:t> it is not up to date.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3824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 animBg="1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331" y="211015"/>
            <a:ext cx="9326881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Subordinators expressing Condition</a:t>
            </a:r>
            <a:r>
              <a:rPr lang="en-US" sz="3200" b="1" dirty="0" smtClean="0"/>
              <a:t> </a:t>
            </a:r>
            <a:r>
              <a:rPr lang="en-US" sz="2800" dirty="0" smtClean="0"/>
              <a:t>: if, whether, unless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40079" y="1146724"/>
            <a:ext cx="11113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If we want to build up an efficient generation, teachers must be efficient.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40079" y="1699217"/>
            <a:ext cx="11113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It is not certain whether they will go to field or they will watch television.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31519" y="2774930"/>
            <a:ext cx="9326881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Subordinators expressing definition and adding information</a:t>
            </a:r>
            <a:r>
              <a:rPr lang="en-US" sz="3200" b="1" dirty="0" smtClean="0"/>
              <a:t> </a:t>
            </a:r>
            <a:r>
              <a:rPr lang="en-US" sz="2800" dirty="0" smtClean="0"/>
              <a:t>: that, who, whose, when, where, why, which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8639" y="4175314"/>
            <a:ext cx="112963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Circuses </a:t>
            </a:r>
            <a:r>
              <a:rPr lang="en-US" sz="2800" u="sng" dirty="0" smtClean="0"/>
              <a:t>that</a:t>
            </a:r>
            <a:r>
              <a:rPr lang="en-US" sz="2800" dirty="0" smtClean="0"/>
              <a:t> are using animals are still popular.</a:t>
            </a:r>
          </a:p>
          <a:p>
            <a:r>
              <a:rPr lang="en-US" sz="2800" dirty="0" smtClean="0"/>
              <a:t>2. People </a:t>
            </a:r>
            <a:r>
              <a:rPr lang="en-US" sz="2800" u="sng" dirty="0" smtClean="0"/>
              <a:t>who</a:t>
            </a:r>
            <a:r>
              <a:rPr lang="en-US" sz="2800" dirty="0" smtClean="0"/>
              <a:t> are attending the circuses should change their choice</a:t>
            </a:r>
          </a:p>
          <a:p>
            <a:r>
              <a:rPr lang="en-US" sz="2800" dirty="0" smtClean="0"/>
              <a:t>3. Circuses, </a:t>
            </a:r>
            <a:r>
              <a:rPr lang="en-US" sz="2800" u="sng" dirty="0" smtClean="0"/>
              <a:t>which</a:t>
            </a:r>
            <a:r>
              <a:rPr lang="en-US" sz="2800" dirty="0" smtClean="0"/>
              <a:t> are still popular, will have to change in future.</a:t>
            </a:r>
          </a:p>
          <a:p>
            <a:r>
              <a:rPr lang="en-US" sz="2800" dirty="0" smtClean="0"/>
              <a:t>4. Circus performers, </a:t>
            </a:r>
            <a:r>
              <a:rPr lang="en-US" sz="2800" u="sng" dirty="0" smtClean="0"/>
              <a:t>whose</a:t>
            </a:r>
            <a:r>
              <a:rPr lang="en-US" sz="2800" dirty="0" smtClean="0"/>
              <a:t> job is top entertain the people, will always be in demand.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0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0653" y="0"/>
            <a:ext cx="4065563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u="sng" spc="600" dirty="0" smtClean="0"/>
              <a:t>Coordinators</a:t>
            </a:r>
            <a:endParaRPr lang="en-US" sz="4000" b="1" u="sng" spc="600" dirty="0"/>
          </a:p>
        </p:txBody>
      </p:sp>
      <p:sp>
        <p:nvSpPr>
          <p:cNvPr id="3" name="TextBox 2"/>
          <p:cNvSpPr txBox="1"/>
          <p:nvPr/>
        </p:nvSpPr>
        <p:spPr>
          <a:xfrm>
            <a:off x="1582615" y="769441"/>
            <a:ext cx="7821637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(Coordinators usually connect independent clauses)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5083" y="1415772"/>
            <a:ext cx="1142296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/>
              <a:t>Popular coordinators</a:t>
            </a:r>
          </a:p>
          <a:p>
            <a:pPr algn="ctr"/>
            <a:r>
              <a:rPr lang="en-US" sz="3600" dirty="0" smtClean="0"/>
              <a:t>And, but, or, so, and so, yet, for, nor, not only---- but also etc. 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20504" y="3000822"/>
            <a:ext cx="1124008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I am very glad I passed English, </a:t>
            </a:r>
            <a:r>
              <a:rPr lang="en-US" sz="3200" u="sng" dirty="0" smtClean="0"/>
              <a:t>for</a:t>
            </a:r>
            <a:r>
              <a:rPr lang="en-US" sz="3200" dirty="0" smtClean="0"/>
              <a:t> I studied hard.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I studied a lot, </a:t>
            </a:r>
            <a:r>
              <a:rPr lang="en-US" sz="3200" u="sng" dirty="0" smtClean="0"/>
              <a:t>and</a:t>
            </a:r>
            <a:r>
              <a:rPr lang="en-US" sz="3200" dirty="0" smtClean="0"/>
              <a:t> the teacher gave me an A.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The exam was not very difficult, </a:t>
            </a:r>
            <a:r>
              <a:rPr lang="en-US" sz="3200" u="sng" dirty="0" smtClean="0"/>
              <a:t>nor</a:t>
            </a:r>
            <a:r>
              <a:rPr lang="en-US" sz="3200" dirty="0" smtClean="0"/>
              <a:t> was it very log.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The exam was not difficult, </a:t>
            </a:r>
            <a:r>
              <a:rPr lang="en-US" sz="3200" u="sng" dirty="0" smtClean="0"/>
              <a:t>but</a:t>
            </a:r>
            <a:r>
              <a:rPr lang="en-US" sz="3200" dirty="0" smtClean="0"/>
              <a:t> I was very careful.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You have to study hard, </a:t>
            </a:r>
            <a:r>
              <a:rPr lang="en-US" sz="3200" u="sng" dirty="0" smtClean="0"/>
              <a:t>or</a:t>
            </a:r>
            <a:r>
              <a:rPr lang="en-US" sz="3200" dirty="0" smtClean="0"/>
              <a:t> you will fail inn English.</a:t>
            </a:r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My teacher said my English was weak, </a:t>
            </a:r>
            <a:r>
              <a:rPr lang="en-US" sz="3200" u="sng" dirty="0" smtClean="0"/>
              <a:t>yet</a:t>
            </a:r>
            <a:r>
              <a:rPr lang="en-US" sz="3200" dirty="0" smtClean="0"/>
              <a:t> I did well.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dirty="0" smtClean="0"/>
              <a:t>My exam is over, </a:t>
            </a:r>
            <a:r>
              <a:rPr lang="en-US" sz="3200" u="sng" dirty="0" smtClean="0"/>
              <a:t>so</a:t>
            </a:r>
            <a:r>
              <a:rPr lang="en-US" sz="3200" dirty="0" smtClean="0"/>
              <a:t> I can watch a film this night.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1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554" y="0"/>
            <a:ext cx="3577553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4000" b="1" spc="600" dirty="0" smtClean="0"/>
              <a:t>Transitions</a:t>
            </a:r>
            <a:endParaRPr lang="en-US" sz="4000" b="1" spc="600" dirty="0"/>
          </a:p>
        </p:txBody>
      </p:sp>
      <p:sp>
        <p:nvSpPr>
          <p:cNvPr id="3" name="TextBox 2"/>
          <p:cNvSpPr txBox="1"/>
          <p:nvPr/>
        </p:nvSpPr>
        <p:spPr>
          <a:xfrm>
            <a:off x="412124" y="826635"/>
            <a:ext cx="1121749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Transitions expressing contrast</a:t>
            </a:r>
            <a:r>
              <a:rPr lang="en-US" sz="2800" dirty="0" smtClean="0"/>
              <a:t>: However, in contrast, nevertheless, nonetheless, yet, on the other hand, on the contrary.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85515" y="2716459"/>
            <a:ext cx="11208913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  <a:buSzPts val="1200"/>
              <a:tabLst>
                <a:tab pos="520700" algn="l"/>
                <a:tab pos="521335" algn="l"/>
              </a:tabLst>
            </a:pPr>
            <a:r>
              <a:rPr lang="en-US" sz="260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1. This </a:t>
            </a:r>
            <a:r>
              <a:rPr lang="en-US" sz="2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restaurant has the best kitchen in town. </a:t>
            </a:r>
            <a:r>
              <a:rPr lang="en-US" sz="2600" u="sng" dirty="0">
                <a:solidFill>
                  <a:srgbClr val="7030A0"/>
                </a:solidFill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However</a:t>
            </a:r>
            <a:r>
              <a:rPr lang="en-US" sz="2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, their staff are quite</a:t>
            </a:r>
            <a:r>
              <a:rPr lang="en-US" sz="2600" spc="-3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en-US" sz="2600" dirty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rude</a:t>
            </a:r>
            <a:r>
              <a:rPr lang="en-US" sz="2600" dirty="0" smtClean="0"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.</a:t>
            </a:r>
          </a:p>
          <a:p>
            <a:pPr>
              <a:buSzPts val="1200"/>
              <a:tabLst>
                <a:tab pos="520700" algn="l"/>
                <a:tab pos="521335" algn="l"/>
              </a:tabLst>
            </a:pPr>
            <a:r>
              <a:rPr lang="en-US" sz="2600" dirty="0" smtClean="0">
                <a:effectLst/>
                <a:latin typeface="Times New Roman" panose="02020603050405020304" pitchFamily="18" charset="0"/>
                <a:ea typeface="Symbol" panose="05050102010706020507" pitchFamily="18" charset="2"/>
                <a:cs typeface="Symbol" panose="05050102010706020507" pitchFamily="18" charset="2"/>
              </a:rPr>
              <a:t>2. </a:t>
            </a:r>
            <a:r>
              <a:rPr lang="en-US" sz="2600" dirty="0"/>
              <a:t>House prices have gone up this year. </a:t>
            </a:r>
            <a:r>
              <a:rPr lang="en-US" sz="2600" u="sng" dirty="0">
                <a:solidFill>
                  <a:srgbClr val="7030A0"/>
                </a:solidFill>
              </a:rPr>
              <a:t>In contrast</a:t>
            </a:r>
            <a:r>
              <a:rPr lang="en-US" sz="2600" dirty="0"/>
              <a:t>, car prices seem to be stagnating</a:t>
            </a:r>
            <a:r>
              <a:rPr lang="en-US" sz="2600" dirty="0" smtClean="0"/>
              <a:t>.</a:t>
            </a:r>
          </a:p>
          <a:p>
            <a:pPr marL="0" lvl="1">
              <a:buSzPts val="1200"/>
              <a:tabLst>
                <a:tab pos="520700" algn="l"/>
                <a:tab pos="521335" algn="l"/>
              </a:tabLst>
            </a:pPr>
            <a:r>
              <a:rPr lang="en-US" sz="2600" dirty="0" smtClean="0"/>
              <a:t>3. </a:t>
            </a:r>
            <a:r>
              <a:rPr lang="en-US" sz="2600" dirty="0"/>
              <a:t>I was in so much pain I didn’t want to get up in the morning. </a:t>
            </a:r>
            <a:r>
              <a:rPr lang="en-US" sz="2600" u="sng" dirty="0">
                <a:solidFill>
                  <a:srgbClr val="7030A0"/>
                </a:solidFill>
              </a:rPr>
              <a:t>Nevertheless</a:t>
            </a:r>
            <a:r>
              <a:rPr lang="en-US" sz="2600" dirty="0"/>
              <a:t>, I went to football practice as usual</a:t>
            </a:r>
            <a:r>
              <a:rPr lang="en-US" sz="2600" dirty="0" smtClean="0"/>
              <a:t>.</a:t>
            </a:r>
          </a:p>
          <a:p>
            <a:pPr marL="0" lvl="1">
              <a:buSzPts val="1200"/>
              <a:tabLst>
                <a:tab pos="520700" algn="l"/>
                <a:tab pos="521335" algn="l"/>
              </a:tabLst>
            </a:pPr>
            <a:r>
              <a:rPr lang="en-US" sz="2600" dirty="0" smtClean="0"/>
              <a:t>4. </a:t>
            </a:r>
            <a:r>
              <a:rPr lang="en-US" sz="2600" dirty="0"/>
              <a:t>I don’t think Sean has serious behavioral problems. </a:t>
            </a:r>
            <a:r>
              <a:rPr lang="en-US" sz="2600" u="sng" dirty="0">
                <a:solidFill>
                  <a:srgbClr val="7030A0"/>
                </a:solidFill>
              </a:rPr>
              <a:t>Nonetheless</a:t>
            </a:r>
            <a:r>
              <a:rPr lang="en-US" sz="2600" dirty="0"/>
              <a:t>, I’ll talk to him </a:t>
            </a:r>
            <a:r>
              <a:rPr lang="en-US" sz="2600" dirty="0" smtClean="0"/>
              <a:t>in </a:t>
            </a:r>
            <a:r>
              <a:rPr lang="en-US" sz="2600" dirty="0"/>
              <a:t>the morning</a:t>
            </a:r>
            <a:r>
              <a:rPr lang="en-US" sz="2600" dirty="0" smtClean="0"/>
              <a:t>.</a:t>
            </a:r>
          </a:p>
          <a:p>
            <a:pPr marL="0" lvl="1">
              <a:buSzPts val="1200"/>
              <a:tabLst>
                <a:tab pos="520700" algn="l"/>
                <a:tab pos="521335" algn="l"/>
              </a:tabLst>
            </a:pPr>
            <a:r>
              <a:rPr lang="en-US" sz="2600" dirty="0" smtClean="0"/>
              <a:t>5. </a:t>
            </a:r>
            <a:r>
              <a:rPr lang="en-US" sz="2600" dirty="0"/>
              <a:t>I’ve asked you a thousand times not to leave your dirty socks on the floor. </a:t>
            </a:r>
            <a:r>
              <a:rPr lang="en-US" sz="2600" u="sng" dirty="0">
                <a:solidFill>
                  <a:srgbClr val="7030A0"/>
                </a:solidFill>
              </a:rPr>
              <a:t>Yet</a:t>
            </a:r>
            <a:r>
              <a:rPr lang="en-US" sz="2600" dirty="0">
                <a:solidFill>
                  <a:srgbClr val="7030A0"/>
                </a:solidFill>
              </a:rPr>
              <a:t>,</a:t>
            </a:r>
            <a:r>
              <a:rPr lang="en-US" sz="2600" dirty="0"/>
              <a:t> you keep doing it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9" name="TextBox 8"/>
          <p:cNvSpPr txBox="1"/>
          <p:nvPr/>
        </p:nvSpPr>
        <p:spPr>
          <a:xfrm>
            <a:off x="769331" y="1986991"/>
            <a:ext cx="7010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blipFill>
                  <a:blip r:embed="rId4"/>
                  <a:tile tx="0" ty="0" sx="100000" sy="100000" flip="none" algn="tl"/>
                </a:blipFill>
                <a:latin typeface="Algerian" panose="04020705040A02060702" pitchFamily="82" charset="0"/>
              </a:rPr>
              <a:t>Let us use them in sentences</a:t>
            </a:r>
            <a:endParaRPr lang="en-US" sz="3600" b="1" dirty="0">
              <a:blipFill>
                <a:blip r:embed="rId4"/>
                <a:tile tx="0" ty="0" sx="100000" sy="100000" flip="none" algn="tl"/>
              </a:blip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281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352" y="236621"/>
            <a:ext cx="11619915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Transitions expressing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Similarity</a:t>
            </a:r>
            <a:r>
              <a:rPr lang="en-US" sz="2800" dirty="0" smtClean="0"/>
              <a:t>: likewise, similarly, Correspondingly, In the same way, also etc.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007290" y="1407290"/>
            <a:ext cx="7108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blipFill>
                  <a:blip r:embed="rId3"/>
                  <a:tile tx="0" ty="0" sx="100000" sy="100000" flip="none" algn="tl"/>
                </a:blipFill>
                <a:latin typeface="Algerian" panose="04020705040A02060702" pitchFamily="82" charset="0"/>
              </a:rPr>
              <a:t>Let us use them in sentences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352" y="2208627"/>
            <a:ext cx="11352629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2"/>
            <a:r>
              <a:rPr lang="en-US" sz="2800" dirty="0" smtClean="0"/>
              <a:t>1. </a:t>
            </a:r>
            <a:r>
              <a:rPr lang="en-US" sz="2800" dirty="0"/>
              <a:t>You can’t give your phone number to every man who asks for it. </a:t>
            </a:r>
            <a:r>
              <a:rPr lang="en-US" sz="2800" u="sng" dirty="0">
                <a:solidFill>
                  <a:srgbClr val="00B050"/>
                </a:solidFill>
              </a:rPr>
              <a:t>Likewise</a:t>
            </a:r>
            <a:r>
              <a:rPr lang="en-US" sz="2800" dirty="0">
                <a:solidFill>
                  <a:srgbClr val="00B050"/>
                </a:solidFill>
              </a:rPr>
              <a:t>,</a:t>
            </a:r>
            <a:r>
              <a:rPr lang="en-US" sz="2800" dirty="0"/>
              <a:t> you can’t go out with everyone who fancies you.</a:t>
            </a:r>
            <a:endParaRPr lang="en-US" sz="2400" dirty="0"/>
          </a:p>
          <a:p>
            <a:pPr marL="0" lvl="1"/>
            <a:r>
              <a:rPr lang="en-US" sz="2800" dirty="0" smtClean="0"/>
              <a:t>2. </a:t>
            </a:r>
            <a:r>
              <a:rPr lang="en-US" sz="2800" dirty="0"/>
              <a:t>You’re not allowed to use your phone here. </a:t>
            </a:r>
            <a:r>
              <a:rPr lang="en-US" sz="2800" u="sng" dirty="0">
                <a:solidFill>
                  <a:srgbClr val="00B050"/>
                </a:solidFill>
              </a:rPr>
              <a:t>Similarl</a:t>
            </a:r>
            <a:r>
              <a:rPr lang="en-US" sz="2800" u="sng" dirty="0"/>
              <a:t>y</a:t>
            </a:r>
            <a:r>
              <a:rPr lang="en-US" sz="2800" dirty="0"/>
              <a:t>, you have to switch it off when you’re in the library.</a:t>
            </a:r>
            <a:endParaRPr lang="en-US" sz="2400" dirty="0"/>
          </a:p>
          <a:p>
            <a:pPr marL="0" lvl="1"/>
            <a:r>
              <a:rPr lang="en-US" sz="2800" dirty="0" smtClean="0"/>
              <a:t>3. </a:t>
            </a:r>
            <a:r>
              <a:rPr lang="en-US" sz="2800" dirty="0"/>
              <a:t>She’s an excellent photographer. </a:t>
            </a:r>
            <a:r>
              <a:rPr lang="en-US" sz="2800" u="sng" dirty="0">
                <a:solidFill>
                  <a:srgbClr val="00B050"/>
                </a:solidFill>
              </a:rPr>
              <a:t>Correspondingly</a:t>
            </a:r>
            <a:r>
              <a:rPr lang="en-US" sz="2800" dirty="0"/>
              <a:t>, her paintings are works of art.</a:t>
            </a:r>
            <a:endParaRPr lang="en-US" sz="2400" dirty="0"/>
          </a:p>
          <a:p>
            <a:pPr marL="0" lvl="1"/>
            <a:r>
              <a:rPr lang="en-US" sz="2800" dirty="0" smtClean="0"/>
              <a:t>4. </a:t>
            </a:r>
            <a:r>
              <a:rPr lang="en-US" sz="2800" dirty="0"/>
              <a:t>Cutting down on sugar will help you lose weight. </a:t>
            </a:r>
            <a:r>
              <a:rPr lang="en-US" sz="2800" u="sng" dirty="0">
                <a:solidFill>
                  <a:srgbClr val="00B050"/>
                </a:solidFill>
              </a:rPr>
              <a:t>In the same way</a:t>
            </a:r>
            <a:r>
              <a:rPr lang="en-US" sz="2800" dirty="0"/>
              <a:t>, doing more exercise will help you get rid of a few kilos.</a:t>
            </a:r>
            <a:endParaRPr lang="en-US" sz="2400" dirty="0"/>
          </a:p>
          <a:p>
            <a:pPr marL="0" lvl="1"/>
            <a:r>
              <a:rPr lang="en-US" sz="2800" dirty="0" smtClean="0"/>
              <a:t>5. </a:t>
            </a:r>
            <a:r>
              <a:rPr lang="en-US" sz="2800" dirty="0"/>
              <a:t>I want to talk to Prince Harry when I’m in England. </a:t>
            </a:r>
            <a:r>
              <a:rPr lang="en-US" sz="2800" u="sng" dirty="0">
                <a:solidFill>
                  <a:srgbClr val="00B050"/>
                </a:solidFill>
              </a:rPr>
              <a:t>Also</a:t>
            </a:r>
            <a:r>
              <a:rPr lang="en-US" sz="2800" dirty="0"/>
              <a:t>, I want to meet his sister-in-law</a:t>
            </a:r>
            <a:r>
              <a:rPr lang="en-US" sz="28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0961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1260" y="1801186"/>
            <a:ext cx="7178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blipFill>
                  <a:blip r:embed="rId3"/>
                  <a:tile tx="0" ty="0" sx="100000" sy="100000" flip="none" algn="tl"/>
                </a:blipFill>
                <a:latin typeface="Algerian" panose="04020705040A02060702" pitchFamily="82" charset="0"/>
              </a:rPr>
              <a:t>Let us use them in sentences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09487" y="250950"/>
            <a:ext cx="11619915" cy="1261884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Transitions expressing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</a:rPr>
              <a:t>Result</a:t>
            </a:r>
            <a:r>
              <a:rPr lang="en-US" sz="3600" dirty="0" smtClean="0"/>
              <a:t>: As a result, As a consequence, Therefore, Thus, Accordingly.  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9487" y="2700736"/>
            <a:ext cx="11211950" cy="369331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2600" dirty="0" smtClean="0"/>
              <a:t>1. I’ve </a:t>
            </a:r>
            <a:r>
              <a:rPr lang="en-US" sz="2600" dirty="0"/>
              <a:t>done a short course on medicine. </a:t>
            </a:r>
            <a:r>
              <a:rPr lang="en-US" sz="2600" u="sng" dirty="0">
                <a:solidFill>
                  <a:srgbClr val="7030A0"/>
                </a:solidFill>
              </a:rPr>
              <a:t>As a result</a:t>
            </a:r>
            <a:r>
              <a:rPr lang="en-US" sz="2600" dirty="0"/>
              <a:t>, I’ve been able to cure my neighbor’s sick cat</a:t>
            </a:r>
            <a:r>
              <a:rPr lang="en-US" sz="2600" dirty="0" smtClean="0"/>
              <a:t>.</a:t>
            </a:r>
          </a:p>
          <a:p>
            <a:pPr marL="0" lvl="1"/>
            <a:r>
              <a:rPr lang="en-US" sz="2600" dirty="0" smtClean="0"/>
              <a:t>2. </a:t>
            </a:r>
            <a:r>
              <a:rPr lang="en-US" sz="2600" dirty="0"/>
              <a:t>John was absent from college on many occasions. </a:t>
            </a:r>
            <a:r>
              <a:rPr lang="en-US" sz="2600" u="sng" dirty="0">
                <a:solidFill>
                  <a:srgbClr val="7030A0"/>
                </a:solidFill>
              </a:rPr>
              <a:t>As a consequence</a:t>
            </a:r>
            <a:r>
              <a:rPr lang="en-US" sz="2600" dirty="0"/>
              <a:t>, he failed in English..</a:t>
            </a:r>
          </a:p>
          <a:p>
            <a:pPr marL="0" lvl="1"/>
            <a:r>
              <a:rPr lang="en-US" sz="2600" dirty="0" smtClean="0"/>
              <a:t>3. </a:t>
            </a:r>
            <a:r>
              <a:rPr lang="en-US" sz="2600" dirty="0"/>
              <a:t>We wanted to buy some necessary things</a:t>
            </a:r>
            <a:r>
              <a:rPr lang="en-US" sz="2600" dirty="0" smtClean="0"/>
              <a:t>. </a:t>
            </a:r>
            <a:r>
              <a:rPr lang="en-US" sz="2600" u="sng" dirty="0" smtClean="0">
                <a:solidFill>
                  <a:srgbClr val="7030A0"/>
                </a:solidFill>
              </a:rPr>
              <a:t>Therefore</a:t>
            </a:r>
            <a:r>
              <a:rPr lang="en-US" sz="2600" dirty="0"/>
              <a:t>, we went to market in the morning.</a:t>
            </a:r>
          </a:p>
          <a:p>
            <a:pPr marL="0" lvl="1"/>
            <a:r>
              <a:rPr lang="en-US" sz="2600" dirty="0" smtClean="0"/>
              <a:t>4. </a:t>
            </a:r>
            <a:r>
              <a:rPr lang="en-US" sz="2600" dirty="0"/>
              <a:t>You didn’t tell me you wanted to come. </a:t>
            </a:r>
            <a:r>
              <a:rPr lang="en-US" sz="2600" u="sng" dirty="0">
                <a:solidFill>
                  <a:srgbClr val="7030A0"/>
                </a:solidFill>
              </a:rPr>
              <a:t>Thus</a:t>
            </a:r>
            <a:r>
              <a:rPr lang="en-US" sz="2600" dirty="0"/>
              <a:t>, we did not take you with us.</a:t>
            </a:r>
          </a:p>
          <a:p>
            <a:pPr marL="0" lvl="1"/>
            <a:r>
              <a:rPr lang="en-US" sz="2600" dirty="0" smtClean="0"/>
              <a:t>5. </a:t>
            </a:r>
            <a:r>
              <a:rPr lang="en-US" sz="2600" dirty="0"/>
              <a:t>Plenty of tourists visit the area in summer. </a:t>
            </a:r>
            <a:r>
              <a:rPr lang="en-US" sz="2600" u="sng" dirty="0">
                <a:solidFill>
                  <a:srgbClr val="7030A0"/>
                </a:solidFill>
              </a:rPr>
              <a:t>Accordingly</a:t>
            </a:r>
            <a:r>
              <a:rPr lang="en-US" sz="2600" dirty="0"/>
              <a:t>, selling hand-made objects is the main source of income for locals</a:t>
            </a:r>
            <a:r>
              <a:rPr lang="en-US" sz="2600" dirty="0" smtClean="0"/>
              <a:t>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36485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54" y="124341"/>
            <a:ext cx="11619915" cy="113877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Transitions expressing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Sequencing</a:t>
            </a:r>
            <a:r>
              <a:rPr lang="en-US" sz="3200" dirty="0" smtClean="0"/>
              <a:t>: First, Firstly, First of all, To begin with, Then, Secondly, Thirdly etc.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311936" y="1652469"/>
            <a:ext cx="7333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blipFill>
                  <a:blip r:embed="rId4"/>
                  <a:tile tx="0" ty="0" sx="100000" sy="100000" flip="none" algn="tl"/>
                </a:blipFill>
                <a:latin typeface="Algerian" panose="04020705040A02060702" pitchFamily="82" charset="0"/>
              </a:rPr>
              <a:t>Let us use them in sentences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265" y="2928607"/>
            <a:ext cx="11015003" cy="35394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3200" dirty="0" smtClean="0"/>
              <a:t>1</a:t>
            </a:r>
            <a:r>
              <a:rPr lang="en-US" sz="3200" u="sng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en-US" sz="3200" u="sng" dirty="0">
                <a:solidFill>
                  <a:schemeClr val="accent6">
                    <a:lumMod val="50000"/>
                  </a:schemeClr>
                </a:solidFill>
              </a:rPr>
              <a:t>First of all</a:t>
            </a:r>
            <a:r>
              <a:rPr lang="en-US" sz="3200" dirty="0"/>
              <a:t>, I’d like to talk about the benefits of learning English.</a:t>
            </a:r>
            <a:endParaRPr lang="en-US" sz="2800" dirty="0"/>
          </a:p>
          <a:p>
            <a:pPr marL="0" lvl="1"/>
            <a:r>
              <a:rPr lang="en-US" sz="3200" dirty="0" smtClean="0"/>
              <a:t>2. </a:t>
            </a:r>
            <a:r>
              <a:rPr lang="en-US" sz="3200" u="sng" dirty="0">
                <a:solidFill>
                  <a:schemeClr val="accent6">
                    <a:lumMod val="50000"/>
                  </a:schemeClr>
                </a:solidFill>
              </a:rPr>
              <a:t>To begin with</a:t>
            </a:r>
            <a:r>
              <a:rPr lang="en-US" sz="3200" dirty="0"/>
              <a:t>, English is one of the most widely spoken languages</a:t>
            </a:r>
            <a:r>
              <a:rPr lang="en-US" sz="3200" dirty="0" smtClean="0"/>
              <a:t>.</a:t>
            </a:r>
          </a:p>
          <a:p>
            <a:pPr marL="0" lvl="1"/>
            <a:r>
              <a:rPr lang="en-US" sz="3200" dirty="0" smtClean="0"/>
              <a:t>3. </a:t>
            </a:r>
            <a:r>
              <a:rPr lang="en-US" sz="3200" u="sng" dirty="0">
                <a:solidFill>
                  <a:schemeClr val="accent6">
                    <a:lumMod val="50000"/>
                  </a:schemeClr>
                </a:solidFill>
              </a:rPr>
              <a:t>For one thing</a:t>
            </a:r>
            <a:r>
              <a:rPr lang="en-US" sz="3200" dirty="0"/>
              <a:t>, English will open up more opportunities for you.</a:t>
            </a:r>
          </a:p>
          <a:p>
            <a:pPr marL="0" lvl="1"/>
            <a:r>
              <a:rPr lang="en-US" sz="3200" dirty="0" smtClean="0"/>
              <a:t>4. </a:t>
            </a:r>
            <a:r>
              <a:rPr lang="en-US" sz="3200" u="sng" dirty="0">
                <a:solidFill>
                  <a:schemeClr val="accent6">
                    <a:lumMod val="50000"/>
                  </a:schemeClr>
                </a:solidFill>
              </a:rPr>
              <a:t>Secondly</a:t>
            </a:r>
            <a:r>
              <a:rPr lang="en-US" sz="3200" dirty="0"/>
              <a:t>, English will make you more desirable to employers.</a:t>
            </a:r>
          </a:p>
          <a:p>
            <a:pPr marL="0" lvl="1"/>
            <a:r>
              <a:rPr lang="en-US" sz="3200" dirty="0" smtClean="0"/>
              <a:t>5. </a:t>
            </a:r>
            <a:r>
              <a:rPr lang="en-US" sz="3200" u="sng" dirty="0">
                <a:solidFill>
                  <a:schemeClr val="accent6">
                    <a:lumMod val="50000"/>
                  </a:schemeClr>
                </a:solidFill>
              </a:rPr>
              <a:t>In the third place</a:t>
            </a:r>
            <a:r>
              <a:rPr lang="en-US" sz="3200" dirty="0"/>
              <a:t>, English is the language of some of the world’s greatest literature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336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9487" y="250950"/>
            <a:ext cx="11619915" cy="1015663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Transitions expressing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Order of Importance</a:t>
            </a:r>
            <a:r>
              <a:rPr lang="en-US" sz="2800" dirty="0" smtClean="0"/>
              <a:t>: Most importantly, Primarily, Above all, Most significantly, Basically etc.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021357" y="1752470"/>
            <a:ext cx="7446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blipFill>
                  <a:blip r:embed="rId3"/>
                  <a:tile tx="0" ty="0" sx="100000" sy="100000" flip="none" algn="tl"/>
                </a:blipFill>
                <a:latin typeface="Algerian" panose="04020705040A02060702" pitchFamily="82" charset="0"/>
              </a:rPr>
              <a:t>Let us use them in sentences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9063" y="3094893"/>
            <a:ext cx="11380762" cy="3046988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3200" dirty="0" smtClean="0"/>
              <a:t>1. </a:t>
            </a:r>
            <a:r>
              <a:rPr lang="en-US" sz="3200" dirty="0"/>
              <a:t>I’d like to talk to you about how to keep calm at your workplace. </a:t>
            </a:r>
            <a:r>
              <a:rPr lang="en-US" sz="3200" u="sng" dirty="0">
                <a:solidFill>
                  <a:srgbClr val="00B0F0"/>
                </a:solidFill>
              </a:rPr>
              <a:t>Most importantly</a:t>
            </a:r>
            <a:r>
              <a:rPr lang="en-US" sz="3200" dirty="0"/>
              <a:t>, never go to the canteen while your boss is there.</a:t>
            </a:r>
            <a:endParaRPr lang="en-US" sz="2800" dirty="0"/>
          </a:p>
          <a:p>
            <a:pPr marL="0" lvl="1"/>
            <a:r>
              <a:rPr lang="en-US" sz="3200" dirty="0" smtClean="0"/>
              <a:t>2. </a:t>
            </a:r>
            <a:r>
              <a:rPr lang="en-US" sz="3200" dirty="0"/>
              <a:t>You’ll have to focus on your immediate surroundings. </a:t>
            </a:r>
            <a:r>
              <a:rPr lang="en-US" sz="3200" u="sng" dirty="0">
                <a:solidFill>
                  <a:srgbClr val="00B0F0"/>
                </a:solidFill>
              </a:rPr>
              <a:t>Primarily</a:t>
            </a:r>
            <a:r>
              <a:rPr lang="en-US" sz="3200" dirty="0"/>
              <a:t>, on your computer screen.</a:t>
            </a:r>
            <a:endParaRPr lang="en-US" sz="2800" dirty="0"/>
          </a:p>
          <a:p>
            <a:pPr marL="0" lvl="1"/>
            <a:r>
              <a:rPr lang="en-US" sz="3200" dirty="0" smtClean="0"/>
              <a:t>3. </a:t>
            </a:r>
            <a:r>
              <a:rPr lang="en-US" sz="3200" u="sng" dirty="0">
                <a:solidFill>
                  <a:srgbClr val="00B0F0"/>
                </a:solidFill>
              </a:rPr>
              <a:t>Above all</a:t>
            </a:r>
            <a:r>
              <a:rPr lang="en-US" sz="3200" dirty="0"/>
              <a:t>, don’t ever look up from your notes when people are around</a:t>
            </a:r>
            <a:r>
              <a:rPr lang="en-US" sz="32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17761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894" y="222815"/>
            <a:ext cx="1102907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Transitions expressing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Exemplification</a:t>
            </a:r>
            <a:r>
              <a:rPr lang="en-US" sz="2800" dirty="0" smtClean="0"/>
              <a:t>: For example, For instance, To illustrate etc.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3891" y="1365895"/>
            <a:ext cx="1102907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1. To learn English, you have to do certain things. </a:t>
            </a:r>
            <a:r>
              <a:rPr lang="en-US" sz="2400" u="sng" dirty="0" smtClean="0">
                <a:solidFill>
                  <a:schemeClr val="accent6"/>
                </a:solidFill>
              </a:rPr>
              <a:t>For example</a:t>
            </a:r>
            <a:r>
              <a:rPr lang="en-US" sz="2400" dirty="0" smtClean="0"/>
              <a:t>, you have to read English news paper.</a:t>
            </a:r>
          </a:p>
          <a:p>
            <a:r>
              <a:rPr lang="en-US" sz="2400" dirty="0" smtClean="0"/>
              <a:t>2. To make a better environment, we have to take a few steps. </a:t>
            </a:r>
            <a:r>
              <a:rPr lang="en-US" sz="2400" u="sng" dirty="0" smtClean="0">
                <a:solidFill>
                  <a:schemeClr val="accent6"/>
                </a:solidFill>
              </a:rPr>
              <a:t>For instance</a:t>
            </a:r>
            <a:r>
              <a:rPr lang="en-US" sz="2400" dirty="0" smtClean="0"/>
              <a:t>, we have to plant more trees.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3893" y="3229831"/>
            <a:ext cx="1102907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Transitions expressing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Emphasizing </a:t>
            </a:r>
            <a:r>
              <a:rPr lang="en-US" sz="2800" dirty="0" smtClean="0"/>
              <a:t>: As a matter of fact, In fact, Indeed, Actually etc.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93892" y="4539770"/>
            <a:ext cx="11029071" cy="20621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US" sz="3200" dirty="0" smtClean="0"/>
              <a:t>1.  </a:t>
            </a:r>
            <a:r>
              <a:rPr lang="en-US" sz="3200" dirty="0"/>
              <a:t>I love sleeping with my pet cat. </a:t>
            </a:r>
            <a:r>
              <a:rPr lang="en-US" sz="3200" u="sng" dirty="0">
                <a:solidFill>
                  <a:srgbClr val="FF0000"/>
                </a:solidFill>
              </a:rPr>
              <a:t>As a matter of fact</a:t>
            </a:r>
            <a:r>
              <a:rPr lang="en-US" sz="3200" dirty="0"/>
              <a:t>, I can’t fall asleep unless he’s in my bed</a:t>
            </a:r>
            <a:r>
              <a:rPr lang="en-US" sz="3200" dirty="0" smtClean="0"/>
              <a:t>.</a:t>
            </a:r>
          </a:p>
          <a:p>
            <a:pPr lvl="1"/>
            <a:r>
              <a:rPr lang="en-US" sz="2800" dirty="0" smtClean="0"/>
              <a:t>2. </a:t>
            </a:r>
            <a:r>
              <a:rPr lang="en-US" sz="3200" dirty="0"/>
              <a:t>I told them not to invite </a:t>
            </a:r>
            <a:r>
              <a:rPr lang="en-US" sz="3200" dirty="0" err="1"/>
              <a:t>Rasel</a:t>
            </a:r>
            <a:r>
              <a:rPr lang="en-US" sz="3200" dirty="0"/>
              <a:t> to the party. </a:t>
            </a:r>
            <a:r>
              <a:rPr lang="en-US" sz="3200" u="sng" dirty="0">
                <a:solidFill>
                  <a:srgbClr val="FF0000"/>
                </a:solidFill>
              </a:rPr>
              <a:t>In fact</a:t>
            </a:r>
            <a:r>
              <a:rPr lang="en-US" sz="3200" dirty="0"/>
              <a:t>, I was the only person who knew how wicked he was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637555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2381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2085" y="1991942"/>
            <a:ext cx="11469859" cy="11387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</a:rPr>
              <a:t>Transitions expressing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Conclusion </a:t>
            </a:r>
            <a:r>
              <a:rPr lang="en-US" sz="3200" dirty="0" smtClean="0"/>
              <a:t>: To conclude, In conclusion, To sum up, etc.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97800" y="3806354"/>
            <a:ext cx="8008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blipFill>
                  <a:blip r:embed="rId3"/>
                  <a:tile tx="0" ty="0" sx="100000" sy="100000" flip="none" algn="tl"/>
                </a:blipFill>
                <a:latin typeface="Algerian" panose="04020705040A02060702" pitchFamily="82" charset="0"/>
              </a:rPr>
              <a:t>Let us use them in sentences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085" y="4726745"/>
            <a:ext cx="1089308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1. ………………………………………………………………. To sum up human beings are mostly responsible for environment pollution.</a:t>
            </a:r>
          </a:p>
          <a:p>
            <a:r>
              <a:rPr lang="en-US" sz="2400" dirty="0" smtClean="0"/>
              <a:t>2. Connectors are…………………………………………….. In conclusion we can say that accuracy in using connectors</a:t>
            </a:r>
          </a:p>
          <a:p>
            <a:r>
              <a:rPr lang="en-US" sz="2400" dirty="0" smtClean="0"/>
              <a:t>Largely depends on vocabulary.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021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22031" y="1842868"/>
            <a:ext cx="2630658" cy="1200329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/>
              <a:t>Home</a:t>
            </a:r>
            <a:endParaRPr lang="en-US" sz="7200" dirty="0"/>
          </a:p>
        </p:txBody>
      </p:sp>
      <p:sp>
        <p:nvSpPr>
          <p:cNvPr id="10" name="TextBox 9"/>
          <p:cNvSpPr txBox="1"/>
          <p:nvPr/>
        </p:nvSpPr>
        <p:spPr>
          <a:xfrm>
            <a:off x="8187398" y="1842868"/>
            <a:ext cx="2630658" cy="1200329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/>
              <a:t>Work</a:t>
            </a:r>
            <a:endParaRPr lang="en-US" sz="7200" dirty="0"/>
          </a:p>
        </p:txBody>
      </p:sp>
      <p:sp>
        <p:nvSpPr>
          <p:cNvPr id="11" name="TextBox 10"/>
          <p:cNvSpPr txBox="1"/>
          <p:nvPr/>
        </p:nvSpPr>
        <p:spPr>
          <a:xfrm>
            <a:off x="1195755" y="4867422"/>
            <a:ext cx="9425354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Practice the uses of Connectors at home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05831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7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2885" y="3573756"/>
            <a:ext cx="9298744" cy="2321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198924" y="2273058"/>
            <a:ext cx="86266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Abdul Latif </a:t>
            </a:r>
          </a:p>
          <a:p>
            <a:pPr algn="ctr"/>
            <a:r>
              <a:rPr lang="en-US" sz="5400" b="1" dirty="0" smtClean="0">
                <a:ln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Lecturer in English</a:t>
            </a:r>
          </a:p>
          <a:p>
            <a:pPr algn="ctr"/>
            <a:r>
              <a:rPr lang="en-US" sz="5400" b="1" dirty="0" err="1" smtClean="0">
                <a:ln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Alauddin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 Siddique College</a:t>
            </a:r>
          </a:p>
          <a:p>
            <a:pPr algn="ctr"/>
            <a:r>
              <a:rPr lang="en-US" sz="5400" b="1" dirty="0" err="1" smtClean="0">
                <a:ln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Auliabad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, </a:t>
            </a:r>
            <a:r>
              <a:rPr lang="en-US" sz="5400" b="1" dirty="0" err="1" smtClean="0">
                <a:ln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Kalihati</a:t>
            </a:r>
            <a:r>
              <a:rPr lang="en-US" sz="5400" b="1" dirty="0" smtClean="0">
                <a:ln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 </a:t>
            </a:r>
          </a:p>
          <a:p>
            <a:pPr algn="ctr"/>
            <a:r>
              <a:rPr lang="en-US" sz="5400" b="1" dirty="0" err="1" smtClean="0">
                <a:ln>
                  <a:solidFill>
                    <a:srgbClr val="FF0000"/>
                  </a:solidFill>
                </a:ln>
                <a:blipFill>
                  <a:blip r:embed="rId3"/>
                  <a:tile tx="0" ty="0" sx="100000" sy="100000" flip="none" algn="tl"/>
                </a:blipFill>
              </a:rPr>
              <a:t>Tangail</a:t>
            </a:r>
            <a:endParaRPr lang="en-US" sz="5400" b="1" dirty="0">
              <a:ln>
                <a:solidFill>
                  <a:srgbClr val="FF0000"/>
                </a:solidFill>
              </a:ln>
              <a:blipFill>
                <a:blip r:embed="rId3"/>
                <a:tile tx="0" ty="0" sx="100000" sy="100000" flip="none" algn="tl"/>
              </a:blip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09146" y="319442"/>
            <a:ext cx="8206220" cy="110799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b="1" smtClean="0">
                <a:ln>
                  <a:solidFill>
                    <a:srgbClr val="002060"/>
                  </a:solidFill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</a:rPr>
              <a:t>Self Introduction</a:t>
            </a:r>
            <a:endParaRPr lang="en-US" sz="6600" b="1">
              <a:ln>
                <a:solidFill>
                  <a:srgbClr val="002060"/>
                </a:solidFill>
              </a:ln>
              <a:blipFill dpi="0" rotWithShape="1">
                <a:blip r:embed="rId4"/>
                <a:srcRect/>
                <a:tile tx="0" ty="0" sx="100000" sy="100000" flip="none" algn="tl"/>
              </a:blipFill>
            </a:endParaRPr>
          </a:p>
        </p:txBody>
      </p:sp>
    </p:spTree>
    <p:extLst>
      <p:ext uri="{BB962C8B-B14F-4D97-AF65-F5344CB8AC3E}">
        <p14:creationId xmlns:p14="http://schemas.microsoft.com/office/powerpoint/2010/main" val="3920436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2357" y="281349"/>
            <a:ext cx="7244861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 extrusionH="120650"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blipFill>
                  <a:blip r:embed="rId4"/>
                  <a:tile tx="0" ty="0" sx="100000" sy="100000" flip="none" algn="tl"/>
                </a:blipFill>
              </a:rPr>
              <a:t>Lesson Introduction</a:t>
            </a:r>
            <a:endParaRPr lang="en-US" sz="5400" b="1" dirty="0">
              <a:blipFill>
                <a:blip r:embed="rId4"/>
                <a:tile tx="0" ty="0" sx="100000" sy="100000" flip="none" algn="tl"/>
              </a:blip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9145" y="2672862"/>
            <a:ext cx="9115864" cy="1862048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accent4">
                    <a:lumMod val="50000"/>
                  </a:schemeClr>
                </a:solidFill>
                <a:latin typeface="Brush Script MT" panose="03060802040406070304" pitchFamily="66" charset="0"/>
              </a:rPr>
              <a:t>G</a:t>
            </a:r>
            <a:r>
              <a:rPr lang="en-US" sz="11500" b="1" dirty="0" smtClean="0">
                <a:solidFill>
                  <a:schemeClr val="accent4">
                    <a:lumMod val="50000"/>
                  </a:schemeClr>
                </a:solidFill>
                <a:latin typeface="Brush Script MT" panose="03060802040406070304" pitchFamily="66" charset="0"/>
              </a:rPr>
              <a:t>rammar Lesson</a:t>
            </a:r>
            <a:endParaRPr lang="en-US" sz="11500" b="1" dirty="0">
              <a:solidFill>
                <a:schemeClr val="accent4">
                  <a:lumMod val="50000"/>
                </a:schemeClr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475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42" y="926587"/>
            <a:ext cx="3784208" cy="27981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2"/>
          <a:stretch/>
        </p:blipFill>
        <p:spPr>
          <a:xfrm>
            <a:off x="7413674" y="856537"/>
            <a:ext cx="3559126" cy="309648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3" r="13387" b="15316"/>
          <a:stretch/>
        </p:blipFill>
        <p:spPr>
          <a:xfrm>
            <a:off x="7413674" y="4197818"/>
            <a:ext cx="3748452" cy="23936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94" y="3953022"/>
            <a:ext cx="4592304" cy="263843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2658794" y="43028"/>
            <a:ext cx="5852160" cy="7694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Look at the Pictures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44388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56000">
              <a:schemeClr val="accent1">
                <a:lumMod val="75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588" y="253218"/>
            <a:ext cx="9636369" cy="18620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latin typeface="Brush Script MT" panose="03060802040406070304" pitchFamily="66" charset="0"/>
              </a:rPr>
              <a:t>Let </a:t>
            </a:r>
            <a:r>
              <a:rPr lang="en-US" sz="11500" b="1" dirty="0" smtClean="0">
                <a:latin typeface="Brush Script MT" panose="03060802040406070304" pitchFamily="66" charset="0"/>
              </a:rPr>
              <a:t>me</a:t>
            </a:r>
            <a:r>
              <a:rPr lang="en-US" sz="8000" b="1" dirty="0" smtClean="0">
                <a:latin typeface="Brush Script MT" panose="03060802040406070304" pitchFamily="66" charset="0"/>
              </a:rPr>
              <a:t> Declare </a:t>
            </a:r>
            <a:r>
              <a:rPr lang="en-US" sz="8000" b="1" dirty="0">
                <a:latin typeface="Brush Script MT" panose="03060802040406070304" pitchFamily="66" charset="0"/>
              </a:rPr>
              <a:t>t</a:t>
            </a:r>
            <a:r>
              <a:rPr lang="en-US" sz="8000" b="1" dirty="0" smtClean="0">
                <a:latin typeface="Brush Script MT" panose="03060802040406070304" pitchFamily="66" charset="0"/>
              </a:rPr>
              <a:t>he Lesson</a:t>
            </a:r>
            <a:endParaRPr lang="en-US" sz="8000" b="1" dirty="0">
              <a:latin typeface="Brush Script MT" panose="03060802040406070304" pitchFamily="66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180498" y="2510532"/>
            <a:ext cx="9074850" cy="2807594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 cap="rnd" cmpd="thinThick">
            <a:solidFill>
              <a:schemeClr val="accent1">
                <a:shade val="50000"/>
              </a:schemeClr>
            </a:solidFill>
            <a:beve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blipFill>
                  <a:blip r:embed="rId3"/>
                  <a:tile tx="0" ty="0" sx="100000" sy="100000" flip="none" algn="tl"/>
                </a:blipFill>
                <a:latin typeface="Brush Script MT" panose="03060802040406070304" pitchFamily="66" charset="0"/>
              </a:rPr>
              <a:t>Uses of Connectors</a:t>
            </a:r>
            <a:endParaRPr lang="en-US" sz="8000" b="1" dirty="0">
              <a:blipFill>
                <a:blip r:embed="rId3"/>
                <a:tile tx="0" ty="0" sx="100000" sy="100000" flip="none" algn="tl"/>
              </a:blip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837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0492" y="211016"/>
            <a:ext cx="7427741" cy="11079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76200"/>
          <a:scene3d>
            <a:camera prst="perspectiveRelaxedModerately"/>
            <a:lightRig rig="threePt" dir="t"/>
          </a:scene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i="1" u="sng" dirty="0" smtClean="0">
                <a:latin typeface="Bradley Hand ITC" panose="03070402050302030203" pitchFamily="66" charset="0"/>
              </a:rPr>
              <a:t>Learning Outcome</a:t>
            </a:r>
            <a:endParaRPr lang="en-US" sz="6600" b="1" i="1" u="sng" dirty="0">
              <a:latin typeface="Bradley Hand ITC" panose="03070402050302030203" pitchFamily="66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124227" y="2004095"/>
            <a:ext cx="9074850" cy="2807594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  <a:ln cap="rnd" cmpd="thinThick">
            <a:solidFill>
              <a:schemeClr val="accent1">
                <a:shade val="50000"/>
              </a:schemeClr>
            </a:solidFill>
            <a:beve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>
                <a:solidFill>
                  <a:schemeClr val="tx1"/>
                </a:solidFill>
              </a:rPr>
              <a:t>After finishing the lesson the students will be able to use various connectors correctly.</a:t>
            </a:r>
            <a:endParaRPr lang="en-US" sz="4400" b="1" dirty="0"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925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78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2743200" y="1688123"/>
            <a:ext cx="6808764" cy="5127678"/>
          </a:xfrm>
          <a:prstGeom prst="verticalScroll">
            <a:avLst/>
          </a:prstGeom>
          <a:blipFill dpi="0" rotWithShape="1">
            <a:blip r:embed="rId3">
              <a:alphaModFix amt="78000"/>
            </a:blip>
            <a:srcRect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>
                <a:blipFill>
                  <a:blip r:embed="rId4"/>
                  <a:tile tx="0" ty="0" sx="100000" sy="100000" flip="none" algn="tl"/>
                </a:blipFill>
              </a:rPr>
              <a:t>What is Connector?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>
                <a:blipFill>
                  <a:blip r:embed="rId4"/>
                  <a:tile tx="0" ty="0" sx="100000" sy="100000" flip="none" algn="tl"/>
                </a:blipFill>
              </a:rPr>
              <a:t>Kinds Of Connectors.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>
                <a:blipFill>
                  <a:blip r:embed="rId4"/>
                  <a:tile tx="0" ty="0" sx="100000" sy="100000" flip="none" algn="tl"/>
                </a:blipFill>
              </a:rPr>
              <a:t>Uses Of Sub-</a:t>
            </a:r>
            <a:r>
              <a:rPr lang="en-US" sz="4000" dirty="0" err="1">
                <a:blipFill>
                  <a:blip r:embed="rId4"/>
                  <a:tile tx="0" ty="0" sx="100000" sy="100000" flip="none" algn="tl"/>
                </a:blipFill>
              </a:rPr>
              <a:t>ordinator</a:t>
            </a:r>
            <a:r>
              <a:rPr lang="en-US" sz="4000" dirty="0">
                <a:blipFill>
                  <a:blip r:embed="rId4"/>
                  <a:tile tx="0" ty="0" sx="100000" sy="100000" flip="none" algn="tl"/>
                </a:blip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>
                <a:blipFill>
                  <a:blip r:embed="rId4"/>
                  <a:tile tx="0" ty="0" sx="100000" sy="100000" flip="none" algn="tl"/>
                </a:blipFill>
              </a:rPr>
              <a:t>Uses of Co-</a:t>
            </a:r>
            <a:r>
              <a:rPr lang="en-US" sz="4000" dirty="0" err="1">
                <a:blipFill>
                  <a:blip r:embed="rId4"/>
                  <a:tile tx="0" ty="0" sx="100000" sy="100000" flip="none" algn="tl"/>
                </a:blipFill>
              </a:rPr>
              <a:t>ordinator</a:t>
            </a:r>
            <a:r>
              <a:rPr lang="en-US" sz="4000" dirty="0">
                <a:blipFill>
                  <a:blip r:embed="rId4"/>
                  <a:tile tx="0" ty="0" sx="100000" sy="100000" flip="none" algn="tl"/>
                </a:blipFill>
              </a:rPr>
              <a:t>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000" dirty="0">
                <a:blipFill>
                  <a:blip r:embed="rId4"/>
                  <a:tile tx="0" ty="0" sx="100000" sy="100000" flip="none" algn="tl"/>
                </a:blipFill>
              </a:rPr>
              <a:t>Uses of Transitions.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3995224" y="0"/>
            <a:ext cx="4417255" cy="1575582"/>
          </a:xfrm>
          <a:prstGeom prst="downArrowCallou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536076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3372" y="211015"/>
            <a:ext cx="6471139" cy="707886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What is connector?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4996" y="933176"/>
            <a:ext cx="10367889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Connectors are the words or phrases that connect words or phrases or clauses or Sentences.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452423" y="2212636"/>
            <a:ext cx="2293033" cy="707886"/>
          </a:xfrm>
          <a:prstGeom prst="rect">
            <a:avLst/>
          </a:prstGeom>
          <a:ln w="76200">
            <a:solidFill>
              <a:srgbClr val="92D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/>
              <a:t>Example: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31519" y="2897336"/>
            <a:ext cx="8806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He did not get GPA 5 </a:t>
            </a:r>
            <a:r>
              <a:rPr lang="en-US" sz="2800" u="sng" dirty="0" smtClean="0"/>
              <a:t>though</a:t>
            </a:r>
            <a:r>
              <a:rPr lang="en-US" sz="2800" dirty="0" smtClean="0"/>
              <a:t> he studied hard.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31519" y="3400579"/>
            <a:ext cx="9270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The old man called his son </a:t>
            </a:r>
            <a:r>
              <a:rPr lang="en-US" sz="2800" u="sng" dirty="0" smtClean="0"/>
              <a:t>and</a:t>
            </a:r>
            <a:r>
              <a:rPr lang="en-US" sz="2800" dirty="0" smtClean="0"/>
              <a:t> told him to sit beside him.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731519" y="3917676"/>
            <a:ext cx="10199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 Riches can not bring happiness. </a:t>
            </a:r>
            <a:r>
              <a:rPr lang="en-US" sz="2800" u="sng" dirty="0" smtClean="0"/>
              <a:t>In fact</a:t>
            </a:r>
            <a:r>
              <a:rPr lang="en-US" sz="2800" dirty="0" smtClean="0"/>
              <a:t>, it is a psychological thing.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982349" y="4963028"/>
            <a:ext cx="4670474" cy="584775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Kinds of Connectors</a:t>
            </a:r>
            <a:endParaRPr lang="en-US" sz="3200" b="1" u="sng" dirty="0"/>
          </a:p>
        </p:txBody>
      </p:sp>
      <p:sp>
        <p:nvSpPr>
          <p:cNvPr id="10" name="TextBox 9"/>
          <p:cNvSpPr txBox="1"/>
          <p:nvPr/>
        </p:nvSpPr>
        <p:spPr>
          <a:xfrm>
            <a:off x="414996" y="5618147"/>
            <a:ext cx="11183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Connectors are of three types. They are </a:t>
            </a:r>
            <a:r>
              <a:rPr lang="en-US" sz="3600" u="sng" dirty="0" smtClean="0">
                <a:solidFill>
                  <a:srgbClr val="FF0000"/>
                </a:solidFill>
              </a:rPr>
              <a:t>Subordinator</a:t>
            </a:r>
            <a:r>
              <a:rPr lang="en-US" sz="3600" dirty="0" smtClean="0"/>
              <a:t>, </a:t>
            </a:r>
            <a:r>
              <a:rPr lang="en-US" sz="3600" u="sng" dirty="0" smtClean="0">
                <a:solidFill>
                  <a:schemeClr val="accent6">
                    <a:lumMod val="50000"/>
                  </a:schemeClr>
                </a:solidFill>
              </a:rPr>
              <a:t>Coordinator</a:t>
            </a:r>
            <a:r>
              <a:rPr lang="en-US" sz="3600" dirty="0" smtClean="0"/>
              <a:t> and </a:t>
            </a:r>
            <a:r>
              <a:rPr lang="en-US" sz="3600" u="sng" dirty="0" smtClean="0">
                <a:solidFill>
                  <a:srgbClr val="7030A0"/>
                </a:solidFill>
              </a:rPr>
              <a:t>Transition Word</a:t>
            </a:r>
            <a:r>
              <a:rPr lang="en-US" sz="3600" dirty="0" smtClean="0">
                <a:solidFill>
                  <a:srgbClr val="7030A0"/>
                </a:solidFill>
              </a:rPr>
              <a:t>.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19" y="4400943"/>
            <a:ext cx="9622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4. He speaks German </a:t>
            </a:r>
            <a:r>
              <a:rPr lang="en-US" sz="2800" u="sng" dirty="0" smtClean="0"/>
              <a:t>and </a:t>
            </a:r>
            <a:r>
              <a:rPr lang="en-US" sz="2800" dirty="0" smtClean="0"/>
              <a:t>French.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2761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9" grpId="0" animBg="1"/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633</TotalTime>
  <Words>1464</Words>
  <Application>Microsoft Office PowerPoint</Application>
  <PresentationFormat>Widescreen</PresentationFormat>
  <Paragraphs>113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Adobe Fan Heiti Std B</vt:lpstr>
      <vt:lpstr>Algerian</vt:lpstr>
      <vt:lpstr>Arial</vt:lpstr>
      <vt:lpstr>Bradley Hand ITC</vt:lpstr>
      <vt:lpstr>Brush Script MT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Computer Future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Latif</dc:creator>
  <cp:lastModifiedBy>Abdul Latif</cp:lastModifiedBy>
  <cp:revision>90</cp:revision>
  <dcterms:created xsi:type="dcterms:W3CDTF">2019-12-13T15:07:41Z</dcterms:created>
  <dcterms:modified xsi:type="dcterms:W3CDTF">2019-12-20T08:33:24Z</dcterms:modified>
</cp:coreProperties>
</file>