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81" r:id="rId2"/>
    <p:sldId id="279" r:id="rId3"/>
    <p:sldId id="283" r:id="rId4"/>
    <p:sldId id="258" r:id="rId5"/>
    <p:sldId id="261" r:id="rId6"/>
    <p:sldId id="262" r:id="rId7"/>
    <p:sldId id="263" r:id="rId8"/>
    <p:sldId id="264" r:id="rId9"/>
    <p:sldId id="260" r:id="rId10"/>
    <p:sldId id="274" r:id="rId11"/>
    <p:sldId id="265" r:id="rId12"/>
    <p:sldId id="267" r:id="rId13"/>
    <p:sldId id="268" r:id="rId14"/>
    <p:sldId id="269" r:id="rId15"/>
    <p:sldId id="270" r:id="rId16"/>
    <p:sldId id="275" r:id="rId17"/>
    <p:sldId id="271" r:id="rId18"/>
    <p:sldId id="273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0D9C3-7AA0-D74E-969A-9E73E25165F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3A19-A633-4C47-93F2-355DA1787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8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4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5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7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9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2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6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26.jpg" /><Relationship Id="rId4" Type="http://schemas.openxmlformats.org/officeDocument/2006/relationships/image" Target="../media/image25.wmf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g" /><Relationship Id="rId5" Type="http://schemas.openxmlformats.org/officeDocument/2006/relationships/image" Target="../media/image27.jpg" /><Relationship Id="rId4" Type="http://schemas.openxmlformats.org/officeDocument/2006/relationships/image" Target="../media/image9.jp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4.gif" /><Relationship Id="rId5" Type="http://schemas.openxmlformats.org/officeDocument/2006/relationships/image" Target="../media/image33.gif" /><Relationship Id="rId4" Type="http://schemas.openxmlformats.org/officeDocument/2006/relationships/image" Target="../media/image32.jp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g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7" Type="http://schemas.openxmlformats.org/officeDocument/2006/relationships/image" Target="../media/image18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g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0660" y="2388054"/>
            <a:ext cx="4827134" cy="1898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500" baseline="-25000">
                <a:solidFill>
                  <a:schemeClr val="accent2"/>
                </a:solidFill>
              </a:rPr>
              <a:t>স্বাগতম</a:t>
            </a:r>
            <a:endParaRPr lang="en-US" sz="45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48" y="1703194"/>
            <a:ext cx="1681801" cy="3006029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794" y="1703194"/>
            <a:ext cx="1605028" cy="286880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4883EF-C091-4896-9164-1934E1B33DCB}"/>
              </a:ext>
            </a:extLst>
          </p:cNvPr>
          <p:cNvSpPr/>
          <p:nvPr/>
        </p:nvSpPr>
        <p:spPr>
          <a:xfrm>
            <a:off x="2573418" y="1189462"/>
            <a:ext cx="367226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93B81F-B258-45A5-840F-B15FA406918E}"/>
              </a:ext>
            </a:extLst>
          </p:cNvPr>
          <p:cNvSpPr/>
          <p:nvPr/>
        </p:nvSpPr>
        <p:spPr>
          <a:xfrm>
            <a:off x="628907" y="4743270"/>
            <a:ext cx="800100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িখ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AE6E00-E06C-A049-8212-802CBBEB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2519362"/>
            <a:ext cx="2505075" cy="18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869EADC-DC52-CB4F-917C-092018AA757C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88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4720F86B-C003-4864-9BEC-328E6CC6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9" y="1338035"/>
            <a:ext cx="7748238" cy="5382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51890-AD2E-4FDC-A5B3-70732A6F424B}"/>
              </a:ext>
            </a:extLst>
          </p:cNvPr>
          <p:cNvSpPr/>
          <p:nvPr/>
        </p:nvSpPr>
        <p:spPr>
          <a:xfrm>
            <a:off x="323795" y="137706"/>
            <a:ext cx="849640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 ও গ্রীন হাউজ এর মধ্যে সম্পর্ক 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A5F6A-A63A-CA4E-8B02-3EAB67BEC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0" y="1403803"/>
            <a:ext cx="7832035" cy="52507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3FA66AE-37D3-E64F-9CE4-163D7E076BC7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0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97B35F9-736A-4FCE-A433-1C2F4477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464">
            <a:off x="2567963" y="1652636"/>
            <a:ext cx="699883" cy="772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FB2DD7-A1FC-44E3-9AFF-33B01A143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0" y="1543545"/>
            <a:ext cx="951244" cy="1032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291EA2-B435-4E7F-BC8B-C1940DEEE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2" y="1517320"/>
            <a:ext cx="951244" cy="10134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718416-52F9-4BEB-9F6E-6693D5D32EC9}"/>
              </a:ext>
            </a:extLst>
          </p:cNvPr>
          <p:cNvSpPr txBox="1"/>
          <p:nvPr/>
        </p:nvSpPr>
        <p:spPr>
          <a:xfrm>
            <a:off x="4009514" y="2637723"/>
            <a:ext cx="21290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গ্লাস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35EF7-6464-4DD2-ACD5-7B6BE5301693}"/>
              </a:ext>
            </a:extLst>
          </p:cNvPr>
          <p:cNvSpPr txBox="1"/>
          <p:nvPr/>
        </p:nvSpPr>
        <p:spPr>
          <a:xfrm>
            <a:off x="6200103" y="2613228"/>
            <a:ext cx="1623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9100D-2811-4146-8AA0-4884E70410BF}"/>
              </a:ext>
            </a:extLst>
          </p:cNvPr>
          <p:cNvSpPr txBox="1"/>
          <p:nvPr/>
        </p:nvSpPr>
        <p:spPr>
          <a:xfrm>
            <a:off x="2405381" y="2648760"/>
            <a:ext cx="14786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7D733-7D5B-4AA2-A0DD-27A1D2272B29}"/>
              </a:ext>
            </a:extLst>
          </p:cNvPr>
          <p:cNvSpPr txBox="1"/>
          <p:nvPr/>
        </p:nvSpPr>
        <p:spPr>
          <a:xfrm>
            <a:off x="207253" y="907501"/>
            <a:ext cx="872949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মাপচোঙ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F616B2-5286-4B69-A600-DFB5AFBC2FDC}"/>
              </a:ext>
            </a:extLst>
          </p:cNvPr>
          <p:cNvSpPr txBox="1"/>
          <p:nvPr/>
        </p:nvSpPr>
        <p:spPr>
          <a:xfrm>
            <a:off x="1063169" y="4798674"/>
            <a:ext cx="561077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গ্লাসকেই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D0A3EA0-0DBE-4BA5-8275-B5EE6BE0B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19702"/>
              </p:ext>
            </p:extLst>
          </p:nvPr>
        </p:nvGraphicFramePr>
        <p:xfrm>
          <a:off x="2042550" y="5316210"/>
          <a:ext cx="5486400" cy="13855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গ্লাসের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খোলা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পলিথিন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ব্যাগের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ভেতরের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FEADF01-F7DC-49C0-BDB9-CF9B2D7DCDC0}"/>
              </a:ext>
            </a:extLst>
          </p:cNvPr>
          <p:cNvSpPr txBox="1"/>
          <p:nvPr/>
        </p:nvSpPr>
        <p:spPr>
          <a:xfrm>
            <a:off x="2168254" y="3210363"/>
            <a:ext cx="51152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গ্লাসেই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0AB54-7D1B-4432-BBC5-333A956680E6}"/>
              </a:ext>
            </a:extLst>
          </p:cNvPr>
          <p:cNvSpPr txBox="1"/>
          <p:nvPr/>
        </p:nvSpPr>
        <p:spPr>
          <a:xfrm>
            <a:off x="1084872" y="3679148"/>
            <a:ext cx="51152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95197-5BAF-4F5C-AA53-C28D842B176C}"/>
              </a:ext>
            </a:extLst>
          </p:cNvPr>
          <p:cNvSpPr txBox="1"/>
          <p:nvPr/>
        </p:nvSpPr>
        <p:spPr>
          <a:xfrm>
            <a:off x="1081449" y="4238911"/>
            <a:ext cx="77212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9D919F-9214-4D62-A9C2-CB7C65D1D1D5}"/>
              </a:ext>
            </a:extLst>
          </p:cNvPr>
          <p:cNvSpPr txBox="1"/>
          <p:nvPr/>
        </p:nvSpPr>
        <p:spPr>
          <a:xfrm>
            <a:off x="207253" y="2970354"/>
            <a:ext cx="174839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A5F439-8DD7-45E0-A716-F415BD022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725"/>
          <a:stretch/>
        </p:blipFill>
        <p:spPr>
          <a:xfrm>
            <a:off x="6404291" y="1517319"/>
            <a:ext cx="685487" cy="923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A0C42-A196-4CD8-AC98-2ED2F7703D50}"/>
              </a:ext>
            </a:extLst>
          </p:cNvPr>
          <p:cNvSpPr txBox="1"/>
          <p:nvPr/>
        </p:nvSpPr>
        <p:spPr>
          <a:xfrm>
            <a:off x="1955646" y="243472"/>
            <a:ext cx="532783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রীক্ষা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447A6B4-3260-0F49-8796-7D83A9D548EE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48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Callout 1">
            <a:extLst>
              <a:ext uri="{FF2B5EF4-FFF2-40B4-BE49-F238E27FC236}">
                <a16:creationId xmlns:a16="http://schemas.microsoft.com/office/drawing/2014/main" id="{0564F3CF-F802-4FFF-AC9A-348DF422460E}"/>
              </a:ext>
            </a:extLst>
          </p:cNvPr>
          <p:cNvSpPr/>
          <p:nvPr/>
        </p:nvSpPr>
        <p:spPr>
          <a:xfrm>
            <a:off x="3505200" y="1447800"/>
            <a:ext cx="2667000" cy="762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এসো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ভিডিও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BF0E6-3269-47B4-A249-996DC8F92D08}"/>
              </a:ext>
            </a:extLst>
          </p:cNvPr>
          <p:cNvSpPr txBox="1"/>
          <p:nvPr/>
        </p:nvSpPr>
        <p:spPr>
          <a:xfrm>
            <a:off x="1219200" y="4825425"/>
            <a:ext cx="6324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A9E689-B428-4F8A-940E-0F734A6C805D}"/>
              </a:ext>
            </a:extLst>
          </p:cNvPr>
          <p:cNvSpPr txBox="1"/>
          <p:nvPr/>
        </p:nvSpPr>
        <p:spPr>
          <a:xfrm>
            <a:off x="685800" y="4776520"/>
            <a:ext cx="7239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1C1A7-6533-4D7B-936B-A77D625616B7}"/>
              </a:ext>
            </a:extLst>
          </p:cNvPr>
          <p:cNvSpPr txBox="1"/>
          <p:nvPr/>
        </p:nvSpPr>
        <p:spPr>
          <a:xfrm>
            <a:off x="560614" y="4820314"/>
            <a:ext cx="764177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DF6EAA-D77C-4DAA-925D-C6D648B91939}"/>
              </a:ext>
            </a:extLst>
          </p:cNvPr>
          <p:cNvSpPr txBox="1"/>
          <p:nvPr/>
        </p:nvSpPr>
        <p:spPr>
          <a:xfrm>
            <a:off x="751114" y="4936917"/>
            <a:ext cx="76417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Snip Diagonal Corner Rectangle 8">
            <a:extLst>
              <a:ext uri="{FF2B5EF4-FFF2-40B4-BE49-F238E27FC236}">
                <a16:creationId xmlns:a16="http://schemas.microsoft.com/office/drawing/2014/main" id="{9A007DB7-25BE-4E72-959F-B719B1D85008}"/>
              </a:ext>
            </a:extLst>
          </p:cNvPr>
          <p:cNvSpPr/>
          <p:nvPr/>
        </p:nvSpPr>
        <p:spPr>
          <a:xfrm>
            <a:off x="4191000" y="2667000"/>
            <a:ext cx="1066800" cy="990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>
            <a:hlinkClick r:id="" action="ppaction://ole?verb=0"/>
            <a:extLst>
              <a:ext uri="{FF2B5EF4-FFF2-40B4-BE49-F238E27FC236}">
                <a16:creationId xmlns:a16="http://schemas.microsoft.com/office/drawing/2014/main" id="{9EADCCDA-3FBB-4D14-B0BE-FD6652074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60855"/>
              </p:ext>
            </p:extLst>
          </p:nvPr>
        </p:nvGraphicFramePr>
        <p:xfrm>
          <a:off x="4543425" y="3006725"/>
          <a:ext cx="4302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569880" imgH="437760" progId="Package">
                  <p:embed/>
                </p:oleObj>
              </mc:Choice>
              <mc:Fallback>
                <p:oleObj name="Packager Shell Object" showAsIcon="1" r:id="rId3" imgW="569880" imgH="437760" progId="Package">
                  <p:embed/>
                  <p:pic>
                    <p:nvPicPr>
                      <p:cNvPr id="35" name="Object 3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EADCCDA-3FBB-4D14-B0BE-FD6652074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3425" y="3006725"/>
                        <a:ext cx="430213" cy="331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DF8CA917-DA0C-4E51-88A1-BD74390F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3200"/>
          <a:stretch/>
        </p:blipFill>
        <p:spPr>
          <a:xfrm>
            <a:off x="1695709" y="857250"/>
            <a:ext cx="5848091" cy="34620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33C7DC9-5A6E-D84A-926B-DF7BAF54EF57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8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47E4A92-0CEE-4A94-A7EE-466D262F7FB1}"/>
              </a:ext>
            </a:extLst>
          </p:cNvPr>
          <p:cNvSpPr/>
          <p:nvPr/>
        </p:nvSpPr>
        <p:spPr>
          <a:xfrm>
            <a:off x="7711440" y="1848922"/>
            <a:ext cx="1051559" cy="22740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B5CCD8-83F0-4E0B-AB2B-02289D7961D5}"/>
              </a:ext>
            </a:extLst>
          </p:cNvPr>
          <p:cNvSpPr/>
          <p:nvPr/>
        </p:nvSpPr>
        <p:spPr>
          <a:xfrm>
            <a:off x="5714999" y="1981199"/>
            <a:ext cx="1387929" cy="20329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 </a:t>
            </a:r>
            <a:endParaRPr lang="en-US" sz="28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1F39B333-2465-4869-8662-ED0BF11878F0}"/>
              </a:ext>
            </a:extLst>
          </p:cNvPr>
          <p:cNvSpPr/>
          <p:nvPr/>
        </p:nvSpPr>
        <p:spPr>
          <a:xfrm>
            <a:off x="7071904" y="2391940"/>
            <a:ext cx="639536" cy="1143000"/>
          </a:xfrm>
          <a:prstGeom prst="rightArrow">
            <a:avLst>
              <a:gd name="adj1" fmla="val 52381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Right Arrow 12">
            <a:extLst>
              <a:ext uri="{FF2B5EF4-FFF2-40B4-BE49-F238E27FC236}">
                <a16:creationId xmlns:a16="http://schemas.microsoft.com/office/drawing/2014/main" id="{243E352B-9622-4534-9A24-04E78BF0E1DA}"/>
              </a:ext>
            </a:extLst>
          </p:cNvPr>
          <p:cNvSpPr/>
          <p:nvPr/>
        </p:nvSpPr>
        <p:spPr>
          <a:xfrm>
            <a:off x="2712720" y="1634217"/>
            <a:ext cx="3048000" cy="267516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ইফেক্ট প্রক্রিয়ায় পৃথিবীর তাপমাত্রা বৃদ্ধি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126280-7C5C-4704-9C7E-3BBBA3549926}"/>
              </a:ext>
            </a:extLst>
          </p:cNvPr>
          <p:cNvSpPr/>
          <p:nvPr/>
        </p:nvSpPr>
        <p:spPr>
          <a:xfrm>
            <a:off x="228600" y="1676400"/>
            <a:ext cx="2438400" cy="24465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EA053F-087F-4163-94C9-BE213F2C6688}"/>
              </a:ext>
            </a:extLst>
          </p:cNvPr>
          <p:cNvSpPr/>
          <p:nvPr/>
        </p:nvSpPr>
        <p:spPr>
          <a:xfrm>
            <a:off x="1355035" y="455056"/>
            <a:ext cx="6629400" cy="47732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বৈশ্বিক উষ্ণায়ন রোধে করণীয়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47525A-3DAC-415C-87F4-7F5DDEA32231}"/>
              </a:ext>
            </a:extLst>
          </p:cNvPr>
          <p:cNvSpPr txBox="1"/>
          <p:nvPr/>
        </p:nvSpPr>
        <p:spPr>
          <a:xfrm>
            <a:off x="1776004" y="5375353"/>
            <a:ext cx="52959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 কী?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734279-80BF-44A4-B60E-BD4F5F6A817A}"/>
              </a:ext>
            </a:extLst>
          </p:cNvPr>
          <p:cNvSpPr txBox="1"/>
          <p:nvPr/>
        </p:nvSpPr>
        <p:spPr>
          <a:xfrm>
            <a:off x="1010833" y="5375353"/>
            <a:ext cx="792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 বৈশ্বিক উষ্ণায়ন 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E17460-8293-4753-B4FC-E770FB9FC16C}"/>
              </a:ext>
            </a:extLst>
          </p:cNvPr>
          <p:cNvSpPr txBox="1"/>
          <p:nvPr/>
        </p:nvSpPr>
        <p:spPr>
          <a:xfrm>
            <a:off x="2072096" y="5402243"/>
            <a:ext cx="47184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কারণ কী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FD11F-2F0F-4EA6-9BCF-59A8B7C0E495}"/>
              </a:ext>
            </a:extLst>
          </p:cNvPr>
          <p:cNvSpPr txBox="1"/>
          <p:nvPr/>
        </p:nvSpPr>
        <p:spPr>
          <a:xfrm>
            <a:off x="228600" y="5248354"/>
            <a:ext cx="870703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কারণ বায়ু মন্ডলে কার্বন ডাইঅক্সাইড ও মিথেন গ্যাসের পরিমান বৃদ্ধি  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14E6017-8FBC-6843-85CD-CFDA0217296E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8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3D97EA9-B8BA-4739-B04A-9F7179A94396}"/>
              </a:ext>
            </a:extLst>
          </p:cNvPr>
          <p:cNvSpPr txBox="1"/>
          <p:nvPr/>
        </p:nvSpPr>
        <p:spPr>
          <a:xfrm>
            <a:off x="256467" y="435636"/>
            <a:ext cx="863106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ডাইঅক্সাইডের নিঃসরণ কমানোর জন্য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E295DE-C51B-4840-A5AB-62FFB474F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7" y="2359233"/>
            <a:ext cx="2513480" cy="2241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CCAC4-8F8E-41CC-A5FE-356C29F5B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19" y="2368338"/>
            <a:ext cx="2538748" cy="2232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EB6892-0CEE-4EC5-B1B2-2E2C19094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359233"/>
            <a:ext cx="2593866" cy="2241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EBC57936-FECE-4E78-885C-2483CF7A7B9D}"/>
              </a:ext>
            </a:extLst>
          </p:cNvPr>
          <p:cNvSpPr/>
          <p:nvPr/>
        </p:nvSpPr>
        <p:spPr>
          <a:xfrm>
            <a:off x="609720" y="4691358"/>
            <a:ext cx="2013573" cy="9889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7BC01A7-6785-4D89-AA27-D503C0F8ED2B}"/>
              </a:ext>
            </a:extLst>
          </p:cNvPr>
          <p:cNvSpPr/>
          <p:nvPr/>
        </p:nvSpPr>
        <p:spPr>
          <a:xfrm>
            <a:off x="2948314" y="4872800"/>
            <a:ext cx="2949653" cy="762557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কলকারখা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নার ধুয়া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EBAC36EB-B57D-46F3-82EF-C6FE65058CBF}"/>
              </a:ext>
            </a:extLst>
          </p:cNvPr>
          <p:cNvSpPr/>
          <p:nvPr/>
        </p:nvSpPr>
        <p:spPr>
          <a:xfrm>
            <a:off x="6387255" y="4872800"/>
            <a:ext cx="2147025" cy="38273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575C6562-7F08-4DFA-8151-82C731ECF617}"/>
              </a:ext>
            </a:extLst>
          </p:cNvPr>
          <p:cNvSpPr/>
          <p:nvPr/>
        </p:nvSpPr>
        <p:spPr>
          <a:xfrm>
            <a:off x="671976" y="2431875"/>
            <a:ext cx="2249674" cy="1994247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4262D2E7-8354-4A72-AC94-FE512110DD4E}"/>
              </a:ext>
            </a:extLst>
          </p:cNvPr>
          <p:cNvSpPr/>
          <p:nvPr/>
        </p:nvSpPr>
        <p:spPr>
          <a:xfrm>
            <a:off x="3453229" y="2554285"/>
            <a:ext cx="1944913" cy="1749429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5B7EEDA4-B45C-4F12-AD2F-A7D3211CDE5E}"/>
              </a:ext>
            </a:extLst>
          </p:cNvPr>
          <p:cNvSpPr/>
          <p:nvPr/>
        </p:nvSpPr>
        <p:spPr>
          <a:xfrm>
            <a:off x="6066664" y="2554285"/>
            <a:ext cx="2147025" cy="1817368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76540D-4A70-4D02-A41C-AEACA4113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334" r="12500" b="-1"/>
          <a:stretch/>
        </p:blipFill>
        <p:spPr>
          <a:xfrm>
            <a:off x="276660" y="1332086"/>
            <a:ext cx="4291407" cy="4193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EE7DFE-05D8-4C4F-A788-6FC90ECFD191}"/>
              </a:ext>
            </a:extLst>
          </p:cNvPr>
          <p:cNvSpPr txBox="1"/>
          <p:nvPr/>
        </p:nvSpPr>
        <p:spPr>
          <a:xfrm>
            <a:off x="259869" y="5680257"/>
            <a:ext cx="4245024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 ব্যবহার করতে হবে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5EEF26-A13D-4D8D-AE5D-347E46165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77" y="1315518"/>
            <a:ext cx="4204915" cy="4210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E2808B-A654-4CD2-A0FE-33FCBA5F725C}"/>
              </a:ext>
            </a:extLst>
          </p:cNvPr>
          <p:cNvSpPr txBox="1"/>
          <p:nvPr/>
        </p:nvSpPr>
        <p:spPr>
          <a:xfrm>
            <a:off x="4785777" y="5680258"/>
            <a:ext cx="3827559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 থেকে বিদ্যুৎ উৎপাদন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52333FC-E243-274A-AD57-119493CF017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93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092CDE-1048-4178-8A13-2E68F7B533BD}"/>
              </a:ext>
            </a:extLst>
          </p:cNvPr>
          <p:cNvSpPr/>
          <p:nvPr/>
        </p:nvSpPr>
        <p:spPr>
          <a:xfrm>
            <a:off x="2612429" y="441735"/>
            <a:ext cx="391914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AC9AF7-FCCB-4F18-900C-89E8B41DEA33}"/>
              </a:ext>
            </a:extLst>
          </p:cNvPr>
          <p:cNvSpPr/>
          <p:nvPr/>
        </p:nvSpPr>
        <p:spPr>
          <a:xfrm>
            <a:off x="390938" y="4601665"/>
            <a:ext cx="8362121" cy="19936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বৈশ্বিক উষ্ণায়ন রোধে করণীয়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6B57B6-F38F-CF49-96DE-0FFB2B12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66" y="1397000"/>
            <a:ext cx="4059464" cy="2957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C76EC7E-C827-7F45-A3EA-1725B9536439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E0B7D01-6E00-4F56-A8FB-6A2DFA6F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19400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971C4EE-1DCD-4E8F-9418-B6946AEE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8709" y="597113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111131-0336-4692-AEC1-9E7E062B527D}"/>
              </a:ext>
            </a:extLst>
          </p:cNvPr>
          <p:cNvSpPr/>
          <p:nvPr/>
        </p:nvSpPr>
        <p:spPr>
          <a:xfrm rot="427478">
            <a:off x="5713262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4F648-467C-44CB-BA25-DDC2B8389125}"/>
              </a:ext>
            </a:extLst>
          </p:cNvPr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D92A7E-37F9-43CC-B4B7-1B49152F0BC8}"/>
              </a:ext>
            </a:extLst>
          </p:cNvPr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EF8BA8-B574-4B26-88EB-629A72A023E0}"/>
              </a:ext>
            </a:extLst>
          </p:cNvPr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67BD4A-B6A8-4D63-9FA8-59B9CF494BCA}"/>
              </a:ext>
            </a:extLst>
          </p:cNvPr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76086-5FD3-4C17-9A1B-DFC3FF7B317A}"/>
              </a:ext>
            </a:extLst>
          </p:cNvPr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7" name="Freeform 70">
            <a:extLst>
              <a:ext uri="{FF2B5EF4-FFF2-40B4-BE49-F238E27FC236}">
                <a16:creationId xmlns:a16="http://schemas.microsoft.com/office/drawing/2014/main" id="{296B5D1C-05F4-470E-AAEC-3541894036F1}"/>
              </a:ext>
            </a:extLst>
          </p:cNvPr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238C09-E3CB-4EAA-B88D-D7CD8438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13" y="3348275"/>
            <a:ext cx="1590204" cy="16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14A7C-32E7-4097-A62D-AA68B5BC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50415"/>
            <a:ext cx="2873007" cy="11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8634533-70E1-4539-A425-9F21A9B6DE2B}"/>
              </a:ext>
            </a:extLst>
          </p:cNvPr>
          <p:cNvSpPr/>
          <p:nvPr/>
        </p:nvSpPr>
        <p:spPr>
          <a:xfrm>
            <a:off x="914400" y="5193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BFE05-667C-4991-AD17-F8722F421CC8}"/>
              </a:ext>
            </a:extLst>
          </p:cNvPr>
          <p:cNvSpPr txBox="1"/>
          <p:nvPr/>
        </p:nvSpPr>
        <p:spPr>
          <a:xfrm>
            <a:off x="917366" y="114890"/>
            <a:ext cx="737017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কমানোর উপায় হলো গাছ লাগানো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2" descr="C:\Users\User\Desktop\environ ment\ecMAjRGbi.gif">
            <a:extLst>
              <a:ext uri="{FF2B5EF4-FFF2-40B4-BE49-F238E27FC236}">
                <a16:creationId xmlns:a16="http://schemas.microsoft.com/office/drawing/2014/main" id="{AAE0C61C-06AE-4D76-BEA2-6C3030AA69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85" y="946210"/>
            <a:ext cx="2878530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239328-CF38-4BD6-A4C7-A6353C57D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" y="1107847"/>
            <a:ext cx="2690933" cy="43679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B920FD6-90C8-474E-8EC9-834E637CF7AA}"/>
              </a:ext>
            </a:extLst>
          </p:cNvPr>
          <p:cNvSpPr/>
          <p:nvPr/>
        </p:nvSpPr>
        <p:spPr>
          <a:xfrm>
            <a:off x="6884645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3FAEF-C169-4E4D-9886-FACB41CAE437}"/>
              </a:ext>
            </a:extLst>
          </p:cNvPr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41AA72-AE18-4544-A5A9-D70E5AA677F1}"/>
              </a:ext>
            </a:extLst>
          </p:cNvPr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FBF5AF-D33A-426A-B9F7-AF0B71B7E14D}"/>
              </a:ext>
            </a:extLst>
          </p:cNvPr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E39490-9A35-43C8-B624-0D3B3764FB7F}"/>
              </a:ext>
            </a:extLst>
          </p:cNvPr>
          <p:cNvGrpSpPr/>
          <p:nvPr/>
        </p:nvGrpSpPr>
        <p:grpSpPr>
          <a:xfrm>
            <a:off x="990600" y="3990593"/>
            <a:ext cx="7924800" cy="2237685"/>
            <a:chOff x="1199548" y="4253344"/>
            <a:chExt cx="8096852" cy="223768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6EF329-D54B-452D-BC12-99639BDF38BF}"/>
                </a:ext>
              </a:extLst>
            </p:cNvPr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048F41-352D-4742-A01D-1EAE66598DC4}"/>
                  </a:ext>
                </a:extLst>
              </p:cNvPr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DB5C58-3858-4DCA-B8C3-375AC1804FB5}"/>
                  </a:ext>
                </a:extLst>
              </p:cNvPr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1E366AC3-3180-49FC-B07A-F6663336C428}"/>
                  </a:ext>
                </a:extLst>
              </p:cNvPr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69D6D1A7-C41A-4A35-A0DB-323FB479D333}"/>
                  </a:ext>
                </a:extLst>
              </p:cNvPr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7FE05A82-4147-463C-8CF0-72E26404CB6C}"/>
                  </a:ext>
                </a:extLst>
              </p:cNvPr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83">
                <a:extLst>
                  <a:ext uri="{FF2B5EF4-FFF2-40B4-BE49-F238E27FC236}">
                    <a16:creationId xmlns:a16="http://schemas.microsoft.com/office/drawing/2014/main" id="{9D1F1E49-89A0-4768-86CB-78D16DEF7804}"/>
                  </a:ext>
                </a:extLst>
              </p:cNvPr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84">
                <a:extLst>
                  <a:ext uri="{FF2B5EF4-FFF2-40B4-BE49-F238E27FC236}">
                    <a16:creationId xmlns:a16="http://schemas.microsoft.com/office/drawing/2014/main" id="{9E81A28E-212F-4892-8754-D71CC5FE411E}"/>
                  </a:ext>
                </a:extLst>
              </p:cNvPr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85">
                <a:extLst>
                  <a:ext uri="{FF2B5EF4-FFF2-40B4-BE49-F238E27FC236}">
                    <a16:creationId xmlns:a16="http://schemas.microsoft.com/office/drawing/2014/main" id="{5AFA4C6B-C05E-4EDB-971E-3D01EF871115}"/>
                  </a:ext>
                </a:extLst>
              </p:cNvPr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86">
                <a:extLst>
                  <a:ext uri="{FF2B5EF4-FFF2-40B4-BE49-F238E27FC236}">
                    <a16:creationId xmlns:a16="http://schemas.microsoft.com/office/drawing/2014/main" id="{376E4FF6-3226-46A8-BA1A-6EBEEF51A71E}"/>
                  </a:ext>
                </a:extLst>
              </p:cNvPr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87">
                <a:extLst>
                  <a:ext uri="{FF2B5EF4-FFF2-40B4-BE49-F238E27FC236}">
                    <a16:creationId xmlns:a16="http://schemas.microsoft.com/office/drawing/2014/main" id="{D863877A-F496-45B1-AC64-2519CCB546D3}"/>
                  </a:ext>
                </a:extLst>
              </p:cNvPr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C4F751B1-8830-4566-8B8E-C13F3A0817DE}"/>
                  </a:ext>
                </a:extLst>
              </p:cNvPr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id="{51CD6C0F-0ED3-41C5-B2E7-7FF379090199}"/>
                  </a:ext>
                </a:extLst>
              </p:cNvPr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id="{6429ECE5-B225-4D9C-A2F5-AB5FC6AF968B}"/>
                  </a:ext>
                </a:extLst>
              </p:cNvPr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CD315CEC-02D6-43C6-A49F-EB67975B489E}"/>
                  </a:ext>
                </a:extLst>
              </p:cNvPr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id="{7C54D632-2FC6-4A90-8D3A-E655B0895F2C}"/>
                  </a:ext>
                </a:extLst>
              </p:cNvPr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id="{7E6D0DCC-807C-48DF-80D9-393BABB3B478}"/>
                  </a:ext>
                </a:extLst>
              </p:cNvPr>
              <p:cNvSpPr/>
              <p:nvPr/>
            </p:nvSpPr>
            <p:spPr>
              <a:xfrm>
                <a:off x="4307560" y="454286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94">
                <a:extLst>
                  <a:ext uri="{FF2B5EF4-FFF2-40B4-BE49-F238E27FC236}">
                    <a16:creationId xmlns:a16="http://schemas.microsoft.com/office/drawing/2014/main" id="{FB1DECF1-C244-41DE-8D65-940615B38465}"/>
                  </a:ext>
                </a:extLst>
              </p:cNvPr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95">
                <a:extLst>
                  <a:ext uri="{FF2B5EF4-FFF2-40B4-BE49-F238E27FC236}">
                    <a16:creationId xmlns:a16="http://schemas.microsoft.com/office/drawing/2014/main" id="{6F9A26C4-069F-4B8B-B8E7-3D87D723FF83}"/>
                  </a:ext>
                </a:extLst>
              </p:cNvPr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96">
                <a:extLst>
                  <a:ext uri="{FF2B5EF4-FFF2-40B4-BE49-F238E27FC236}">
                    <a16:creationId xmlns:a16="http://schemas.microsoft.com/office/drawing/2014/main" id="{2F7DBADB-269E-4B45-AFC8-6B087A339DDB}"/>
                  </a:ext>
                </a:extLst>
              </p:cNvPr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A46B1959-C03B-47E0-A18E-013C3F7CA470}"/>
                </a:ext>
              </a:extLst>
            </p:cNvPr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44C7955-D4CD-4B7C-A3EF-DDC7DF964E33}"/>
              </a:ext>
            </a:extLst>
          </p:cNvPr>
          <p:cNvSpPr txBox="1"/>
          <p:nvPr/>
        </p:nvSpPr>
        <p:spPr>
          <a:xfrm>
            <a:off x="1806306" y="97695"/>
            <a:ext cx="584835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গ্রহন করছে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9910ED-97CB-4E5A-8241-BDB2418E42FD}"/>
              </a:ext>
            </a:extLst>
          </p:cNvPr>
          <p:cNvSpPr txBox="1"/>
          <p:nvPr/>
        </p:nvSpPr>
        <p:spPr>
          <a:xfrm>
            <a:off x="1016224" y="150888"/>
            <a:ext cx="72713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কীভাবে কমানো যেতে পারে?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Freeform 60">
            <a:extLst>
              <a:ext uri="{FF2B5EF4-FFF2-40B4-BE49-F238E27FC236}">
                <a16:creationId xmlns:a16="http://schemas.microsoft.com/office/drawing/2014/main" id="{05593B34-0054-4CD9-9F21-0A82640ECFC8}"/>
              </a:ext>
            </a:extLst>
          </p:cNvPr>
          <p:cNvSpPr/>
          <p:nvPr/>
        </p:nvSpPr>
        <p:spPr>
          <a:xfrm>
            <a:off x="4800600" y="4275091"/>
            <a:ext cx="74801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2CFF34C-0413-6D4D-B4DA-FB0C76E6D0F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4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0" grpId="0"/>
      <p:bldP spid="31" grpId="0" animBg="1"/>
      <p:bldP spid="34" grpId="0"/>
      <p:bldP spid="35" grpId="0"/>
      <p:bldP spid="36" grpId="0"/>
      <p:bldP spid="37" grpId="0"/>
      <p:bldP spid="70" grpId="0" animBg="1"/>
      <p:bldP spid="70" grpId="1" animBg="1"/>
      <p:bldP spid="71" grpId="0" animBg="1"/>
      <p:bldP spid="7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D6E3733-FAF6-4AA3-B49D-7648C8877789}"/>
              </a:ext>
            </a:extLst>
          </p:cNvPr>
          <p:cNvSpPr txBox="1"/>
          <p:nvPr/>
        </p:nvSpPr>
        <p:spPr>
          <a:xfrm>
            <a:off x="546258" y="890021"/>
            <a:ext cx="807986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মূল কারণ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DAD52-F779-43F9-AD83-7E73F2CA2326}"/>
              </a:ext>
            </a:extLst>
          </p:cNvPr>
          <p:cNvSpPr/>
          <p:nvPr/>
        </p:nvSpPr>
        <p:spPr>
          <a:xfrm>
            <a:off x="1109299" y="1597510"/>
            <a:ext cx="34627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বেড়ে যাওয়া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75B67-9A97-4588-BF49-C8578A892A39}"/>
              </a:ext>
            </a:extLst>
          </p:cNvPr>
          <p:cNvSpPr/>
          <p:nvPr/>
        </p:nvSpPr>
        <p:spPr>
          <a:xfrm>
            <a:off x="5054514" y="1494076"/>
            <a:ext cx="355257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অধিক বৃষ্টিপাত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77C7C-3A5B-49A0-9F02-D9E94F833C44}"/>
              </a:ext>
            </a:extLst>
          </p:cNvPr>
          <p:cNvSpPr/>
          <p:nvPr/>
        </p:nvSpPr>
        <p:spPr>
          <a:xfrm>
            <a:off x="1123491" y="2125524"/>
            <a:ext cx="346270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3D3C7-925D-4BF3-B55C-F43AD887ADA7}"/>
              </a:ext>
            </a:extLst>
          </p:cNvPr>
          <p:cNvSpPr/>
          <p:nvPr/>
        </p:nvSpPr>
        <p:spPr>
          <a:xfrm>
            <a:off x="5054514" y="2074566"/>
            <a:ext cx="355257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বেড়ে যাওয়া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49505-7CA4-42C1-BB40-192EA93C9396}"/>
              </a:ext>
            </a:extLst>
          </p:cNvPr>
          <p:cNvSpPr/>
          <p:nvPr/>
        </p:nvSpPr>
        <p:spPr>
          <a:xfrm>
            <a:off x="136784" y="2653538"/>
            <a:ext cx="889881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 নাইট্রোজেন ও অক্সিজেন ছাড়া আরও কী কী গ্যাস ও পর্দাথ আছে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FE0C3-43B4-46D6-B829-231BA970888F}"/>
              </a:ext>
            </a:extLst>
          </p:cNvPr>
          <p:cNvSpPr/>
          <p:nvPr/>
        </p:nvSpPr>
        <p:spPr>
          <a:xfrm>
            <a:off x="488723" y="3529011"/>
            <a:ext cx="4083276" cy="7247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 .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জলীয়বাষ্প ,ধুলিকণা ,কার্বন ডাইঅক্সাইড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34319-0BA4-4ADE-A651-0358312F7FE8}"/>
              </a:ext>
            </a:extLst>
          </p:cNvPr>
          <p:cNvSpPr/>
          <p:nvPr/>
        </p:nvSpPr>
        <p:spPr>
          <a:xfrm>
            <a:off x="4817110" y="3534146"/>
            <a:ext cx="378998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¡¡. 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 ,ক্ষার ,নানারুপ জলীয় জৈব পর্দাথ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B5C4E-9314-477A-9D33-69FC0538FE0C}"/>
              </a:ext>
            </a:extLst>
          </p:cNvPr>
          <p:cNvSpPr/>
          <p:nvPr/>
        </p:nvSpPr>
        <p:spPr>
          <a:xfrm>
            <a:off x="505385" y="4259238"/>
            <a:ext cx="4066614" cy="7247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¡¡¡.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ভাইরাস, ব্যাকটেরিয়া  ও শ্যাওলা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873A5-D1B9-453E-9F16-18FA3FD6A374}"/>
              </a:ext>
            </a:extLst>
          </p:cNvPr>
          <p:cNvSpPr/>
          <p:nvPr/>
        </p:nvSpPr>
        <p:spPr>
          <a:xfrm>
            <a:off x="488723" y="4948606"/>
            <a:ext cx="619788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B517A4-8D3A-457B-9EA7-67D4D3BA2CBB}"/>
              </a:ext>
            </a:extLst>
          </p:cNvPr>
          <p:cNvSpPr txBox="1"/>
          <p:nvPr/>
        </p:nvSpPr>
        <p:spPr>
          <a:xfrm>
            <a:off x="613802" y="5477300"/>
            <a:ext cx="278684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(ক) ¡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ADBCF8-04E1-4F7C-83E7-94FA88A7C110}"/>
              </a:ext>
            </a:extLst>
          </p:cNvPr>
          <p:cNvSpPr txBox="1"/>
          <p:nvPr/>
        </p:nvSpPr>
        <p:spPr>
          <a:xfrm>
            <a:off x="4075331" y="5443786"/>
            <a:ext cx="354688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(খ) ¡¡¡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3B273-D8FA-4E00-81E3-42E185877343}"/>
              </a:ext>
            </a:extLst>
          </p:cNvPr>
          <p:cNvSpPr txBox="1"/>
          <p:nvPr/>
        </p:nvSpPr>
        <p:spPr>
          <a:xfrm>
            <a:off x="623747" y="6098915"/>
            <a:ext cx="278684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(গ) ¡ ও ¡¡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2AD14-05F1-4057-8CB4-CF49CBCE3383}"/>
              </a:ext>
            </a:extLst>
          </p:cNvPr>
          <p:cNvSpPr txBox="1"/>
          <p:nvPr/>
        </p:nvSpPr>
        <p:spPr>
          <a:xfrm>
            <a:off x="4075331" y="6098915"/>
            <a:ext cx="354688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(ঘ) ¡ , ¡¡ ও ¡¡¡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ECB03A-C283-496F-832F-7BC8B676F14A}"/>
              </a:ext>
            </a:extLst>
          </p:cNvPr>
          <p:cNvSpPr txBox="1"/>
          <p:nvPr/>
        </p:nvSpPr>
        <p:spPr>
          <a:xfrm>
            <a:off x="3323607" y="235865"/>
            <a:ext cx="252516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64AA3CB-7FCE-44C9-BEDB-648C1240A925}"/>
              </a:ext>
            </a:extLst>
          </p:cNvPr>
          <p:cNvSpPr/>
          <p:nvPr/>
        </p:nvSpPr>
        <p:spPr>
          <a:xfrm>
            <a:off x="644475" y="5594936"/>
            <a:ext cx="537322" cy="4001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2889589-4F34-45CB-BA70-8140C1061A44}"/>
              </a:ext>
            </a:extLst>
          </p:cNvPr>
          <p:cNvSpPr/>
          <p:nvPr/>
        </p:nvSpPr>
        <p:spPr>
          <a:xfrm>
            <a:off x="5000654" y="21016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A818CAB9-6FAC-004C-BB3B-6C205275AD1A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9CF72-8E5C-4050-99E6-B684807B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56" y="2168236"/>
            <a:ext cx="4416083" cy="3060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A61F1-0087-4184-9EAB-8B5ADCCBCF64}"/>
              </a:ext>
            </a:extLst>
          </p:cNvPr>
          <p:cNvSpPr/>
          <p:nvPr/>
        </p:nvSpPr>
        <p:spPr>
          <a:xfrm>
            <a:off x="2672769" y="899689"/>
            <a:ext cx="3798456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ln w="11430"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1C696-AC31-4BD8-8E99-9C85942FFEF6}"/>
              </a:ext>
            </a:extLst>
          </p:cNvPr>
          <p:cNvSpPr txBox="1"/>
          <p:nvPr/>
        </p:nvSpPr>
        <p:spPr>
          <a:xfrm>
            <a:off x="1640991" y="5642264"/>
            <a:ext cx="586201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A4E6F77-5FF9-D748-A975-9AD03CB40C53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0161" y="646205"/>
            <a:ext cx="2786090" cy="6515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B050"/>
                </a:solidFill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15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3736522" y="2574920"/>
            <a:ext cx="48904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 sz="1350" b="1"/>
              <a:t>সহকারী শিক্ষক (বিজ্ঞান)</a:t>
            </a:r>
          </a:p>
          <a:p>
            <a:pPr algn="ctr"/>
            <a:r>
              <a:rPr lang="bn-BD" sz="2100" b="1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 sz="1350" b="1"/>
              <a:t>ডিমলা নীলফামারী </a:t>
            </a:r>
          </a:p>
          <a:p>
            <a:pPr algn="ctr"/>
            <a:r>
              <a:rPr lang="bn-BD" sz="1350" b="1"/>
              <a:t>মোবাইলঃ </a:t>
            </a:r>
            <a:r>
              <a:rPr lang="bn-BD" sz="1350" b="1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 sz="1350" b="1"/>
              <a:t>ই মেইলঃ </a:t>
            </a:r>
            <a:r>
              <a:rPr lang="bn-BD" sz="1350" b="1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karunakanto@yahoo.com</a:t>
            </a:r>
            <a:r>
              <a:rPr lang="bn-BD" sz="1350" b="1">
                <a:solidFill>
                  <a:srgbClr val="00B050"/>
                </a:solidFill>
              </a:rPr>
              <a:t> </a:t>
            </a:r>
            <a:endParaRPr lang="en-US" sz="1350" b="1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" y="1943919"/>
            <a:ext cx="2942517" cy="362140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78101CF-B084-854F-B9E3-4C852672C16C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694415" y="2442434"/>
            <a:ext cx="6857097" cy="221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1290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4925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4925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4925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4925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4925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925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loomingrose.gif">
            <a:extLst>
              <a:ext uri="{FF2B5EF4-FFF2-40B4-BE49-F238E27FC236}">
                <a16:creationId xmlns:a16="http://schemas.microsoft.com/office/drawing/2014/main" id="{A399A1A2-A150-2844-8AC1-A2A2FDC4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43" y="1129393"/>
            <a:ext cx="2631667" cy="435310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19C20B2-F864-0F4A-8585-BB8B0A5EEA30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084585-B76A-014A-A636-5D7A558D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1" y="2320263"/>
            <a:ext cx="2663865" cy="3313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3EBD7-C744-BD40-AC92-2EBF4E9C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321" y="3126615"/>
            <a:ext cx="3972946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2400" b="1" dirty="0" err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2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24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</a:p>
          <a:p>
            <a:pPr algn="ctr"/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  <a:r>
              <a:rPr lang="en-GB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</a:p>
          <a:p>
            <a:pPr algn="ctr"/>
            <a:r>
              <a:rPr lang="en-GB" sz="2400" b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601C8-DAA2-CA40-954E-6F4512E884FD}"/>
              </a:ext>
            </a:extLst>
          </p:cNvPr>
          <p:cNvSpPr/>
          <p:nvPr/>
        </p:nvSpPr>
        <p:spPr>
          <a:xfrm>
            <a:off x="2998795" y="517071"/>
            <a:ext cx="3826328" cy="8643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6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93E5EA4-3A2B-6D41-BA46-11C6FD911759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9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3EE14D7-145C-412B-B461-4B5029F95134}"/>
              </a:ext>
            </a:extLst>
          </p:cNvPr>
          <p:cNvSpPr txBox="1"/>
          <p:nvPr/>
        </p:nvSpPr>
        <p:spPr>
          <a:xfrm>
            <a:off x="1769385" y="648296"/>
            <a:ext cx="585061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কারনে এসব ঘটনা ঘটে 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E39036-732A-4D88-BE41-D55B66AB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" y="1929549"/>
            <a:ext cx="2455516" cy="22042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8A64B-F4C7-48F4-8A11-59849ACF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7" y="1929549"/>
            <a:ext cx="2459520" cy="2211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456B44-FA0E-4877-9955-51CEB35A7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88" y="1907990"/>
            <a:ext cx="2475343" cy="22238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CB4B3D-EB5A-4DAC-AD75-EBAD89F59338}"/>
              </a:ext>
            </a:extLst>
          </p:cNvPr>
          <p:cNvSpPr txBox="1"/>
          <p:nvPr/>
        </p:nvSpPr>
        <p:spPr>
          <a:xfrm>
            <a:off x="3712884" y="4299763"/>
            <a:ext cx="1697311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বরফগলা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D2ED9-9160-424E-81AB-00CC52106C4B}"/>
              </a:ext>
            </a:extLst>
          </p:cNvPr>
          <p:cNvSpPr txBox="1"/>
          <p:nvPr/>
        </p:nvSpPr>
        <p:spPr>
          <a:xfrm>
            <a:off x="845905" y="4307469"/>
            <a:ext cx="2240021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অতিরিক্ত খরা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305FB6-AAB3-4F08-BC0E-78BD648C2B65}"/>
              </a:ext>
            </a:extLst>
          </p:cNvPr>
          <p:cNvSpPr txBox="1"/>
          <p:nvPr/>
        </p:nvSpPr>
        <p:spPr>
          <a:xfrm>
            <a:off x="6465265" y="4248190"/>
            <a:ext cx="183063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বন্যা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103211-8B45-415F-94FA-224546DBFC6C}"/>
              </a:ext>
            </a:extLst>
          </p:cNvPr>
          <p:cNvSpPr txBox="1"/>
          <p:nvPr/>
        </p:nvSpPr>
        <p:spPr>
          <a:xfrm>
            <a:off x="1179818" y="5716741"/>
            <a:ext cx="711607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D943D17-E86D-2F4E-AD9E-D782FB7B9D9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54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2" grpId="0" animBg="1"/>
      <p:bldP spid="3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B9186C-8697-4BAC-BE06-E0672C0A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8" y="1900884"/>
            <a:ext cx="3398742" cy="3056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57C4EF-E86C-465A-A45D-092FE9FA9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13" y="1862785"/>
            <a:ext cx="3393209" cy="3046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340522-43CA-4584-8AA2-D222A4E0197F}"/>
              </a:ext>
            </a:extLst>
          </p:cNvPr>
          <p:cNvSpPr/>
          <p:nvPr/>
        </p:nvSpPr>
        <p:spPr>
          <a:xfrm>
            <a:off x="588376" y="5580633"/>
            <a:ext cx="796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sng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 </a:t>
            </a:r>
            <a:endParaRPr kumimoji="0" lang="en-US" sz="4000" b="1" i="0" u="sng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DB49A-102B-47FC-810E-363ACBFD74AA}"/>
              </a:ext>
            </a:extLst>
          </p:cNvPr>
          <p:cNvSpPr txBox="1"/>
          <p:nvPr/>
        </p:nvSpPr>
        <p:spPr>
          <a:xfrm>
            <a:off x="2415575" y="631035"/>
            <a:ext cx="476899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931A3B5-B868-5449-9299-C5DAE4ED2F0C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7CE2FC-4E61-4334-BC98-B323424D390D}"/>
              </a:ext>
            </a:extLst>
          </p:cNvPr>
          <p:cNvSpPr txBox="1"/>
          <p:nvPr/>
        </p:nvSpPr>
        <p:spPr>
          <a:xfrm>
            <a:off x="612342" y="3680671"/>
            <a:ext cx="771276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বৈষ্ণিক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280A8-4793-4495-903B-F561268CE654}"/>
              </a:ext>
            </a:extLst>
          </p:cNvPr>
          <p:cNvSpPr txBox="1"/>
          <p:nvPr/>
        </p:nvSpPr>
        <p:spPr>
          <a:xfrm>
            <a:off x="612342" y="2183205"/>
            <a:ext cx="589995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D613F-F612-4A83-8F31-F36A1461C6FC}"/>
              </a:ext>
            </a:extLst>
          </p:cNvPr>
          <p:cNvSpPr txBox="1"/>
          <p:nvPr/>
        </p:nvSpPr>
        <p:spPr>
          <a:xfrm>
            <a:off x="612342" y="5267119"/>
            <a:ext cx="801756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জলবায়ু পরিবর্তন ও বৈশ্বিক উষ্ণায়ন রোধে কী করণীয় ব্যাখ্যা করতে পারবে।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2E5EE-0137-4549-841E-3B7717363C2C}"/>
              </a:ext>
            </a:extLst>
          </p:cNvPr>
          <p:cNvSpPr txBox="1"/>
          <p:nvPr/>
        </p:nvSpPr>
        <p:spPr>
          <a:xfrm>
            <a:off x="612342" y="4289229"/>
            <a:ext cx="752473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শ্বিক উষ্ণতা বৃদ্ধির সম্পর্ক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883C93-6433-4638-B0B6-DB00D14FEA5C}"/>
              </a:ext>
            </a:extLst>
          </p:cNvPr>
          <p:cNvSpPr txBox="1"/>
          <p:nvPr/>
        </p:nvSpPr>
        <p:spPr>
          <a:xfrm>
            <a:off x="612342" y="3051692"/>
            <a:ext cx="693962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জলবাযু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6227A-DC26-C64B-AA9E-C23863ECD004}"/>
              </a:ext>
            </a:extLst>
          </p:cNvPr>
          <p:cNvSpPr/>
          <p:nvPr/>
        </p:nvSpPr>
        <p:spPr>
          <a:xfrm>
            <a:off x="2818068" y="449035"/>
            <a:ext cx="3301311" cy="9767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60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A1C2194-EBE6-1F44-8A92-27704DF39EDE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5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85AE0BF-DECE-479B-B619-39E95CF8A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2" y="1305518"/>
            <a:ext cx="2098680" cy="18712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FC0ED8-A278-4238-A64F-C3FF3B897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25" y="4043417"/>
            <a:ext cx="2119777" cy="1864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39F711-7ACB-4706-AA58-D3ED3D812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08" y="1346390"/>
            <a:ext cx="2165799" cy="18712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73E5B-41C5-404E-BA6E-89D20752A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2" y="3950349"/>
            <a:ext cx="2047693" cy="1816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B582169-EBC3-42A0-858C-781E762B51A2}"/>
              </a:ext>
            </a:extLst>
          </p:cNvPr>
          <p:cNvSpPr/>
          <p:nvPr/>
        </p:nvSpPr>
        <p:spPr>
          <a:xfrm>
            <a:off x="122705" y="466921"/>
            <a:ext cx="889859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3EE837A7-4B01-414A-9A63-234C77F3D681}"/>
              </a:ext>
            </a:extLst>
          </p:cNvPr>
          <p:cNvSpPr/>
          <p:nvPr/>
        </p:nvSpPr>
        <p:spPr>
          <a:xfrm>
            <a:off x="122705" y="3321592"/>
            <a:ext cx="2871626" cy="520893"/>
          </a:xfrm>
          <a:prstGeom prst="roundRect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6B9F21CE-DF53-4041-854A-B908E1E45AD2}"/>
              </a:ext>
            </a:extLst>
          </p:cNvPr>
          <p:cNvSpPr/>
          <p:nvPr/>
        </p:nvSpPr>
        <p:spPr>
          <a:xfrm>
            <a:off x="5584143" y="5933385"/>
            <a:ext cx="3377145" cy="6463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কলকারখা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নার ধুয়া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D0581F43-AA1F-4D0B-ABF1-F8B596FBCC15}"/>
              </a:ext>
            </a:extLst>
          </p:cNvPr>
          <p:cNvSpPr/>
          <p:nvPr/>
        </p:nvSpPr>
        <p:spPr>
          <a:xfrm>
            <a:off x="6464108" y="3341668"/>
            <a:ext cx="2360020" cy="6086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DBB95085-2F44-4BDC-A476-79D055CEFFF3}"/>
              </a:ext>
            </a:extLst>
          </p:cNvPr>
          <p:cNvSpPr/>
          <p:nvPr/>
        </p:nvSpPr>
        <p:spPr>
          <a:xfrm>
            <a:off x="429649" y="6003388"/>
            <a:ext cx="2047693" cy="4591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উজাড়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077FD620-5939-4362-A748-5C18C7CAA180}"/>
              </a:ext>
            </a:extLst>
          </p:cNvPr>
          <p:cNvSpPr/>
          <p:nvPr/>
        </p:nvSpPr>
        <p:spPr>
          <a:xfrm>
            <a:off x="3548153" y="4629684"/>
            <a:ext cx="2047693" cy="6914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নজরে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21A21E-F69A-4BB2-B0AD-7A859F5C2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6" y="1769839"/>
            <a:ext cx="3377145" cy="27175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7D66BCFB-63C9-6E46-A15E-AE270920AE9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96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1" grpId="0" animBg="1"/>
      <p:bldP spid="22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3EAAD8-7311-443C-BD1C-ABC60CF31C41}"/>
              </a:ext>
            </a:extLst>
          </p:cNvPr>
          <p:cNvSpPr txBox="1"/>
          <p:nvPr/>
        </p:nvSpPr>
        <p:spPr>
          <a:xfrm>
            <a:off x="1537370" y="449957"/>
            <a:ext cx="60692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য়ুমন্ডলের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1B4683-9569-8348-8D2A-92DDAD87D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09531"/>
            <a:ext cx="7848599" cy="4483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F28D7AD-506D-9F4C-A594-F09C41BB3A21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18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6C7F36-18AF-4C44-B1F5-74AF2C95E154}"/>
              </a:ext>
            </a:extLst>
          </p:cNvPr>
          <p:cNvSpPr/>
          <p:nvPr/>
        </p:nvSpPr>
        <p:spPr>
          <a:xfrm>
            <a:off x="567782" y="1519187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010DF6-0592-4F6E-9224-332C92ACB004}"/>
              </a:ext>
            </a:extLst>
          </p:cNvPr>
          <p:cNvSpPr/>
          <p:nvPr/>
        </p:nvSpPr>
        <p:spPr>
          <a:xfrm>
            <a:off x="567782" y="398047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9647B6A-8B97-494C-9BBF-ABB95DB8579A}"/>
              </a:ext>
            </a:extLst>
          </p:cNvPr>
          <p:cNvSpPr/>
          <p:nvPr/>
        </p:nvSpPr>
        <p:spPr>
          <a:xfrm>
            <a:off x="3409926" y="1552685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B50F72D-7FD6-4466-BB84-153EAAF8FA8F}"/>
              </a:ext>
            </a:extLst>
          </p:cNvPr>
          <p:cNvSpPr/>
          <p:nvPr/>
        </p:nvSpPr>
        <p:spPr>
          <a:xfrm>
            <a:off x="6132906" y="158288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EB4D28-505C-466E-BAD9-3F3A23B86EF9}"/>
              </a:ext>
            </a:extLst>
          </p:cNvPr>
          <p:cNvSpPr/>
          <p:nvPr/>
        </p:nvSpPr>
        <p:spPr>
          <a:xfrm>
            <a:off x="3409926" y="398047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AC0394-B3DE-44CB-B652-19FFD304B65D}"/>
              </a:ext>
            </a:extLst>
          </p:cNvPr>
          <p:cNvSpPr/>
          <p:nvPr/>
        </p:nvSpPr>
        <p:spPr>
          <a:xfrm>
            <a:off x="6128864" y="391838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03DF62-DCF2-4FE7-A437-348FF6BB37FD}"/>
              </a:ext>
            </a:extLst>
          </p:cNvPr>
          <p:cNvSpPr/>
          <p:nvPr/>
        </p:nvSpPr>
        <p:spPr>
          <a:xfrm>
            <a:off x="99142" y="466711"/>
            <a:ext cx="894571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14B134E-6281-E74E-8539-8EBB0203EA47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8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614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36</cp:revision>
  <dcterms:created xsi:type="dcterms:W3CDTF">2019-11-24T04:57:46Z</dcterms:created>
  <dcterms:modified xsi:type="dcterms:W3CDTF">2019-12-19T17:17:37Z</dcterms:modified>
</cp:coreProperties>
</file>