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0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4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8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3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8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0599-B27A-4A6F-ABD9-7050672D71F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95D4-9BD9-4739-AC3F-69AE0819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1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8392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 স্বাগতম জানিয়ে শুরু করছি আজকের ক্লাস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80" y="1828800"/>
            <a:ext cx="5777839" cy="3945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921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541020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Agnatha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71628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– 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Myxini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yxini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slime)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1219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2971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52600" y="2667000"/>
            <a:ext cx="7086600" cy="1815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দেহ আঁইশবিহীন, পিচ্ছিল গ্রন্থিযুক্ত ত্বকে আবৃত, কিন্ত পৃষ্ঠীয় পাখনাবিহীন।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মুখ প্রান্তে অবস্থিত এবং চারজোড়া কর্ষিকায় পরিবৃত।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গলবিলের দুপাশে মোট ৫-১৫ জোড়া ফুলকারন্ধ অবস্থিত।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6" y="4635282"/>
            <a:ext cx="4495800" cy="16131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2971800" y="6280506"/>
            <a:ext cx="4800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Myxine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glutinosa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541020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Agnatha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8839200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Cephalaspidomorphi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kephale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head +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aspidos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shield 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morphe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form)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590800"/>
            <a:ext cx="12573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2971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43100" y="2743200"/>
            <a:ext cx="7048500" cy="26776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 লাম্প্রের দেহ সরু, দেখতে বাইম মাছের মত, আঁইশবিহীন, কিন্তু একটি বা দুটি পৃষ্ঠীয় পাখনাযুক্ত।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চাকতিটি চোষকের ভূমিকা পালন করে । এর চারদিকে কেরাটিনময় দাঁত অবস্থান করে।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পৃথক ফুলকারন্ধসহ সাতজোড়া ফুলকা রয়েছে।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234" y="4934643"/>
            <a:ext cx="2735580" cy="1501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" y="6019800"/>
            <a:ext cx="43053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Petromyzon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marinus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8077200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Chondrichthyes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(গ্রীক,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chondros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তরুনাস্থি +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ichthys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8956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62200" y="2600980"/>
            <a:ext cx="617220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দেহ অসংখ্য ক্ষুদ্র প্ল্যাকয়েড আঁইশে আবৃত।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অন্তঃকংকাল সম্পূর্ণভাবে তরুনাস্থিময়।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পুচ্ছ পাখনা হেটারোসার্কাল ধরনের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773" y="6054436"/>
            <a:ext cx="4267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Scoliodon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laticaudus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55386"/>
            <a:ext cx="3307080" cy="883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69" y="4724400"/>
            <a:ext cx="3858840" cy="10819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53000" y="6054436"/>
            <a:ext cx="37338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Pristis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pectinata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86580"/>
            <a:ext cx="9144000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২।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Actinopterygii 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actis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 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pteryx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পাখনা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14478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>
            <a:off x="914400" y="3190220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2928610"/>
            <a:ext cx="594360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এইসব মাছের অন্তঃকংকাল অস্থিময়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দেহ সাক্লয়েড বা টিনয়েড আঁইশে আবৃত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পুচ্ছ পাখনা হোমোসার্কাল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242560"/>
            <a:ext cx="2407920" cy="853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6096000"/>
            <a:ext cx="2514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Catla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catla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68"/>
          <a:stretch/>
        </p:blipFill>
        <p:spPr>
          <a:xfrm>
            <a:off x="5096184" y="4906580"/>
            <a:ext cx="2904816" cy="11894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57800" y="6096000"/>
            <a:ext cx="3200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Tenualosa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ilisa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Sarcopterygii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sarkas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মাংসল +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pteryx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পাখনা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25908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19022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2928610"/>
            <a:ext cx="6553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928610"/>
            <a:ext cx="594360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এইসব মাছের অন্তঃকংকাল অস্থিময়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দেহ গ্যানয়েড আঁইশে আবৃত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পুচ্ছ পাখনা ডাইফিসার্কাল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0"/>
            <a:ext cx="2438400" cy="121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389" y="5824451"/>
            <a:ext cx="4545676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Latimeria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chalumnae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280" y="4345470"/>
            <a:ext cx="2484120" cy="1181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38255" y="5857906"/>
            <a:ext cx="4253345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Neoceratodus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forsteri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991" y="1295400"/>
            <a:ext cx="8534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৪।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Amphibia 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 ,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amphi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উভয় +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bios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2514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2438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500" y="1905000"/>
            <a:ext cx="5981700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গ্রন্থিসমৃদ্ধ ত্বকবিশিষ্ট, চতুষ্পদী মেরুদন্ডী প্রাণী।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অগ্রপদে চারটি ও পশ্চাৎপদে পাঁচটি করে নখরবিহীন আঙ্গুল থাকে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হৃৎপিন্ড তিন প্রকোষ্ঠ বিশিষ্ট- দুটি অলিন্দ এবং একটি নিলয়।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460452"/>
            <a:ext cx="2133600" cy="15981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6200" y="6096000"/>
            <a:ext cx="5181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Salamandra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salamandra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38" y="3862647"/>
            <a:ext cx="1219201" cy="19485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95800" y="5627706"/>
            <a:ext cx="5410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Rhacophorous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fergusonil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153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৫।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Reptilia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ল্যাটিন,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repere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হামাগুড়ি দিয়ে চলন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14478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2667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200" y="2209800"/>
            <a:ext cx="7239000" cy="1815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ত্বক শুস্ক এবং গ্রন্থিবিহীন, এপিডার্মাল আঁইশে  আবৃত।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উভয় পদে পাঁচটি করে নখরযুক্ত আঙ্গুল থাকে।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হৃৎপিন্ড অসম্পুর্ণভাবে ৪ প্রকোষ্ঠ বিশিষ্ট (দুটি অলিন্দ ও  একটি অর্ধবিভক্ত নিলয়; ব্যতিক্রম- কুমির  ৪ প্রকোষ্ঠ বিশিষ্ট)।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28" y="4499023"/>
            <a:ext cx="1988820" cy="1470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18" y="4011827"/>
            <a:ext cx="4287982" cy="21897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258580"/>
            <a:ext cx="3962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Varanus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bengalensis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6018" y="6238220"/>
            <a:ext cx="398318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Gavialis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gangeticus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447800"/>
            <a:ext cx="6477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৬।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Aves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ল্যাটিন,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avis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14478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72284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33600" y="2547610"/>
            <a:ext cx="6858000" cy="1815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দেহ পালক দ্বারা আবৃত । পদ দুইজোড়া; অগ্রপদ ডানায় রুপান্তরিত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অস্থিগুলো বায়ুগহবরযুক্ত ও হালকা।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হৃৎপিন্ড ৪ প্রকোষ্ট বিশিষ্ট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64" y="4401813"/>
            <a:ext cx="2025535" cy="14454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6019800"/>
            <a:ext cx="35433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Passer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domesticus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004" y="4405733"/>
            <a:ext cx="2324650" cy="16604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62600" y="6019800"/>
            <a:ext cx="3429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Gyps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bengalensis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01301"/>
            <a:ext cx="67263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 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346662"/>
            <a:ext cx="7391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৭।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Mammalia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(ল্যাটিন,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mamma =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স্তন)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2438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590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2209800"/>
            <a:ext cx="7010400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দেহত্বক বিভিন্ন গ্রন্থিযুক্ত (ঘর্মগ্রন্থি, সিবেসিয়াস গ্রন্থি ইত্যাদি) থাকে এবং ত্বক লোম দ্বারা আবৃত (তিমি ব্যতীত)।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পরিণত স্ত্রী-প্রাণীতে সক্রিয় স্তনগ্রন্থি থাকে।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হৃৎপিন্ড ৪ প্রকোষ্ট বিশিষ্ট ।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395" y="4114800"/>
            <a:ext cx="1478280" cy="19735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6172200"/>
            <a:ext cx="3581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Macropus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major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740" y="3886200"/>
            <a:ext cx="2772660" cy="18450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61740" y="6172200"/>
            <a:ext cx="300126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Homo sapiens</a:t>
            </a:r>
          </a:p>
        </p:txBody>
      </p:sp>
    </p:spTree>
    <p:extLst>
      <p:ext uri="{BB962C8B-B14F-4D97-AF65-F5344CB8AC3E}">
        <p14:creationId xmlns:p14="http://schemas.microsoft.com/office/powerpoint/2010/main" val="26647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04800"/>
            <a:ext cx="35052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015" y="1295400"/>
            <a:ext cx="22819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990600" y="3886200"/>
            <a:ext cx="6553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Vertebrata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উপ-পর্বের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শ্রেণির বৈশিষ্ট্য লিখ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8451" y="144819"/>
            <a:ext cx="2481349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85800"/>
            <a:ext cx="26670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990600"/>
            <a:ext cx="22860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1981200" cy="2251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2" r="14970"/>
          <a:stretch/>
        </p:blipFill>
        <p:spPr>
          <a:xfrm>
            <a:off x="5855624" y="1828800"/>
            <a:ext cx="1596044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" y="3581400"/>
            <a:ext cx="3467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আবু হেনা মোস্তফা কামাল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 বিভাগ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দৌলতপুর কলেজ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দৌলতপুর,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কুষ্টিয়া।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581400"/>
            <a:ext cx="52578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শ্রেণি- দ্বাদশ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 ২য় পত্র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প্রথম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 বিভিন্নতা ও শ্রেণিবিন্যাস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Chordata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 শ্রেণিবিন্যাস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৪০ মিনিট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তাং- ০৩। ১১। ২০১৯ ইং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29000" y="3775855"/>
            <a:ext cx="0" cy="295614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4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610600" cy="63094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উপ-পর্ব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Urochordata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Cephalochordata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Vertebrata.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আদি কর্ডেট বলা হয়।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Chordata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 উল্লেখযোগ্য বৈশিষ্ট্য হলো-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ভ্রুনাবস্থায় বা আজীবন দন্ডাকার ও স্থিতিস্থাপক নিরেট নটোকর্ড বিদ্যমান।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ভ্রুনাবস্থায়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আজীবন পৃষ্ঠীয় ফাঁপা স্নায়ুরজ্জু বিদ্যমান।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ভ্রুনাবস্থায় বা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আজীবন গলবিলীয় ফুলকারন্ধ বিদ্যমান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আদি কর্ডেটের ক্ষেত্রে  এই বৈশিষ্ট্য গুলো আজীবন বিদ্যমান থাকে।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132493"/>
            <a:ext cx="8686800" cy="5232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82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05825"/>
            <a:ext cx="4876801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Vertebrata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নটোকর্ড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 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প্রতিস্থাপিত হয়।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ফাঁপা স্নায়ুরজ্জু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মস্তিষ্ক ও সুষুম্নাকান্ড দ্বারা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প্রতিস্থাপিত হয়।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ফুলকারন্ধ্র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বন্ধ হয়ে যায়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ফুলকা বা ফুসফুসের আবির্ভাব ঘটে ।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তাই আদি কর্ডেটে অর্থাৎ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সদস্যদের মধ্যে কোন পর্যায়েই মেরুদন্ড থাকে না । শুধু মাত্র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Vertebrata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তে মেরুদন্ড থাকে।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তাই বলা যায় যে, সকল মেরুদন্ডী প্রাণীই কর্ডেট কিন্তু সকল কর্ডেট মেরুদন্ডী নয়।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33528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909" y="1676400"/>
            <a:ext cx="2633689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10000"/>
            <a:ext cx="9144000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দলঃ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Cephalochordata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উপ-পর্বের কয়েকটি প্রাণীর বৈঃ নাম লিখ।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দলঃ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Vertebrata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উপ-পর্বের কয়েকটি প্রাণীর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বৈঃ নাম লিখ।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08057"/>
            <a:ext cx="57912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7467600" cy="20621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কর্ডাটা কাকে বলে?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কর্ডাটা পর্বের উপ-পর্বগুলির নাম লিখ।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Vertebrata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উপ-পর্বের শ্রেণিগুলোর নাম লিখ।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একটা আদি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Chordate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প্রাণীর বৈঃ নাম লিখ।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5638800" cy="707886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3104536" cy="2138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151293"/>
            <a:ext cx="9144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আশেপাশের পরিবেশ হইতে  যে কোন ৫টি শ্রেণির একটি করে  প্রাণী সংগ্রহ করে আনবে।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7244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/>
        </p:blipFill>
        <p:spPr>
          <a:xfrm>
            <a:off x="3048000" y="1676400"/>
            <a:ext cx="3422290" cy="34926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1849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5562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চলো,আমরা কিছু ছবি দেখি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2"/>
          <a:stretch/>
        </p:blipFill>
        <p:spPr>
          <a:xfrm>
            <a:off x="1676400" y="1447800"/>
            <a:ext cx="6400800" cy="434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065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9436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পাঠের বিষয়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124200"/>
            <a:ext cx="65532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Chordata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পর্বের শ্রেণিবিন্যাস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7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2971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যা...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কর্ডাটা পর্বের বৈশিষ্ট্য কি তা বলতে পারবে;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কর্ডাটা পর্বকে শ্রেণি পর্যন্ত  শ্রেণিবিন্যাস করতে পারবে;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Vertebrata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উপ-পর্বের  শ্রেণিগুলোর বৈশিষ্ট্য বর্ণনা করতে পারবে;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সকল মেরুদন্ড প্রাণী কর্ডেট  কিন্তু সকল কর্ডেট মেরুদন্ডী নয় – তা ব্যাখ্যা করতে পারবে।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152400"/>
            <a:ext cx="8153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Chordata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পর্বের  প্রধান বৈশিষ্ট্যগুলো হলো-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48348"/>
            <a:ext cx="8839200" cy="378565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না কোন পর্যায়ে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ঠ- মধ্যরেখা বরাবর দন্ডাকার ও স্থিতিস্থাপক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নটোকর্ড বিদ্যমান থাকে।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পৃষ্ঠ-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মধ্যরেখা বরাবর ‘ফাঁপা স্নায়ুরজ্জু’অবস্থিত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 যে কোন দশায় বা সারা জীবন গলবি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   দুপাশে কয়েক জোড়া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‘ফুলকা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রন্ধ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’থাকে।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90600"/>
            <a:ext cx="4038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838200"/>
            <a:ext cx="4572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>
              <a:noFill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1504890"/>
            <a:ext cx="4267200" cy="40011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উপপর্ব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Cephalochordata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52400"/>
            <a:ext cx="3505200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পর্ব- </a:t>
            </a:r>
            <a:r>
              <a:rPr lang="en-US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Chordata </a:t>
            </a:r>
          </a:p>
        </p:txBody>
      </p:sp>
      <p:cxnSp>
        <p:nvCxnSpPr>
          <p:cNvPr id="7" name="Straight Arrow Connector 6"/>
          <p:cNvCxnSpPr>
            <a:endCxn id="3" idx="0"/>
          </p:cNvCxnSpPr>
          <p:nvPr/>
        </p:nvCxnSpPr>
        <p:spPr>
          <a:xfrm>
            <a:off x="4495800" y="675620"/>
            <a:ext cx="0" cy="162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9144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86300" y="99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66800" y="914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0232" y="1436635"/>
            <a:ext cx="258803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উপপর্ব-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Urochordata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696200" y="914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81800" y="1143000"/>
            <a:ext cx="220980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উপপর্ব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Vertebrata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80456" y="1676400"/>
            <a:ext cx="0" cy="2017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14400" y="1981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14400" y="27432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876300" y="3657600"/>
            <a:ext cx="495300" cy="1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71600" y="1752600"/>
            <a:ext cx="312420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Ascidiacea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6395" y="2571690"/>
            <a:ext cx="3209405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Thaliacea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23109" y="3429000"/>
            <a:ext cx="3096491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Larvacea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67600" y="1752600"/>
            <a:ext cx="0" cy="523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876800" y="22860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876800" y="2286000"/>
            <a:ext cx="0" cy="314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76700" y="2667000"/>
            <a:ext cx="171450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Agnatha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8077200" y="2286000"/>
            <a:ext cx="0" cy="409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162800" y="2667000"/>
            <a:ext cx="20574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ata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3352800"/>
            <a:ext cx="0" cy="122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3657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95800" y="45720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87438" y="3429000"/>
            <a:ext cx="196041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Myxini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4338935"/>
            <a:ext cx="346710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Cephalaspidomorphi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5105400"/>
            <a:ext cx="312420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শ্রেণি-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Chondrichthyes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835" y="5619690"/>
            <a:ext cx="3194165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শ্রেণি-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Actinopterygii 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33400" y="4916016"/>
            <a:ext cx="0" cy="189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4835" y="6209607"/>
            <a:ext cx="3194165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শ্রেণি-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Sarcopterygii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10000" y="5105400"/>
            <a:ext cx="266700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Amphibia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10000" y="5642053"/>
            <a:ext cx="266700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Reptilia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0000" y="6212573"/>
            <a:ext cx="266700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শ্রেণি-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Aves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57950" y="5181600"/>
            <a:ext cx="253365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শ্রেণি-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Mammalia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8458200" y="3352800"/>
            <a:ext cx="76200" cy="156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33400" y="4916016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4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04800"/>
            <a:ext cx="32004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2746851" cy="2057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343400"/>
            <a:ext cx="7010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Chordata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পর্বের তিনটি  উপ-পর্বের নাম লিখ।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617220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Vertebrata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উপ-পর্বের দুইটি অধিশ্রেণি রয়েছে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932093"/>
            <a:ext cx="685800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Agnatha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অধিশ্রেণি- ২।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Gnathostomata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>
          <a:buFont typeface="Wingdings" pitchFamily="2" charset="2"/>
          <a:buChar char="Ø"/>
          <a:defRPr sz="28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981</Words>
  <Application>Microsoft Office PowerPoint</Application>
  <PresentationFormat>On-screen Show (4:3)</PresentationFormat>
  <Paragraphs>159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Hena</dc:creator>
  <cp:lastModifiedBy>Jahurul Islam</cp:lastModifiedBy>
  <cp:revision>110</cp:revision>
  <dcterms:created xsi:type="dcterms:W3CDTF">2019-11-06T12:11:46Z</dcterms:created>
  <dcterms:modified xsi:type="dcterms:W3CDTF">2019-12-20T05:56:51Z</dcterms:modified>
</cp:coreProperties>
</file>