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2" r:id="rId4"/>
    <p:sldId id="290" r:id="rId5"/>
    <p:sldId id="274" r:id="rId6"/>
    <p:sldId id="286" r:id="rId7"/>
    <p:sldId id="276" r:id="rId8"/>
    <p:sldId id="280" r:id="rId9"/>
    <p:sldId id="283" r:id="rId10"/>
    <p:sldId id="266" r:id="rId11"/>
    <p:sldId id="275" r:id="rId12"/>
    <p:sldId id="282" r:id="rId13"/>
    <p:sldId id="287" r:id="rId14"/>
    <p:sldId id="273" r:id="rId15"/>
    <p:sldId id="278" r:id="rId16"/>
    <p:sldId id="285" r:id="rId17"/>
    <p:sldId id="289" r:id="rId18"/>
    <p:sldId id="28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9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14" y="-1026"/>
      </p:cViewPr>
      <p:guideLst>
        <p:guide orient="horz" pos="4008"/>
        <p:guide orient="horz" pos="576"/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18CB-AD05-4A52-BB32-DDD87F53D1E3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367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8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smtClean="0"/>
              <a:t>বাকি আল হাসান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17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qi.liton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DEFB15-FA52-4367-BCB9-66BC78D9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405801"/>
            <a:ext cx="4546600" cy="4675685"/>
          </a:xfrm>
          <a:custGeom>
            <a:avLst/>
            <a:gdLst>
              <a:gd name="connsiteX0" fmla="*/ 2273300 w 4546600"/>
              <a:gd name="connsiteY0" fmla="*/ 0 h 4546600"/>
              <a:gd name="connsiteX1" fmla="*/ 4546600 w 4546600"/>
              <a:gd name="connsiteY1" fmla="*/ 2273300 h 4546600"/>
              <a:gd name="connsiteX2" fmla="*/ 2273300 w 4546600"/>
              <a:gd name="connsiteY2" fmla="*/ 4546600 h 4546600"/>
              <a:gd name="connsiteX3" fmla="*/ 0 w 4546600"/>
              <a:gd name="connsiteY3" fmla="*/ 227330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600" h="4546600">
                <a:moveTo>
                  <a:pt x="2273300" y="0"/>
                </a:moveTo>
                <a:lnTo>
                  <a:pt x="4546600" y="2273300"/>
                </a:lnTo>
                <a:lnTo>
                  <a:pt x="2273300" y="4546600"/>
                </a:lnTo>
                <a:lnTo>
                  <a:pt x="0" y="227330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B34CAC-2B52-47E8-9B57-E3B791389FE1}"/>
              </a:ext>
            </a:extLst>
          </p:cNvPr>
          <p:cNvSpPr/>
          <p:nvPr/>
        </p:nvSpPr>
        <p:spPr>
          <a:xfrm>
            <a:off x="8490857" y="257175"/>
            <a:ext cx="3701143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baqi.liton@gmail.com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F98AFC32-7F02-43CB-8485-44B6B2E13FCA}"/>
              </a:ext>
            </a:extLst>
          </p:cNvPr>
          <p:cNvSpPr/>
          <p:nvPr/>
        </p:nvSpPr>
        <p:spPr>
          <a:xfrm>
            <a:off x="5878286" y="1393287"/>
            <a:ext cx="4586514" cy="4760769"/>
          </a:xfrm>
          <a:prstGeom prst="diamond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E1F35E-9892-4FEF-BD72-1351948704E9}"/>
              </a:ext>
            </a:extLst>
          </p:cNvPr>
          <p:cNvSpPr txBox="1"/>
          <p:nvPr/>
        </p:nvSpPr>
        <p:spPr>
          <a:xfrm>
            <a:off x="1120322" y="2882159"/>
            <a:ext cx="445316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ismillah_Calligraphy4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73" y="693408"/>
            <a:ext cx="47434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3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5CD53-6108-481A-A31F-305A2B59F755}"/>
              </a:ext>
            </a:extLst>
          </p:cNvPr>
          <p:cNvSpPr txBox="1"/>
          <p:nvPr/>
        </p:nvSpPr>
        <p:spPr>
          <a:xfrm>
            <a:off x="588963" y="488496"/>
            <a:ext cx="1080835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504" y="2933205"/>
            <a:ext cx="11863449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ইমান  ও ইমানদার  বলতে কি বুঝ ? </a:t>
            </a:r>
            <a:endParaRPr lang="en-US" sz="5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68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88571"/>
            <a:ext cx="12192000" cy="4296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n-BD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n-BD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রসুল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সাল্লাল্লাহু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আলাইহি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ওয়াসাল্লাম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বলেছেন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ইমানের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স্বাদ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পাবে</a:t>
            </a:r>
            <a:r>
              <a:rPr lang="en-US" sz="20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_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কিছুর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আল্লাহ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রসুলের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ভালোবাসা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_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কারোর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ভালোবাসা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আল্লাহর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তৃতীয়ত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_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ইমানের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কুফরিতে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যাওয়া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আগুনে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নিক্ষিপ্ত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মতো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অপছন্দনীয়</a:t>
            </a:r>
            <a:endParaRPr lang="en-US" sz="2800" dirty="0" smtClean="0">
              <a:solidFill>
                <a:srgbClr val="92D05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    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(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বুখারি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)।</a:t>
            </a:r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99543" y="449943"/>
            <a:ext cx="5036457" cy="1161143"/>
          </a:xfrm>
          <a:prstGeom prst="roundRect">
            <a:avLst>
              <a:gd name="adj" fmla="val 35000"/>
            </a:avLst>
          </a:prstGeom>
          <a:solidFill>
            <a:schemeClr val="tx2"/>
          </a:soli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হজরত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আনাস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.)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বর্ণিত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BFA04A4F-2008-49C5-B432-1E157F720888}"/>
              </a:ext>
            </a:extLst>
          </p:cNvPr>
          <p:cNvSpPr/>
          <p:nvPr/>
        </p:nvSpPr>
        <p:spPr>
          <a:xfrm>
            <a:off x="4963885" y="571500"/>
            <a:ext cx="6689271" cy="3396343"/>
          </a:xfrm>
          <a:prstGeom prst="parallelogram">
            <a:avLst>
              <a:gd name="adj" fmla="val 135133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86620D6-3538-41A7-998F-8BE8352E88EA}"/>
              </a:ext>
            </a:extLst>
          </p:cNvPr>
          <p:cNvSpPr/>
          <p:nvPr/>
        </p:nvSpPr>
        <p:spPr>
          <a:xfrm rot="2371773">
            <a:off x="-1926327" y="3184700"/>
            <a:ext cx="10756397" cy="2188028"/>
          </a:xfrm>
          <a:custGeom>
            <a:avLst/>
            <a:gdLst>
              <a:gd name="connsiteX0" fmla="*/ 0 w 10756397"/>
              <a:gd name="connsiteY0" fmla="*/ 0 h 2188028"/>
              <a:gd name="connsiteX1" fmla="*/ 10756397 w 10756397"/>
              <a:gd name="connsiteY1" fmla="*/ 0 h 2188028"/>
              <a:gd name="connsiteX2" fmla="*/ 8104895 w 10756397"/>
              <a:gd name="connsiteY2" fmla="*/ 2188028 h 2188028"/>
              <a:gd name="connsiteX3" fmla="*/ 1805567 w 10756397"/>
              <a:gd name="connsiteY3" fmla="*/ 2188028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6397" h="2188028">
                <a:moveTo>
                  <a:pt x="0" y="0"/>
                </a:moveTo>
                <a:lnTo>
                  <a:pt x="10756397" y="0"/>
                </a:lnTo>
                <a:lnTo>
                  <a:pt x="8104895" y="2188028"/>
                </a:lnTo>
                <a:lnTo>
                  <a:pt x="1805567" y="2188028"/>
                </a:lnTo>
                <a:close/>
              </a:path>
            </a:pathLst>
          </a:custGeom>
          <a:solidFill>
            <a:schemeClr val="accent6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35D7FB6-7839-48A4-A057-5E07D94C56C3}"/>
              </a:ext>
            </a:extLst>
          </p:cNvPr>
          <p:cNvSpPr/>
          <p:nvPr/>
        </p:nvSpPr>
        <p:spPr>
          <a:xfrm>
            <a:off x="195944" y="1407886"/>
            <a:ext cx="195942" cy="8708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20E8C5-9EAF-428F-B855-DEDDDC1DF8A7}"/>
              </a:ext>
            </a:extLst>
          </p:cNvPr>
          <p:cNvSpPr/>
          <p:nvPr/>
        </p:nvSpPr>
        <p:spPr>
          <a:xfrm>
            <a:off x="212271" y="2481943"/>
            <a:ext cx="169703" cy="797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FCFB32-6A0E-4ACA-8ED9-D5A1AC079A50}"/>
              </a:ext>
            </a:extLst>
          </p:cNvPr>
          <p:cNvSpPr/>
          <p:nvPr/>
        </p:nvSpPr>
        <p:spPr>
          <a:xfrm>
            <a:off x="228600" y="3410857"/>
            <a:ext cx="177800" cy="8848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D83B247-4E80-4C03-B96B-5D98CE04EAE1}"/>
              </a:ext>
            </a:extLst>
          </p:cNvPr>
          <p:cNvSpPr/>
          <p:nvPr/>
        </p:nvSpPr>
        <p:spPr>
          <a:xfrm flipH="1">
            <a:off x="228600" y="4441371"/>
            <a:ext cx="148771" cy="958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1B988A7-3004-4B7C-94B6-B3303E781C68}"/>
              </a:ext>
            </a:extLst>
          </p:cNvPr>
          <p:cNvSpPr/>
          <p:nvPr/>
        </p:nvSpPr>
        <p:spPr>
          <a:xfrm>
            <a:off x="195943" y="5715000"/>
            <a:ext cx="179614" cy="768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48E44EE-F966-4E51-935E-0CC289D0359E}"/>
              </a:ext>
            </a:extLst>
          </p:cNvPr>
          <p:cNvSpPr/>
          <p:nvPr/>
        </p:nvSpPr>
        <p:spPr>
          <a:xfrm>
            <a:off x="5930850" y="4597769"/>
            <a:ext cx="176036" cy="8396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C389045-345D-4776-9A6C-C98111D97FF6}"/>
              </a:ext>
            </a:extLst>
          </p:cNvPr>
          <p:cNvSpPr/>
          <p:nvPr/>
        </p:nvSpPr>
        <p:spPr>
          <a:xfrm>
            <a:off x="5947178" y="5616230"/>
            <a:ext cx="176037" cy="849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C389045-345D-4776-9A6C-C98111D97FF6}"/>
              </a:ext>
            </a:extLst>
          </p:cNvPr>
          <p:cNvSpPr/>
          <p:nvPr/>
        </p:nvSpPr>
        <p:spPr>
          <a:xfrm>
            <a:off x="5930849" y="489059"/>
            <a:ext cx="192365" cy="8662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C389045-345D-4776-9A6C-C98111D97FF6}"/>
              </a:ext>
            </a:extLst>
          </p:cNvPr>
          <p:cNvSpPr/>
          <p:nvPr/>
        </p:nvSpPr>
        <p:spPr>
          <a:xfrm>
            <a:off x="5921829" y="1583073"/>
            <a:ext cx="188685" cy="927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C389045-345D-4776-9A6C-C98111D97FF6}"/>
              </a:ext>
            </a:extLst>
          </p:cNvPr>
          <p:cNvSpPr/>
          <p:nvPr/>
        </p:nvSpPr>
        <p:spPr>
          <a:xfrm>
            <a:off x="5947177" y="2583543"/>
            <a:ext cx="177851" cy="81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8E44EE-F966-4E51-935E-0CC289D0359E}"/>
              </a:ext>
            </a:extLst>
          </p:cNvPr>
          <p:cNvSpPr/>
          <p:nvPr/>
        </p:nvSpPr>
        <p:spPr>
          <a:xfrm>
            <a:off x="5947178" y="3580879"/>
            <a:ext cx="192365" cy="844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/>
          <p:cNvSpPr/>
          <p:nvPr/>
        </p:nvSpPr>
        <p:spPr>
          <a:xfrm>
            <a:off x="506185" y="2514600"/>
            <a:ext cx="5127172" cy="7837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অবিচল বিশ্বাসের নাম</a:t>
            </a:r>
            <a:endParaRPr lang="en-IN" sz="2800" dirty="0" smtClean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6184" y="1404258"/>
            <a:ext cx="5110845" cy="849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অহীর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সত্যকে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সত্য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endParaRPr lang="en-IN" sz="28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6184" y="3429001"/>
            <a:ext cx="5127173" cy="8490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কোনো বিষয়কে শুধু আল্লাহ ও তার রাসূলের প্রতি আস্থার ভিত্তিতে মেনে নেয়ার নাম ঈমান</a:t>
            </a:r>
            <a:endParaRPr lang="en-IN" sz="28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184" y="4457701"/>
            <a:ext cx="5094516" cy="9470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সত্যের সাক্ষ্যদান এবং আরকানে ইসলাম পালনের নাম</a:t>
            </a:r>
            <a:endParaRPr lang="en-IN" sz="28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3527" y="5714999"/>
            <a:ext cx="5110844" cy="7837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অর্থ সমর্পণ</a:t>
            </a:r>
            <a:endParaRPr lang="en-IN" sz="28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86498" y="506185"/>
            <a:ext cx="5274131" cy="8490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শরীয়ত ও উসওয়ায়ে হাসানাকে গ্রহণ করার নাম</a:t>
            </a:r>
            <a:endParaRPr lang="en-IN" sz="28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02828" y="1583871"/>
            <a:ext cx="5306786" cy="832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শুধু গ্রহণ নয়,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বর্জনও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সত্যকে গ্রহণ আর বাতিলকে বর্জন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IN" sz="20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02828" y="2579914"/>
            <a:ext cx="5339443" cy="8164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আস্থা-ভালবাসা ও ভক্তি-শ্রদ্ধা ছাড়া ঈমান হয় 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বিদ্রূপ ও অবজ্ঞা অস্বীকারের চেয়েও ভয়াবহ কুফর</a:t>
            </a:r>
            <a:endParaRPr lang="en-IN" sz="24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19156" y="3559628"/>
            <a:ext cx="5339444" cy="8490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একটি 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এতে বিভাজনের অবকাশ নেই</a:t>
            </a:r>
            <a:endParaRPr lang="en-IN" sz="2800" dirty="0">
              <a:solidFill>
                <a:schemeClr val="accent3"/>
              </a:solidFill>
              <a:latin typeface="Nexa Light" panose="02000000000000000000" pitchFamily="50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02827" y="4588327"/>
            <a:ext cx="5388430" cy="8327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দিল ও যবানের একাত্মতা ঈমান। এখানে নেফাকের কোন স্থান নেই।</a:t>
            </a:r>
            <a:endParaRPr lang="en-IN" sz="2800" dirty="0">
              <a:solidFill>
                <a:schemeClr val="accent3"/>
              </a:solidFill>
              <a:latin typeface="Nexa Light" panose="02000000000000000000" pitchFamily="50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19156" y="5649686"/>
            <a:ext cx="5404758" cy="8327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ঈমান একটি স্থায়ী অঙ্গিকার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ইরতিদাদ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সাধারণ কুফরের চেয়েও ভয়াবহ কুফর</a:t>
            </a:r>
            <a:endParaRPr lang="en-IN" sz="2800" dirty="0">
              <a:solidFill>
                <a:schemeClr val="accent3"/>
              </a:solidFill>
              <a:latin typeface="Nexa Bold" panose="02000000000000000000" pitchFamily="50" charset="0"/>
            </a:endParaRPr>
          </a:p>
        </p:txBody>
      </p:sp>
      <p:sp>
        <p:nvSpPr>
          <p:cNvPr id="64" name="Flowchart: Off-page Connector 63"/>
          <p:cNvSpPr/>
          <p:nvPr/>
        </p:nvSpPr>
        <p:spPr>
          <a:xfrm>
            <a:off x="736269" y="142505"/>
            <a:ext cx="4429497" cy="1128154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ইমানের অপরিহার্য অনুষঙ্গ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 </a:t>
            </a:r>
          </a:p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6888" y="142504"/>
            <a:ext cx="106878" cy="8906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308270" y="154380"/>
            <a:ext cx="106878" cy="89064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7574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5CD53-6108-481A-A31F-305A2B59F755}"/>
              </a:ext>
            </a:extLst>
          </p:cNvPr>
          <p:cNvSpPr txBox="1"/>
          <p:nvPr/>
        </p:nvSpPr>
        <p:spPr>
          <a:xfrm>
            <a:off x="678688" y="761628"/>
            <a:ext cx="1080835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778827"/>
            <a:ext cx="12192000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য়ালার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 পূর্ণ ইমান আনতে হলে আমাদের কী করা উচিত 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104C915-17D6-486A-86EC-048CBE10C825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D20B3C-BB74-4495-9288-BCA31183F38D}"/>
              </a:ext>
            </a:extLst>
          </p:cNvPr>
          <p:cNvGrpSpPr/>
          <p:nvPr/>
        </p:nvGrpSpPr>
        <p:grpSpPr>
          <a:xfrm>
            <a:off x="844801" y="1441579"/>
            <a:ext cx="5173304" cy="2132507"/>
            <a:chOff x="1865087" y="2206883"/>
            <a:chExt cx="5704114" cy="2351314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xmlns="" id="{0B529085-000C-4C78-8FA1-793CCDB5B91F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852F0"/>
                </a:gs>
                <a:gs pos="100000">
                  <a:srgbClr val="55166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/>
              <a:endPara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   </a:t>
              </a:r>
            </a:p>
            <a:p>
              <a:pPr marL="0" lvl="5"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 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হিদায়াত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ইহ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পরকালীন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সুখ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-</a:t>
              </a:r>
              <a:endPara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সৌভাগ্যের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কারণ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হলো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ঈমান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।</a:t>
              </a:r>
              <a:endPara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xmlns="" id="{BB4FC6EA-C40B-4F1E-96D5-8176BA9EC455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xmlns="" id="{6ECEDE75-87FA-4E1A-8784-D0A2FB2A2A85}"/>
                </a:ext>
              </a:extLst>
            </p:cNvPr>
            <p:cNvSpPr/>
            <p:nvPr/>
          </p:nvSpPr>
          <p:spPr>
            <a:xfrm>
              <a:off x="1865634" y="3498025"/>
              <a:ext cx="5703567" cy="1060172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C794F62B-A002-4380-87A6-66D8526DD827}"/>
                </a:ext>
              </a:extLst>
            </p:cNvPr>
            <p:cNvSpPr/>
            <p:nvPr/>
          </p:nvSpPr>
          <p:spPr>
            <a:xfrm>
              <a:off x="5334576" y="2206883"/>
              <a:ext cx="223462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FFFA32FE-082E-4DA3-BB9C-8FBB263DF391}"/>
                </a:ext>
              </a:extLst>
            </p:cNvPr>
            <p:cNvSpPr/>
            <p:nvPr/>
          </p:nvSpPr>
          <p:spPr>
            <a:xfrm>
              <a:off x="1865087" y="2206883"/>
              <a:ext cx="5704114" cy="565346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83A3ED3-ADBE-47B9-AB6B-FC93DC0B9ED0}"/>
                </a:ext>
              </a:extLst>
            </p:cNvPr>
            <p:cNvSpPr/>
            <p:nvPr/>
          </p:nvSpPr>
          <p:spPr>
            <a:xfrm>
              <a:off x="2104572" y="3109130"/>
              <a:ext cx="870857" cy="870857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5024E2A-843E-461F-B222-7DEB65A9F667}"/>
                </a:ext>
              </a:extLst>
            </p:cNvPr>
            <p:cNvSpPr/>
            <p:nvPr/>
          </p:nvSpPr>
          <p:spPr>
            <a:xfrm>
              <a:off x="2180000" y="3184558"/>
              <a:ext cx="720000" cy="720000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6" name="Rectangle: Rounded Corners 27">
              <a:extLst>
                <a:ext uri="{FF2B5EF4-FFF2-40B4-BE49-F238E27FC236}">
                  <a16:creationId xmlns:a16="http://schemas.microsoft.com/office/drawing/2014/main" xmlns="" id="{1BB9C425-C395-4010-AC7A-A703F5583D1F}"/>
                </a:ext>
              </a:extLst>
            </p:cNvPr>
            <p:cNvSpPr/>
            <p:nvPr/>
          </p:nvSpPr>
          <p:spPr>
            <a:xfrm>
              <a:off x="6144126" y="2333145"/>
              <a:ext cx="1262245" cy="3128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844801" y="4162173"/>
            <a:ext cx="5173304" cy="2132507"/>
            <a:chOff x="1865087" y="2206883"/>
            <a:chExt cx="5704114" cy="2351314"/>
          </a:xfrm>
        </p:grpSpPr>
        <p:sp>
          <p:nvSpPr>
            <p:cNvPr id="20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          </a:t>
              </a:r>
            </a:p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        </a:t>
              </a:r>
            </a:p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আমল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গ্রহণযোগ্য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হওয়ার</a:t>
              </a:r>
              <a:endPara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পূর্বশর্ত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ঈমান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।</a:t>
              </a:r>
              <a:endPara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algn="ctr"/>
              <a:endParaRPr lang="en-IN" dirty="0"/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565346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CA24D64-4E36-47D3-9AB5-6747EA912C9E}"/>
                </a:ext>
              </a:extLst>
            </p:cNvPr>
            <p:cNvSpPr/>
            <p:nvPr/>
          </p:nvSpPr>
          <p:spPr>
            <a:xfrm>
              <a:off x="2104572" y="3109130"/>
              <a:ext cx="870857" cy="870857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2180000" y="3184558"/>
              <a:ext cx="720000" cy="720000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7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333145"/>
              <a:ext cx="1262245" cy="3128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48F7AA1-D377-4E48-8CC2-ED3DEA3DBCBD}"/>
              </a:ext>
            </a:extLst>
          </p:cNvPr>
          <p:cNvGrpSpPr/>
          <p:nvPr/>
        </p:nvGrpSpPr>
        <p:grpSpPr>
          <a:xfrm>
            <a:off x="6560458" y="1422400"/>
            <a:ext cx="5123542" cy="2191657"/>
            <a:chOff x="1849084" y="2206883"/>
            <a:chExt cx="5730361" cy="2351314"/>
          </a:xfrm>
        </p:grpSpPr>
        <p:sp>
          <p:nvSpPr>
            <p:cNvPr id="31" name="Rectangle: Rounded Corners 44">
              <a:extLst>
                <a:ext uri="{FF2B5EF4-FFF2-40B4-BE49-F238E27FC236}">
                  <a16:creationId xmlns:a16="http://schemas.microsoft.com/office/drawing/2014/main" xmlns="" id="{C96769B5-6F15-4AF7-AA4D-FC67AECAF4BF}"/>
                </a:ext>
              </a:extLst>
            </p:cNvPr>
            <p:cNvSpPr/>
            <p:nvPr/>
          </p:nvSpPr>
          <p:spPr>
            <a:xfrm>
              <a:off x="1865088" y="2206883"/>
              <a:ext cx="5714357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00C4B1"/>
                </a:gs>
                <a:gs pos="100000">
                  <a:srgbClr val="006C6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/>
              <a:endParaRPr lang="bn-BD" sz="2800" dirty="0" smtClean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endParaRPr lang="bn-BD" sz="2800" dirty="0" smtClean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    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ঈমানদারকে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তার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ঈমান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আল্লাহর</a:t>
              </a:r>
              <a:endPara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নাফরমানী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গুনাহ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বিরত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রাখে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।</a:t>
              </a:r>
              <a:endPara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IN" dirty="0"/>
            </a:p>
          </p:txBody>
        </p:sp>
        <p:sp>
          <p:nvSpPr>
            <p:cNvPr id="32" name="Freeform: Shape 45">
              <a:extLst>
                <a:ext uri="{FF2B5EF4-FFF2-40B4-BE49-F238E27FC236}">
                  <a16:creationId xmlns:a16="http://schemas.microsoft.com/office/drawing/2014/main" xmlns="" id="{96EF23FD-65FB-40EA-B455-0AB0E87BD5E4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Freeform: Shape 46">
              <a:extLst>
                <a:ext uri="{FF2B5EF4-FFF2-40B4-BE49-F238E27FC236}">
                  <a16:creationId xmlns:a16="http://schemas.microsoft.com/office/drawing/2014/main" xmlns="" id="{3E8A457B-B725-45C7-9C2F-82DB3F274D6D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4" name="Freeform: Shape 47">
              <a:extLst>
                <a:ext uri="{FF2B5EF4-FFF2-40B4-BE49-F238E27FC236}">
                  <a16:creationId xmlns:a16="http://schemas.microsoft.com/office/drawing/2014/main" xmlns="" id="{9938BC75-5A78-4291-9C7F-E1796A4CE22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48">
              <a:extLst>
                <a:ext uri="{FF2B5EF4-FFF2-40B4-BE49-F238E27FC236}">
                  <a16:creationId xmlns:a16="http://schemas.microsoft.com/office/drawing/2014/main" xmlns="" id="{F451CE4A-D303-4CB4-999D-7FE6B84A99AD}"/>
                </a:ext>
              </a:extLst>
            </p:cNvPr>
            <p:cNvSpPr/>
            <p:nvPr/>
          </p:nvSpPr>
          <p:spPr>
            <a:xfrm>
              <a:off x="1849084" y="2206883"/>
              <a:ext cx="5704113" cy="565346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9C8774C-15B0-4F16-8001-E8FABDF616AB}"/>
                </a:ext>
              </a:extLst>
            </p:cNvPr>
            <p:cNvSpPr/>
            <p:nvPr/>
          </p:nvSpPr>
          <p:spPr>
            <a:xfrm>
              <a:off x="2104572" y="3109130"/>
              <a:ext cx="870857" cy="870857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DD2B4DB-6E14-4D72-8BAC-E252F309E20C}"/>
                </a:ext>
              </a:extLst>
            </p:cNvPr>
            <p:cNvSpPr/>
            <p:nvPr/>
          </p:nvSpPr>
          <p:spPr>
            <a:xfrm>
              <a:off x="2180000" y="3184558"/>
              <a:ext cx="720000" cy="720000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8" name="Rectangle: Rounded Corners 51">
              <a:extLst>
                <a:ext uri="{FF2B5EF4-FFF2-40B4-BE49-F238E27FC236}">
                  <a16:creationId xmlns:a16="http://schemas.microsoft.com/office/drawing/2014/main" xmlns="" id="{33D9EE5D-4C43-4EB2-92AB-D82FA6B2A4F9}"/>
                </a:ext>
              </a:extLst>
            </p:cNvPr>
            <p:cNvSpPr/>
            <p:nvPr/>
          </p:nvSpPr>
          <p:spPr>
            <a:xfrm>
              <a:off x="6128123" y="2333145"/>
              <a:ext cx="1262245" cy="3128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6603006" y="4162173"/>
            <a:ext cx="5173304" cy="2132507"/>
            <a:chOff x="1865087" y="2206883"/>
            <a:chExt cx="5704114" cy="2351314"/>
          </a:xfrm>
        </p:grpSpPr>
        <p:sp>
          <p:nvSpPr>
            <p:cNvPr id="42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5" algn="ctr"/>
              <a:endParaRPr lang="bn-BD" sz="2800" dirty="0" smtClean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</a:p>
            <a:p>
              <a:pPr marL="0" lvl="5" algn="ctr"/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accent1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ইমান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ভালো ও মন্দ উপলব্ধির শক্তি জোগায়</a:t>
              </a:r>
              <a:endPara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IN" dirty="0"/>
            </a:p>
          </p:txBody>
        </p:sp>
        <p:sp>
          <p:nvSpPr>
            <p:cNvPr id="43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5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565346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2104572" y="3109130"/>
              <a:ext cx="870857" cy="870857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2180000" y="3184558"/>
              <a:ext cx="720000" cy="720000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9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44126" y="2333145"/>
              <a:ext cx="1262245" cy="3128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2888343" y="420914"/>
            <a:ext cx="5747657" cy="682172"/>
          </a:xfrm>
          <a:prstGeom prst="roundRect">
            <a:avLst>
              <a:gd name="adj" fmla="val 48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ঈমানের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986971"/>
            <a:ext cx="12191999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উপায়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সমূহঃ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300514"/>
            <a:ext cx="121920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আল্লাহর সমস্ত নাম ও গুণাবলীসহ আল্লাহ তাআ</a:t>
            </a:r>
            <a:r>
              <a:rPr lang="en-US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লার পরিচয় সম্পর্কে জ্ঞান অর্জন করা।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সৃষ্টির ভিতরে আল্লাহর নিদর্শন সমূহ সম্পর্কে গবেষণা করা এবং আল্লাহ মানব জাতিকে যে জীবন বিধান দিয়েছেন</a:t>
            </a:r>
            <a:r>
              <a:rPr lang="en-US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তার ভিতরে গভীরভাবে চিন্তা-ভাবনা করা।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বেশী বেশী সৎ কাজ সম্পাদন করা। সৎ আমল যতই বৃদ্ধি পাবে</a:t>
            </a:r>
            <a:r>
              <a:rPr lang="en-US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ঈমান ততই বৃদ্ধি পাবে।</a:t>
            </a:r>
            <a:endParaRPr lang="en-US" sz="3600" dirty="0" smtClean="0">
              <a:solidFill>
                <a:schemeClr val="accent4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986971"/>
            <a:ext cx="1219199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সমূহঃ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314" y="2256971"/>
            <a:ext cx="115824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আল্লাহর নাম ও গুণাবলী সম্পর্কে অজ্ঞ থাকা ঈমান কমে যাওয়ার অন্যতম কারণ।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সৃষ্টিতে ও শরীয়তে আল্লাহর আয়াত সম্পর্কে গবেষণা করা থেকে বিরত থাকা।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গুনাহের কাজে লিপ্ত হওয়া। কেননা গুনাহের কাজ করলে অন্তরে এবং ঈমানের উপর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বিরাট প্রভাব পড়ে।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সৎ আমল না করা ঈমান হ্রাস পাওয়ার অন্যতম কারণ। 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5CD53-6108-481A-A31F-305A2B59F755}"/>
              </a:ext>
            </a:extLst>
          </p:cNvPr>
          <p:cNvSpPr txBox="1"/>
          <p:nvPr/>
        </p:nvSpPr>
        <p:spPr>
          <a:xfrm>
            <a:off x="588963" y="488496"/>
            <a:ext cx="1080835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23407" y="3211577"/>
            <a:ext cx="763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ইমানের পরেই নিচের কোনটির স্থান ?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ক. হজ খ. জাকাত গ. সালাত ঘ.রোজা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699" y="1580701"/>
            <a:ext cx="9002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ইমান অর্থ কী ?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বিশ্বাস স্থাপন খ. অবিশ্বাস করা গ.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তাকওয়া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ঘ.সততা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4588" y="4755370"/>
            <a:ext cx="6130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ইমানের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স্তম্ভ কয়টি?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ক.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৫টি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গ.৭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.৮টি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0514" y="2177143"/>
            <a:ext cx="493486" cy="4789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55657" y="3831772"/>
            <a:ext cx="493486" cy="4789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6172" y="5370287"/>
            <a:ext cx="493486" cy="4789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5CD53-6108-481A-A31F-305A2B59F755}"/>
              </a:ext>
            </a:extLst>
          </p:cNvPr>
          <p:cNvSpPr txBox="1"/>
          <p:nvPr/>
        </p:nvSpPr>
        <p:spPr>
          <a:xfrm>
            <a:off x="672090" y="1877909"/>
            <a:ext cx="10808351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pPr/>
              <a:t>12/20/2019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57601"/>
            <a:ext cx="12192000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হিদায়াত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পরকালীন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সুখ-সৌভাগ্যের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” ব্যাখ্যা কর ?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7" y="0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" y="2916052"/>
            <a:ext cx="12191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215327-783E-4B3D-BB37-FF695F64210D}"/>
              </a:ext>
            </a:extLst>
          </p:cNvPr>
          <p:cNvGrpSpPr/>
          <p:nvPr/>
        </p:nvGrpSpPr>
        <p:grpSpPr>
          <a:xfrm>
            <a:off x="3218264" y="178129"/>
            <a:ext cx="5260717" cy="5533902"/>
            <a:chOff x="6709594" y="571499"/>
            <a:chExt cx="4417399" cy="45466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9DEFB15-FA52-4367-BCB9-66BC78D9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9594" y="571500"/>
              <a:ext cx="4417399" cy="4546600"/>
            </a:xfrm>
            <a:custGeom>
              <a:avLst/>
              <a:gdLst>
                <a:gd name="connsiteX0" fmla="*/ 2273300 w 4546600"/>
                <a:gd name="connsiteY0" fmla="*/ 0 h 4546600"/>
                <a:gd name="connsiteX1" fmla="*/ 4546600 w 4546600"/>
                <a:gd name="connsiteY1" fmla="*/ 2273300 h 4546600"/>
                <a:gd name="connsiteX2" fmla="*/ 2273300 w 4546600"/>
                <a:gd name="connsiteY2" fmla="*/ 4546600 h 4546600"/>
                <a:gd name="connsiteX3" fmla="*/ 0 w 4546600"/>
                <a:gd name="connsiteY3" fmla="*/ 227330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600" h="4546600">
                  <a:moveTo>
                    <a:pt x="2273300" y="0"/>
                  </a:moveTo>
                  <a:lnTo>
                    <a:pt x="4546600" y="2273300"/>
                  </a:lnTo>
                  <a:lnTo>
                    <a:pt x="2273300" y="4546600"/>
                  </a:lnTo>
                  <a:lnTo>
                    <a:pt x="0" y="2273300"/>
                  </a:lnTo>
                  <a:close/>
                </a:path>
              </a:pathLst>
            </a:custGeom>
          </p:spPr>
        </p:pic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xmlns="" id="{F98AFC32-7F02-43CB-8485-44B6B2E13FCA}"/>
                </a:ext>
              </a:extLst>
            </p:cNvPr>
            <p:cNvSpPr/>
            <p:nvPr/>
          </p:nvSpPr>
          <p:spPr>
            <a:xfrm>
              <a:off x="6730314" y="571499"/>
              <a:ext cx="4376735" cy="4517330"/>
            </a:xfrm>
            <a:prstGeom prst="diamond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753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6181093-D069-46E3-8EFA-D4EF1E61AB7F}"/>
              </a:ext>
            </a:extLst>
          </p:cNvPr>
          <p:cNvSpPr txBox="1"/>
          <p:nvPr/>
        </p:nvSpPr>
        <p:spPr>
          <a:xfrm>
            <a:off x="690563" y="314325"/>
            <a:ext cx="1080835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60862BA-9008-433E-B10B-B6FD8FAA5D54}"/>
              </a:ext>
            </a:extLst>
          </p:cNvPr>
          <p:cNvCxnSpPr>
            <a:cxnSpLocks/>
          </p:cNvCxnSpPr>
          <p:nvPr/>
        </p:nvCxnSpPr>
        <p:spPr>
          <a:xfrm flipV="1">
            <a:off x="-646545" y="3579437"/>
            <a:ext cx="959492" cy="1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19B0DBA-C95B-4473-832D-D2F875FEE512}"/>
              </a:ext>
            </a:extLst>
          </p:cNvPr>
          <p:cNvCxnSpPr>
            <a:cxnSpLocks/>
          </p:cNvCxnSpPr>
          <p:nvPr/>
        </p:nvCxnSpPr>
        <p:spPr>
          <a:xfrm flipV="1">
            <a:off x="10785980" y="3579437"/>
            <a:ext cx="959492" cy="1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413508" y="1516751"/>
            <a:ext cx="5604321" cy="3555997"/>
            <a:chOff x="6413508" y="1516751"/>
            <a:chExt cx="5604321" cy="3555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C26F98C-E45D-45D9-9EDE-770CA5A7CC79}"/>
                </a:ext>
              </a:extLst>
            </p:cNvPr>
            <p:cNvSpPr/>
            <p:nvPr/>
          </p:nvSpPr>
          <p:spPr>
            <a:xfrm>
              <a:off x="7060019" y="2178029"/>
              <a:ext cx="4957810" cy="2321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বিষয়ঃ আকাইদ ও ফিকহ </a:t>
              </a:r>
            </a:p>
            <a:p>
              <a:pPr algn="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শ্রেনিঃ নবম</a:t>
              </a:r>
            </a:p>
            <a:p>
              <a:pPr algn="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অধ্যায়ঃ প্রথম </a:t>
              </a:r>
            </a:p>
            <a:p>
              <a:pPr algn="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পাঠঃ ইমান ও ইমানদার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xmlns="" id="{14A31980-B7C1-4F5C-98A5-A737A70C0F1E}"/>
                </a:ext>
              </a:extLst>
            </p:cNvPr>
            <p:cNvSpPr/>
            <p:nvPr/>
          </p:nvSpPr>
          <p:spPr>
            <a:xfrm rot="5400000">
              <a:off x="5859242" y="2071017"/>
              <a:ext cx="3555997" cy="2447466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45943" y="2191657"/>
              <a:ext cx="2220687" cy="22206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" y="1582056"/>
            <a:ext cx="5836444" cy="3468913"/>
            <a:chOff x="-1" y="1582056"/>
            <a:chExt cx="5836444" cy="34689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D558ABB-20CF-4D34-A76B-DE8D7E617DFE}"/>
                </a:ext>
              </a:extLst>
            </p:cNvPr>
            <p:cNvGrpSpPr/>
            <p:nvPr/>
          </p:nvGrpSpPr>
          <p:grpSpPr>
            <a:xfrm>
              <a:off x="-1" y="1582056"/>
              <a:ext cx="5836444" cy="3468913"/>
              <a:chOff x="1631076" y="1272461"/>
              <a:chExt cx="4591243" cy="230361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C5960659-3872-4C3D-925F-8A285B96802C}"/>
                  </a:ext>
                </a:extLst>
              </p:cNvPr>
              <p:cNvSpPr/>
              <p:nvPr/>
            </p:nvSpPr>
            <p:spPr>
              <a:xfrm>
                <a:off x="1631076" y="1686019"/>
                <a:ext cx="3924300" cy="14859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বাকি আল হাসান</a:t>
                </a: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সহকারি মৌলভি </a:t>
                </a: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চিশতিয়া নুরিয়া দাখিল মাদ্রাসা</a:t>
                </a: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কালিগিঞ্জ, কেরানীগঞ্জ, ঢাকা</a:t>
                </a: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xmlns="" id="{14A31980-B7C1-4F5C-98A5-A737A70C0F1E}"/>
                  </a:ext>
                </a:extLst>
              </p:cNvPr>
              <p:cNvSpPr/>
              <p:nvPr/>
            </p:nvSpPr>
            <p:spPr>
              <a:xfrm rot="5400000">
                <a:off x="4143370" y="1497126"/>
                <a:ext cx="2303614" cy="1854284"/>
              </a:xfrm>
              <a:prstGeom prst="hexag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 descr="DSC05022_burn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7943" y="2075543"/>
              <a:ext cx="2226255" cy="2286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275771"/>
            <a:ext cx="5021943" cy="856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43792" y="1816924"/>
            <a:ext cx="9239003" cy="4358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কোরআন ও সুন্নাহের আলোকে </a:t>
            </a:r>
          </a:p>
          <a:p>
            <a:pPr algn="ctr"/>
            <a:r>
              <a:rPr lang="bn-BD" sz="9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ইমান ও ইমানদার </a:t>
            </a:r>
            <a:endParaRPr lang="en-US" sz="9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noFill/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tx2"/>
                </a:solidFill>
              </a:rPr>
              <a:pPr/>
              <a:t>12/20/2019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14745"/>
            <a:ext cx="2743200" cy="365125"/>
          </a:xfrm>
        </p:spPr>
        <p:txBody>
          <a:bodyPr/>
          <a:lstStyle/>
          <a:p>
            <a:fld id="{8104C915-17D6-486A-86EC-048CBE10C825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275771"/>
            <a:ext cx="5021943" cy="856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250" y="2141517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4554" y="3101830"/>
            <a:ext cx="757771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ইমান  ও ইমানদার শব্দের অর্থ কী বলতে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ইমানের স্তম্ভগুলো ব্যাখ্যা করতে পারবে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ইমানের অপরিহার্য অনুষঙ্গ গুলো বিশ্লেষণ করতে পারবে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303349"/>
            <a:ext cx="685074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ঈমান কাকে বলে?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5555" y="2206444"/>
            <a:ext cx="11609615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 দৃঢ় বিশ্বাস, আন্তরিক বিশ্বাস 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716" y="3598092"/>
            <a:ext cx="10609942" cy="1446550"/>
          </a:xfrm>
          <a:prstGeom prst="rect">
            <a:avLst/>
          </a:prstGeom>
          <a:ln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হল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উচ্চারণ অন্তরে বিশ্বাস ও অঙ্গ-প্রত্যঙ্গের মাধ্যমে কাজে পরিণত করা ৷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303349"/>
            <a:ext cx="685074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ঈমানদার কাকে বলে?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pPr/>
              <a:t>12/20/2019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287" y="2219144"/>
            <a:ext cx="11901713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ইমানদার  </a:t>
            </a:r>
            <a:r>
              <a:rPr lang="as-IN" sz="5400" dirty="0" smtClean="0">
                <a:latin typeface="NikoshBAN" pitchFamily="2" charset="0"/>
                <a:cs typeface="NikoshBAN" pitchFamily="2" charset="0"/>
              </a:rPr>
              <a:t> /বিশেষণ পদ/ ধার্মিক; সাধু; বিশ্বস্ত; বিবেকী।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173" y="3612606"/>
            <a:ext cx="11045370" cy="1446550"/>
          </a:xfrm>
          <a:prstGeom prst="rect">
            <a:avLst/>
          </a:prstGeom>
          <a:ln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ইমানদার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মাত্রই ভালো কাজে আত্মিক প্রশান্তি উপলব্দি করতে পারে আর মন্দ কাজে অনুতপ্ত ও অনুশোচনার উপলব্দি তৈরি হয়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BB6F513-0DA4-48A6-91A3-FBC7CBC35D2E}"/>
              </a:ext>
            </a:extLst>
          </p:cNvPr>
          <p:cNvSpPr/>
          <p:nvPr/>
        </p:nvSpPr>
        <p:spPr>
          <a:xfrm>
            <a:off x="5358063" y="0"/>
            <a:ext cx="6833937" cy="68580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38165" r="-332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BB6F513-0DA4-48A6-91A3-FBC7CBC35D2E}"/>
              </a:ext>
            </a:extLst>
          </p:cNvPr>
          <p:cNvSpPr/>
          <p:nvPr/>
        </p:nvSpPr>
        <p:spPr>
          <a:xfrm>
            <a:off x="5358063" y="0"/>
            <a:ext cx="6833937" cy="68580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38165" r="-332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31CA51E-676E-4D93-884F-D93804ED334B}"/>
              </a:ext>
            </a:extLst>
          </p:cNvPr>
          <p:cNvSpPr/>
          <p:nvPr/>
        </p:nvSpPr>
        <p:spPr>
          <a:xfrm>
            <a:off x="7820281" y="1435621"/>
            <a:ext cx="3883071" cy="3883071"/>
          </a:xfrm>
          <a:prstGeom prst="ellipse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ঈমানের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ছয়টি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IN" sz="4800" spc="600" dirty="0" smtClean="0">
              <a:solidFill>
                <a:schemeClr val="bg1"/>
              </a:solidFill>
              <a:latin typeface="NikoshBAN" pitchFamily="2" charset="0"/>
              <a:ea typeface="Open Sans Extrabold" panose="020B0906030804020204" pitchFamily="34" charset="0"/>
              <a:cs typeface="NikoshBAN" pitchFamily="2" charset="0"/>
            </a:endParaRPr>
          </a:p>
          <a:p>
            <a:pPr algn="ctr"/>
            <a:endParaRPr lang="en-IN" dirty="0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37ABA8EE-6BC8-43B9-B0D4-85E0CF934940}"/>
              </a:ext>
            </a:extLst>
          </p:cNvPr>
          <p:cNvGrpSpPr/>
          <p:nvPr/>
        </p:nvGrpSpPr>
        <p:grpSpPr>
          <a:xfrm>
            <a:off x="511791" y="142504"/>
            <a:ext cx="6399647" cy="1045029"/>
            <a:chOff x="735248" y="1707024"/>
            <a:chExt cx="6430901" cy="15291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D2CA8C8-821F-44ED-9348-EA1F34B8D734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B2AF247-84EC-46B1-AC9D-46D602B02B0E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rgbClr val="C799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420F0E9-C162-44EF-B65C-37528BBF21FC}"/>
                </a:ext>
              </a:extLst>
            </p:cNvPr>
            <p:cNvSpPr/>
            <p:nvPr/>
          </p:nvSpPr>
          <p:spPr>
            <a:xfrm>
              <a:off x="1778494" y="1977038"/>
              <a:ext cx="5170991" cy="805151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CCE913E-EB1C-4CE4-AD7C-E24FA9B7C55E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BE86B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39A9BF-8ACA-4DAC-B9BD-DB2C3C903F30}"/>
                </a:ext>
              </a:extLst>
            </p:cNvPr>
            <p:cNvSpPr txBox="1"/>
            <p:nvPr/>
          </p:nvSpPr>
          <p:spPr>
            <a:xfrm>
              <a:off x="786839" y="2239463"/>
              <a:ext cx="1139252" cy="8404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52F8F84-5103-4E12-AF86-0D1F6E733812}"/>
                </a:ext>
              </a:extLst>
            </p:cNvPr>
            <p:cNvSpPr txBox="1"/>
            <p:nvPr/>
          </p:nvSpPr>
          <p:spPr>
            <a:xfrm>
              <a:off x="1837244" y="1930409"/>
              <a:ext cx="4287176" cy="8404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একক ইলাহ হিসেবে আল্লাহকে বিশ্বাস করা।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ea typeface="Open Sans Condensed" panose="020B0806030504020204" pitchFamily="34" charset="0"/>
                <a:cs typeface="NikoshBAN" pitchFamily="2" charset="0"/>
              </a:endParaRP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5DDB4121-3E4D-4B4F-A046-C02C9EC7B9E7}"/>
              </a:ext>
            </a:extLst>
          </p:cNvPr>
          <p:cNvGrpSpPr/>
          <p:nvPr/>
        </p:nvGrpSpPr>
        <p:grpSpPr>
          <a:xfrm>
            <a:off x="559292" y="1236028"/>
            <a:ext cx="6316520" cy="1067785"/>
            <a:chOff x="735248" y="1707024"/>
            <a:chExt cx="6430901" cy="15291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B96401C5-8FBA-4D74-B0FE-AE8F642074E1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B66ACCB-258E-4D50-80FE-26DEA3B88C5E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rgbClr val="9CA3D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11D379-43D3-41B9-9D85-2089FB2D290C}"/>
                </a:ext>
              </a:extLst>
            </p:cNvPr>
            <p:cNvSpPr/>
            <p:nvPr/>
          </p:nvSpPr>
          <p:spPr>
            <a:xfrm>
              <a:off x="1778494" y="1977039"/>
              <a:ext cx="5110436" cy="462296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7EA4B3B-52B8-48B6-BDD5-F221F8BC1A08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7F88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6D38806-3BD3-4A2D-97A4-8F8D9F82A9B7}"/>
                </a:ext>
              </a:extLst>
            </p:cNvPr>
            <p:cNvSpPr txBox="1"/>
            <p:nvPr/>
          </p:nvSpPr>
          <p:spPr>
            <a:xfrm>
              <a:off x="786839" y="2239463"/>
              <a:ext cx="1139252" cy="632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A2568C-F2AC-4F03-9453-F39179FCF451}"/>
                </a:ext>
              </a:extLst>
            </p:cNvPr>
            <p:cNvSpPr txBox="1"/>
            <p:nvPr/>
          </p:nvSpPr>
          <p:spPr>
            <a:xfrm>
              <a:off x="1982833" y="1924536"/>
              <a:ext cx="4633043" cy="632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আল্লাহর ফেরেশতাদের প্রতি বিশ্বাস করা।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4F0D720D-B201-4495-A4F2-8EFF921DD25B}"/>
              </a:ext>
            </a:extLst>
          </p:cNvPr>
          <p:cNvGrpSpPr/>
          <p:nvPr/>
        </p:nvGrpSpPr>
        <p:grpSpPr>
          <a:xfrm>
            <a:off x="535543" y="2433227"/>
            <a:ext cx="6245267" cy="1058120"/>
            <a:chOff x="735248" y="1707024"/>
            <a:chExt cx="6430901" cy="152918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7801C73B-2515-426E-924E-33B1309B3D0C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04378D0F-1C0A-4B4E-AFF4-508E8AFFD865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accent1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2A85CE6-EE84-4984-A175-72EF5FE09E79}"/>
                </a:ext>
              </a:extLst>
            </p:cNvPr>
            <p:cNvSpPr/>
            <p:nvPr/>
          </p:nvSpPr>
          <p:spPr>
            <a:xfrm>
              <a:off x="1778494" y="1977039"/>
              <a:ext cx="5193054" cy="462296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0DC8797-DB4C-4958-861F-B56B4E427648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18CD217-578C-4387-BF47-9503DEBF1539}"/>
                </a:ext>
              </a:extLst>
            </p:cNvPr>
            <p:cNvSpPr txBox="1"/>
            <p:nvPr/>
          </p:nvSpPr>
          <p:spPr>
            <a:xfrm>
              <a:off x="786839" y="2239464"/>
              <a:ext cx="1139252" cy="66719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EACCE11-5BE5-45A3-8BCD-75E0572364FD}"/>
                </a:ext>
              </a:extLst>
            </p:cNvPr>
            <p:cNvSpPr txBox="1"/>
            <p:nvPr/>
          </p:nvSpPr>
          <p:spPr>
            <a:xfrm>
              <a:off x="1958377" y="1884050"/>
              <a:ext cx="3966680" cy="66719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সকল নবী ও রাসূলগণের প্রতি বিশ্বাস। ।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ea typeface="Open Sans Condensed" panose="020B0806030504020204" pitchFamily="34" charset="0"/>
                <a:cs typeface="NikoshBAN" pitchFamily="2" charset="0"/>
              </a:endParaRPr>
            </a:p>
          </p:txBody>
        </p:sp>
      </p:grpSp>
      <p:grpSp>
        <p:nvGrpSpPr>
          <p:cNvPr id="5" name="Group 41">
            <a:extLst>
              <a:ext uri="{FF2B5EF4-FFF2-40B4-BE49-F238E27FC236}">
                <a16:creationId xmlns:a16="http://schemas.microsoft.com/office/drawing/2014/main" xmlns="" id="{3EF39B98-B9F3-48D5-ACD3-24AF9F8EE70A}"/>
              </a:ext>
            </a:extLst>
          </p:cNvPr>
          <p:cNvGrpSpPr/>
          <p:nvPr/>
        </p:nvGrpSpPr>
        <p:grpSpPr>
          <a:xfrm>
            <a:off x="594919" y="5940173"/>
            <a:ext cx="6150265" cy="917827"/>
            <a:chOff x="735248" y="1707024"/>
            <a:chExt cx="6430901" cy="152918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0270F5C0-3B25-4BF5-930F-B28787E0A9C5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3785EFCB-43D7-4843-9D18-B5593B9AF27E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D17A0BA4-F6AA-4D2A-A16B-F58034B9A92B}"/>
                </a:ext>
              </a:extLst>
            </p:cNvPr>
            <p:cNvSpPr/>
            <p:nvPr/>
          </p:nvSpPr>
          <p:spPr>
            <a:xfrm>
              <a:off x="1778494" y="1977039"/>
              <a:ext cx="5137976" cy="462296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1028848-0808-49DB-A84D-B75CF8ADCEFA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7E071D5-9C96-49F2-8570-74DA6E46B1A1}"/>
                </a:ext>
              </a:extLst>
            </p:cNvPr>
            <p:cNvSpPr txBox="1"/>
            <p:nvPr/>
          </p:nvSpPr>
          <p:spPr>
            <a:xfrm>
              <a:off x="786839" y="2239464"/>
              <a:ext cx="1139252" cy="76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06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190A9-A483-481D-9D71-CA9973F921C4}"/>
                </a:ext>
              </a:extLst>
            </p:cNvPr>
            <p:cNvSpPr txBox="1"/>
            <p:nvPr/>
          </p:nvSpPr>
          <p:spPr>
            <a:xfrm>
              <a:off x="1996980" y="1892259"/>
              <a:ext cx="5013171" cy="76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আখিরাত বা পরকালের প্রতি বিশ্বাস।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ea typeface="Open Sans Condensed" panose="020B0806030504020204" pitchFamily="34" charset="0"/>
                <a:cs typeface="NikoshBAN" pitchFamily="2" charset="0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1E5FF31F-8563-4932-AF08-3C1D984B8905}"/>
              </a:ext>
            </a:extLst>
          </p:cNvPr>
          <p:cNvSpPr/>
          <p:nvPr/>
        </p:nvSpPr>
        <p:spPr>
          <a:xfrm>
            <a:off x="7331636" y="979434"/>
            <a:ext cx="4860364" cy="4847039"/>
          </a:xfrm>
          <a:custGeom>
            <a:avLst/>
            <a:gdLst>
              <a:gd name="connsiteX0" fmla="*/ 2710475 w 4860364"/>
              <a:gd name="connsiteY0" fmla="*/ 11819 h 4847039"/>
              <a:gd name="connsiteX1" fmla="*/ 2919948 w 4860364"/>
              <a:gd name="connsiteY1" fmla="*/ 43789 h 4847039"/>
              <a:gd name="connsiteX2" fmla="*/ 4860364 w 4860364"/>
              <a:gd name="connsiteY2" fmla="*/ 2424598 h 4847039"/>
              <a:gd name="connsiteX3" fmla="*/ 2678654 w 4860364"/>
              <a:gd name="connsiteY3" fmla="*/ 4842233 h 4847039"/>
              <a:gd name="connsiteX4" fmla="*/ 2583478 w 4860364"/>
              <a:gd name="connsiteY4" fmla="*/ 4847039 h 4847039"/>
              <a:gd name="connsiteX5" fmla="*/ 2464338 w 4860364"/>
              <a:gd name="connsiteY5" fmla="*/ 4727899 h 4847039"/>
              <a:gd name="connsiteX6" fmla="*/ 2569170 w 4860364"/>
              <a:gd name="connsiteY6" fmla="*/ 4623067 h 4847039"/>
              <a:gd name="connsiteX7" fmla="*/ 2655680 w 4860364"/>
              <a:gd name="connsiteY7" fmla="*/ 4618699 h 4847039"/>
              <a:gd name="connsiteX8" fmla="*/ 4635669 w 4860364"/>
              <a:gd name="connsiteY8" fmla="*/ 2424598 h 4847039"/>
              <a:gd name="connsiteX9" fmla="*/ 2655680 w 4860364"/>
              <a:gd name="connsiteY9" fmla="*/ 230498 h 4847039"/>
              <a:gd name="connsiteX10" fmla="*/ 2622684 w 4860364"/>
              <a:gd name="connsiteY10" fmla="*/ 228832 h 4847039"/>
              <a:gd name="connsiteX11" fmla="*/ 2775086 w 4860364"/>
              <a:gd name="connsiteY11" fmla="*/ 76430 h 4847039"/>
              <a:gd name="connsiteX12" fmla="*/ 2319594 w 4860364"/>
              <a:gd name="connsiteY12" fmla="*/ 0 h 4847039"/>
              <a:gd name="connsiteX13" fmla="*/ 2396024 w 4860364"/>
              <a:gd name="connsiteY13" fmla="*/ 76430 h 4847039"/>
              <a:gd name="connsiteX14" fmla="*/ 2243939 w 4860364"/>
              <a:gd name="connsiteY14" fmla="*/ 228516 h 4847039"/>
              <a:gd name="connsiteX15" fmla="*/ 2204684 w 4860364"/>
              <a:gd name="connsiteY15" fmla="*/ 230498 h 4847039"/>
              <a:gd name="connsiteX16" fmla="*/ 224695 w 4860364"/>
              <a:gd name="connsiteY16" fmla="*/ 2424598 h 4847039"/>
              <a:gd name="connsiteX17" fmla="*/ 1985699 w 4860364"/>
              <a:gd name="connsiteY17" fmla="*/ 4585278 h 4847039"/>
              <a:gd name="connsiteX18" fmla="*/ 2195828 w 4860364"/>
              <a:gd name="connsiteY18" fmla="*/ 4617347 h 4847039"/>
              <a:gd name="connsiteX19" fmla="*/ 2085276 w 4860364"/>
              <a:gd name="connsiteY19" fmla="*/ 4727899 h 4847039"/>
              <a:gd name="connsiteX20" fmla="*/ 2200562 w 4860364"/>
              <a:gd name="connsiteY20" fmla="*/ 4843185 h 4847039"/>
              <a:gd name="connsiteX21" fmla="*/ 2181710 w 4860364"/>
              <a:gd name="connsiteY21" fmla="*/ 4842233 h 4847039"/>
              <a:gd name="connsiteX22" fmla="*/ 0 w 4860364"/>
              <a:gd name="connsiteY22" fmla="*/ 2424598 h 4847039"/>
              <a:gd name="connsiteX23" fmla="*/ 2181710 w 4860364"/>
              <a:gd name="connsiteY23" fmla="*/ 6963 h 48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364" h="4847039">
                <a:moveTo>
                  <a:pt x="2710475" y="11819"/>
                </a:moveTo>
                <a:lnTo>
                  <a:pt x="2919948" y="43789"/>
                </a:lnTo>
                <a:cubicBezTo>
                  <a:pt x="4027341" y="270394"/>
                  <a:pt x="4860364" y="1250215"/>
                  <a:pt x="4860364" y="2424598"/>
                </a:cubicBezTo>
                <a:cubicBezTo>
                  <a:pt x="4860364" y="3682866"/>
                  <a:pt x="3904088" y="4717784"/>
                  <a:pt x="2678654" y="4842233"/>
                </a:cubicBezTo>
                <a:lnTo>
                  <a:pt x="2583478" y="4847039"/>
                </a:lnTo>
                <a:lnTo>
                  <a:pt x="2464338" y="4727899"/>
                </a:lnTo>
                <a:lnTo>
                  <a:pt x="2569170" y="4623067"/>
                </a:lnTo>
                <a:lnTo>
                  <a:pt x="2655680" y="4618699"/>
                </a:lnTo>
                <a:cubicBezTo>
                  <a:pt x="3767811" y="4505756"/>
                  <a:pt x="4635669" y="3566527"/>
                  <a:pt x="4635669" y="2424598"/>
                </a:cubicBezTo>
                <a:cubicBezTo>
                  <a:pt x="4635669" y="1282670"/>
                  <a:pt x="3767811" y="343441"/>
                  <a:pt x="2655680" y="230498"/>
                </a:cubicBezTo>
                <a:lnTo>
                  <a:pt x="2622684" y="228832"/>
                </a:lnTo>
                <a:lnTo>
                  <a:pt x="2775086" y="76430"/>
                </a:lnTo>
                <a:close/>
                <a:moveTo>
                  <a:pt x="2319594" y="0"/>
                </a:moveTo>
                <a:lnTo>
                  <a:pt x="2396024" y="76430"/>
                </a:lnTo>
                <a:lnTo>
                  <a:pt x="2243939" y="228516"/>
                </a:lnTo>
                <a:lnTo>
                  <a:pt x="2204684" y="230498"/>
                </a:lnTo>
                <a:cubicBezTo>
                  <a:pt x="1092554" y="343441"/>
                  <a:pt x="224695" y="1282670"/>
                  <a:pt x="224695" y="2424598"/>
                </a:cubicBezTo>
                <a:cubicBezTo>
                  <a:pt x="224695" y="3490398"/>
                  <a:pt x="980696" y="4379624"/>
                  <a:pt x="1985699" y="4585278"/>
                </a:cubicBezTo>
                <a:lnTo>
                  <a:pt x="2195828" y="4617347"/>
                </a:lnTo>
                <a:lnTo>
                  <a:pt x="2085276" y="4727899"/>
                </a:lnTo>
                <a:lnTo>
                  <a:pt x="2200562" y="4843185"/>
                </a:lnTo>
                <a:lnTo>
                  <a:pt x="2181710" y="4842233"/>
                </a:lnTo>
                <a:cubicBezTo>
                  <a:pt x="956277" y="4717784"/>
                  <a:pt x="0" y="3682866"/>
                  <a:pt x="0" y="2424598"/>
                </a:cubicBezTo>
                <a:cubicBezTo>
                  <a:pt x="0" y="1166331"/>
                  <a:pt x="956277" y="131412"/>
                  <a:pt x="2181710" y="69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xmlns="" id="{3EF39B98-B9F3-48D5-ACD3-24AF9F8EE70A}"/>
              </a:ext>
            </a:extLst>
          </p:cNvPr>
          <p:cNvGrpSpPr/>
          <p:nvPr/>
        </p:nvGrpSpPr>
        <p:grpSpPr>
          <a:xfrm>
            <a:off x="571170" y="4859518"/>
            <a:ext cx="6150265" cy="917827"/>
            <a:chOff x="735248" y="1707024"/>
            <a:chExt cx="6430901" cy="1529186"/>
          </a:xfrm>
        </p:grpSpPr>
        <p:sp>
          <p:nvSpPr>
            <p:cNvPr id="62" name="Rectangle: Rounded Corners 42">
              <a:extLst>
                <a:ext uri="{FF2B5EF4-FFF2-40B4-BE49-F238E27FC236}">
                  <a16:creationId xmlns:a16="http://schemas.microsoft.com/office/drawing/2014/main" xmlns="" id="{0270F5C0-3B25-4BF5-930F-B28787E0A9C5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3" name="Rectangle: Rounded Corners 43">
              <a:extLst>
                <a:ext uri="{FF2B5EF4-FFF2-40B4-BE49-F238E27FC236}">
                  <a16:creationId xmlns:a16="http://schemas.microsoft.com/office/drawing/2014/main" xmlns="" id="{3785EFCB-43D7-4843-9D18-B5593B9AF27E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Rectangle: Rounded Corners 44">
              <a:extLst>
                <a:ext uri="{FF2B5EF4-FFF2-40B4-BE49-F238E27FC236}">
                  <a16:creationId xmlns:a16="http://schemas.microsoft.com/office/drawing/2014/main" xmlns="" id="{D17A0BA4-F6AA-4D2A-A16B-F58034B9A92B}"/>
                </a:ext>
              </a:extLst>
            </p:cNvPr>
            <p:cNvSpPr/>
            <p:nvPr/>
          </p:nvSpPr>
          <p:spPr>
            <a:xfrm>
              <a:off x="1778494" y="1977039"/>
              <a:ext cx="5137976" cy="462296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Freeform: Shape 45">
              <a:extLst>
                <a:ext uri="{FF2B5EF4-FFF2-40B4-BE49-F238E27FC236}">
                  <a16:creationId xmlns:a16="http://schemas.microsoft.com/office/drawing/2014/main" xmlns="" id="{C1028848-0808-49DB-A84D-B75CF8ADCEFA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7E071D5-9C96-49F2-8570-74DA6E46B1A1}"/>
                </a:ext>
              </a:extLst>
            </p:cNvPr>
            <p:cNvSpPr txBox="1"/>
            <p:nvPr/>
          </p:nvSpPr>
          <p:spPr>
            <a:xfrm>
              <a:off x="786839" y="2239464"/>
              <a:ext cx="1139252" cy="76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05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AE190A9-A483-481D-9D71-CA9973F921C4}"/>
                </a:ext>
              </a:extLst>
            </p:cNvPr>
            <p:cNvSpPr txBox="1"/>
            <p:nvPr/>
          </p:nvSpPr>
          <p:spPr>
            <a:xfrm>
              <a:off x="1860392" y="1852689"/>
              <a:ext cx="5013171" cy="76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তাক্বদীর বা ভাগ্যের ভালো মন্দের প্রতি বিশ্বাস।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xmlns="" id="{4F0D720D-B201-4495-A4F2-8EFF921DD25B}"/>
              </a:ext>
            </a:extLst>
          </p:cNvPr>
          <p:cNvGrpSpPr/>
          <p:nvPr/>
        </p:nvGrpSpPr>
        <p:grpSpPr>
          <a:xfrm>
            <a:off x="535543" y="3644510"/>
            <a:ext cx="6245267" cy="1058120"/>
            <a:chOff x="735248" y="1707024"/>
            <a:chExt cx="6430901" cy="1529186"/>
          </a:xfrm>
        </p:grpSpPr>
        <p:sp>
          <p:nvSpPr>
            <p:cNvPr id="69" name="Rectangle: Rounded Corners 34">
              <a:extLst>
                <a:ext uri="{FF2B5EF4-FFF2-40B4-BE49-F238E27FC236}">
                  <a16:creationId xmlns:a16="http://schemas.microsoft.com/office/drawing/2014/main" xmlns="" id="{7801C73B-2515-426E-924E-33B1309B3D0C}"/>
                </a:ext>
              </a:extLst>
            </p:cNvPr>
            <p:cNvSpPr/>
            <p:nvPr/>
          </p:nvSpPr>
          <p:spPr>
            <a:xfrm>
              <a:off x="735248" y="1887977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0" name="Rectangle: Rounded Corners 35">
              <a:extLst>
                <a:ext uri="{FF2B5EF4-FFF2-40B4-BE49-F238E27FC236}">
                  <a16:creationId xmlns:a16="http://schemas.microsoft.com/office/drawing/2014/main" xmlns="" id="{04378D0F-1C0A-4B4E-AFF4-508E8AFFD865}"/>
                </a:ext>
              </a:extLst>
            </p:cNvPr>
            <p:cNvSpPr/>
            <p:nvPr/>
          </p:nvSpPr>
          <p:spPr>
            <a:xfrm>
              <a:off x="1868435" y="1707024"/>
              <a:ext cx="5297714" cy="1348233"/>
            </a:xfrm>
            <a:prstGeom prst="roundRect">
              <a:avLst>
                <a:gd name="adj" fmla="val 5902"/>
              </a:avLst>
            </a:prstGeom>
            <a:solidFill>
              <a:srgbClr val="9281B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1" name="Rectangle: Rounded Corners 36">
              <a:extLst>
                <a:ext uri="{FF2B5EF4-FFF2-40B4-BE49-F238E27FC236}">
                  <a16:creationId xmlns:a16="http://schemas.microsoft.com/office/drawing/2014/main" xmlns="" id="{E2A85CE6-EE84-4984-A175-72EF5FE09E79}"/>
                </a:ext>
              </a:extLst>
            </p:cNvPr>
            <p:cNvSpPr/>
            <p:nvPr/>
          </p:nvSpPr>
          <p:spPr>
            <a:xfrm>
              <a:off x="1778494" y="1977039"/>
              <a:ext cx="5193054" cy="462296"/>
            </a:xfrm>
            <a:prstGeom prst="roundRect">
              <a:avLst>
                <a:gd name="adj" fmla="val 5902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2" name="Freeform: Shape 37">
              <a:extLst>
                <a:ext uri="{FF2B5EF4-FFF2-40B4-BE49-F238E27FC236}">
                  <a16:creationId xmlns:a16="http://schemas.microsoft.com/office/drawing/2014/main" xmlns="" id="{B0DC8797-DB4C-4958-861F-B56B4E427648}"/>
                </a:ext>
              </a:extLst>
            </p:cNvPr>
            <p:cNvSpPr/>
            <p:nvPr/>
          </p:nvSpPr>
          <p:spPr>
            <a:xfrm>
              <a:off x="1921019" y="1783024"/>
              <a:ext cx="5222525" cy="1256192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7A65A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718CD217-578C-4387-BF47-9503DEBF1539}"/>
                </a:ext>
              </a:extLst>
            </p:cNvPr>
            <p:cNvSpPr txBox="1"/>
            <p:nvPr/>
          </p:nvSpPr>
          <p:spPr>
            <a:xfrm>
              <a:off x="786839" y="2239464"/>
              <a:ext cx="1139252" cy="66719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bg2">
                      <a:lumMod val="50000"/>
                    </a:schemeClr>
                  </a:solidFill>
                  <a:latin typeface="ArhialkhanMJ" pitchFamily="2" charset="0"/>
                  <a:cs typeface="ArhialkhanMJ" pitchFamily="2" charset="0"/>
                </a:rPr>
                <a:t>04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4EACCE11-5BE5-45A3-8BCD-75E0572364FD}"/>
                </a:ext>
              </a:extLst>
            </p:cNvPr>
            <p:cNvSpPr txBox="1"/>
            <p:nvPr/>
          </p:nvSpPr>
          <p:spPr>
            <a:xfrm>
              <a:off x="1958376" y="1866890"/>
              <a:ext cx="3966680" cy="66719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সমস্ত আসমানী কিতাব সমূহতে বিশ্বাস।</a:t>
              </a:r>
              <a:endParaRPr lang="en-IN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ea typeface="Open Sans Condensed" panose="020B0806030504020204" pitchFamily="34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51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pPr/>
              <a:t>12/20/2019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406401"/>
            <a:ext cx="5994400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ঈমানের</a:t>
            </a:r>
            <a:r>
              <a:rPr lang="en-US" sz="36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সর্বোত্তম</a:t>
            </a:r>
            <a:r>
              <a:rPr lang="en-US" sz="36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শাখা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7941" y="4020456"/>
            <a:ext cx="10798629" cy="159657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সর্বাপেক্ষা উত্তম শাখা হচ্ছে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 ইলাহা ইল্লাল্লাহু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বলা।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মনে মননে এ কথায় বিশ্বাস স্থাপন 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338" name="Picture 2" descr="Image result for la ilaha illallah&quot;"/>
          <p:cNvPicPr>
            <a:picLocks noChangeAspect="1" noChangeArrowheads="1"/>
          </p:cNvPicPr>
          <p:nvPr/>
        </p:nvPicPr>
        <p:blipFill>
          <a:blip r:embed="rId2"/>
          <a:srcRect t="18588" b="31344"/>
          <a:stretch>
            <a:fillRect/>
          </a:stretch>
        </p:blipFill>
        <p:spPr bwMode="auto">
          <a:xfrm>
            <a:off x="1665060" y="1509484"/>
            <a:ext cx="9636808" cy="2598057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9345881" y="97711"/>
            <a:ext cx="2846119" cy="25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baqi.liton@gmail.com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AC123CF5-7D66-4CD0-9E7B-9C396B7C8ADE}" type="datetime1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12/20/2019</a:t>
            </a:fld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261257"/>
            <a:ext cx="5994400" cy="7982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ঈমানের</a:t>
            </a:r>
            <a:r>
              <a:rPr lang="en-US" sz="36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</a:t>
            </a:r>
            <a:r>
              <a:rPr lang="en-US" sz="3600" dirty="0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শাখা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2112" y="5021944"/>
            <a:ext cx="10784115" cy="1436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 সর্বনিন্ম শাখা হচ্ছে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চলাচলের)পথের মধ্য হতে কষ্টদায়ক জিনিস দূর করে দেয়া (কাঁটা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পাথর ইত্যাদি)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68" y="1089705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670</Words>
  <Application>Microsoft Macintosh PowerPoint</Application>
  <PresentationFormat>Custom</PresentationFormat>
  <Paragraphs>148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MOHSIN</cp:lastModifiedBy>
  <cp:revision>132</cp:revision>
  <dcterms:created xsi:type="dcterms:W3CDTF">2018-05-07T03:42:01Z</dcterms:created>
  <dcterms:modified xsi:type="dcterms:W3CDTF">2019-12-20T12:49:11Z</dcterms:modified>
  <cp:category/>
</cp:coreProperties>
</file>