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97" r:id="rId3"/>
    <p:sldId id="258" r:id="rId4"/>
    <p:sldId id="279" r:id="rId5"/>
    <p:sldId id="280" r:id="rId6"/>
    <p:sldId id="278" r:id="rId7"/>
    <p:sldId id="277" r:id="rId8"/>
    <p:sldId id="276" r:id="rId9"/>
    <p:sldId id="271" r:id="rId10"/>
    <p:sldId id="275" r:id="rId11"/>
    <p:sldId id="274" r:id="rId12"/>
    <p:sldId id="284" r:id="rId13"/>
    <p:sldId id="283" r:id="rId14"/>
    <p:sldId id="272" r:id="rId15"/>
    <p:sldId id="282" r:id="rId16"/>
    <p:sldId id="298" r:id="rId17"/>
    <p:sldId id="273" r:id="rId18"/>
    <p:sldId id="281" r:id="rId19"/>
    <p:sldId id="287" r:id="rId20"/>
    <p:sldId id="286" r:id="rId21"/>
    <p:sldId id="296" r:id="rId22"/>
  </p:sldIdLst>
  <p:sldSz cx="1216183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92" autoAdjust="0"/>
  </p:normalViewPr>
  <p:slideViewPr>
    <p:cSldViewPr snapToGrid="0">
      <p:cViewPr varScale="1">
        <p:scale>
          <a:sx n="63" d="100"/>
          <a:sy n="63" d="100"/>
        </p:scale>
        <p:origin x="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7CBE8-9675-4571-A340-95F1405E518E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37352-4863-478B-9727-BCE18280B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5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9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1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1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5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2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5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4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8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7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8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5179-E454-4315-8975-BE9BF2234FC4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8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12A0E9B-7AE0-4A55-BE6D-D4B31E655F82}"/>
              </a:ext>
            </a:extLst>
          </p:cNvPr>
          <p:cNvGrpSpPr/>
          <p:nvPr/>
        </p:nvGrpSpPr>
        <p:grpSpPr>
          <a:xfrm>
            <a:off x="42607" y="269080"/>
            <a:ext cx="12076624" cy="6319837"/>
            <a:chOff x="42607" y="269080"/>
            <a:chExt cx="12076624" cy="63198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595B2E-A63A-4D0B-A716-A39D262FDF74}"/>
                </a:ext>
              </a:extLst>
            </p:cNvPr>
            <p:cNvSpPr txBox="1"/>
            <p:nvPr/>
          </p:nvSpPr>
          <p:spPr>
            <a:xfrm>
              <a:off x="42607" y="674399"/>
              <a:ext cx="1176601" cy="550920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bn-IN" sz="8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B1D7FC-FF2E-4421-A4E5-891D8405B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041" y="269080"/>
              <a:ext cx="9479756" cy="631983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B1701D-C5E9-45BB-B7CF-1910502C35BA}"/>
                </a:ext>
              </a:extLst>
            </p:cNvPr>
            <p:cNvSpPr txBox="1"/>
            <p:nvPr/>
          </p:nvSpPr>
          <p:spPr>
            <a:xfrm>
              <a:off x="10942630" y="674399"/>
              <a:ext cx="1176601" cy="550920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bn-IN" sz="8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8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3C1604-49D0-4A86-949C-8A4046E19F9B}"/>
              </a:ext>
            </a:extLst>
          </p:cNvPr>
          <p:cNvSpPr txBox="1"/>
          <p:nvPr/>
        </p:nvSpPr>
        <p:spPr>
          <a:xfrm>
            <a:off x="1547446" y="365760"/>
            <a:ext cx="9467557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সময়-৫মিনিট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2A0026C-486F-45A9-AF98-E3E6154D4144}"/>
              </a:ext>
            </a:extLst>
          </p:cNvPr>
          <p:cNvGrpSpPr/>
          <p:nvPr/>
        </p:nvGrpSpPr>
        <p:grpSpPr>
          <a:xfrm>
            <a:off x="1155390" y="1385052"/>
            <a:ext cx="9851058" cy="5282496"/>
            <a:chOff x="1155390" y="1385052"/>
            <a:chExt cx="9851058" cy="52824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BD4F19-DFA4-4285-B4D5-13C22F808AA6}"/>
                </a:ext>
              </a:extLst>
            </p:cNvPr>
            <p:cNvSpPr txBox="1"/>
            <p:nvPr/>
          </p:nvSpPr>
          <p:spPr>
            <a:xfrm>
              <a:off x="1155390" y="5744218"/>
              <a:ext cx="98510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‘পূজা’ শব্দের অর্থ কি?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84296F9-C12F-43FD-9182-B825DF896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" t="2896" b="1384"/>
            <a:stretch/>
          </p:blipFill>
          <p:spPr>
            <a:xfrm>
              <a:off x="3187643" y="5991177"/>
              <a:ext cx="435263" cy="42941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22B991A-D83B-45DA-9B24-77BAB117A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180" y="1385052"/>
              <a:ext cx="6496050" cy="427672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3329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BDFF05-B11B-458F-826D-E88D04C9F785}"/>
              </a:ext>
            </a:extLst>
          </p:cNvPr>
          <p:cNvSpPr txBox="1"/>
          <p:nvPr/>
        </p:nvSpPr>
        <p:spPr>
          <a:xfrm>
            <a:off x="2352979" y="282688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পুরোহিত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30D0C5-A7EB-4901-9B22-929D5A6726BE}"/>
              </a:ext>
            </a:extLst>
          </p:cNvPr>
          <p:cNvSpPr txBox="1"/>
          <p:nvPr/>
        </p:nvSpPr>
        <p:spPr>
          <a:xfrm>
            <a:off x="165452" y="5484961"/>
            <a:ext cx="1183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পুরোহিত শব্দটি ‘পুরস্‌’ (পুরঃ) এবং ‘হিত’ শব্দের সমন্বয়ে গঠিত। পুরস্‌ শব্দের অর্থ সন্মুখে এবং হিত শব্দের অর্থ অবস্থান।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B5CB60-A193-456B-A1F1-5808796779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" b="5331"/>
          <a:stretch/>
        </p:blipFill>
        <p:spPr>
          <a:xfrm>
            <a:off x="1002952" y="1373039"/>
            <a:ext cx="2700053" cy="3693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75D92E-DD1F-4505-9A83-F404894DB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67" y="1373038"/>
            <a:ext cx="2490676" cy="3756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6C6F7F-A117-4C5A-8522-EB044129C1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9"/>
          <a:stretch/>
        </p:blipFill>
        <p:spPr>
          <a:xfrm>
            <a:off x="8408144" y="1373038"/>
            <a:ext cx="2490676" cy="3703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044FE1-D4D9-494F-9533-27372AB04824}"/>
              </a:ext>
            </a:extLst>
          </p:cNvPr>
          <p:cNvSpPr txBox="1"/>
          <p:nvPr/>
        </p:nvSpPr>
        <p:spPr>
          <a:xfrm>
            <a:off x="165452" y="5151507"/>
            <a:ext cx="11830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?                                 ?                              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2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2F4C5B0-A93C-4034-810A-A230824B3909}"/>
              </a:ext>
            </a:extLst>
          </p:cNvPr>
          <p:cNvSpPr txBox="1"/>
          <p:nvPr/>
        </p:nvSpPr>
        <p:spPr>
          <a:xfrm>
            <a:off x="2352977" y="83522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পুরোহিত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0878D6-953A-42D4-A001-5582ABEB8494}"/>
              </a:ext>
            </a:extLst>
          </p:cNvPr>
          <p:cNvSpPr txBox="1"/>
          <p:nvPr/>
        </p:nvSpPr>
        <p:spPr>
          <a:xfrm>
            <a:off x="1259213" y="5306515"/>
            <a:ext cx="96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পুরোহিত বলতে পূজা-অর্চনা কার্যাদি সম্পাদনকারীকে বোঝানো হয় এবং যিনি পুজার সময় সকলের অগ্রভাগে অবস্থান করেন।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E307C9-EDDE-4BF6-95E1-48CAFA93A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977" y="1206018"/>
            <a:ext cx="7455877" cy="3901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95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425728-E41D-492D-A295-9B4F49DC1230}"/>
              </a:ext>
            </a:extLst>
          </p:cNvPr>
          <p:cNvSpPr txBox="1"/>
          <p:nvPr/>
        </p:nvSpPr>
        <p:spPr>
          <a:xfrm>
            <a:off x="2352977" y="145143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পুরোহিত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ABAF1C-2D1D-4578-BD03-4556CF5FFC58}"/>
              </a:ext>
            </a:extLst>
          </p:cNvPr>
          <p:cNvSpPr txBox="1"/>
          <p:nvPr/>
        </p:nvSpPr>
        <p:spPr>
          <a:xfrm>
            <a:off x="165452" y="4682401"/>
            <a:ext cx="11830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ব্রাহ্মণ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বর্ণের লোকেরাই পৌরোহিত্য করে থাকেন। তবে পুরোহিত ও ব্রাহ্মণ এক কথা নয়। ব্রাহ্মণ বলতে যাঁদের ব্রাহ্মবিদ্যা সম্পর্কে সম্যক জ্ঞান ও ধারণা আছে বা যিনি ব্রাহ্মবিদ, এমন ব্যক্তিকে বোঝানো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6D1686-37BA-4C80-B575-00E3967EA5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7" b="20098"/>
          <a:stretch/>
        </p:blipFill>
        <p:spPr>
          <a:xfrm>
            <a:off x="399345" y="1206018"/>
            <a:ext cx="3022977" cy="34680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477ABE-5CFE-4633-91FC-F1A3427A6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0"/>
          <a:stretch/>
        </p:blipFill>
        <p:spPr>
          <a:xfrm>
            <a:off x="6983526" y="1206018"/>
            <a:ext cx="4660465" cy="34596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9DF398-E85C-402B-AA87-6EE79B88EF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1"/>
          <a:stretch/>
        </p:blipFill>
        <p:spPr>
          <a:xfrm>
            <a:off x="4030478" y="1222770"/>
            <a:ext cx="2295669" cy="3442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961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D95F502-3945-4EF0-946D-ECF9A24F3FD6}"/>
              </a:ext>
            </a:extLst>
          </p:cNvPr>
          <p:cNvSpPr txBox="1"/>
          <p:nvPr/>
        </p:nvSpPr>
        <p:spPr>
          <a:xfrm>
            <a:off x="1913137" y="404440"/>
            <a:ext cx="8335564" cy="1015663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 - ৮মিনিট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398E5B-3D62-4E33-9A73-EC9D33CB5872}"/>
              </a:ext>
            </a:extLst>
          </p:cNvPr>
          <p:cNvGrpSpPr/>
          <p:nvPr/>
        </p:nvGrpSpPr>
        <p:grpSpPr>
          <a:xfrm>
            <a:off x="943346" y="1634391"/>
            <a:ext cx="9851058" cy="4724024"/>
            <a:chOff x="943346" y="1634391"/>
            <a:chExt cx="9851058" cy="47240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161F9F-C0EE-4152-B6B4-D56592163580}"/>
                </a:ext>
              </a:extLst>
            </p:cNvPr>
            <p:cNvSpPr txBox="1"/>
            <p:nvPr/>
          </p:nvSpPr>
          <p:spPr>
            <a:xfrm>
              <a:off x="943346" y="5435085"/>
              <a:ext cx="98510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পুরোহিত বলতে কি বোঝ ব্যাখ্যা কর।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5108EFB-FC9B-4E4D-B49B-BE1D45B25F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" t="2896" b="1384"/>
            <a:stretch/>
          </p:blipFill>
          <p:spPr>
            <a:xfrm>
              <a:off x="1477874" y="5682044"/>
              <a:ext cx="435263" cy="42941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288517D-7E89-4F1A-8C00-FBEAF05D7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792" y="1634391"/>
              <a:ext cx="6212166" cy="358640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9356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30B4BF4-8FC8-44B3-8F74-8E13E88B6E1C}"/>
              </a:ext>
            </a:extLst>
          </p:cNvPr>
          <p:cNvSpPr txBox="1"/>
          <p:nvPr/>
        </p:nvSpPr>
        <p:spPr>
          <a:xfrm>
            <a:off x="2352977" y="153974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পুরোহিতের গুণাবলি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5178C1-A84E-4168-9ABB-2D53F9CD8215}"/>
              </a:ext>
            </a:extLst>
          </p:cNvPr>
          <p:cNvGrpSpPr/>
          <p:nvPr/>
        </p:nvGrpSpPr>
        <p:grpSpPr>
          <a:xfrm>
            <a:off x="387917" y="1467270"/>
            <a:ext cx="11194483" cy="4705740"/>
            <a:chOff x="387917" y="1467270"/>
            <a:chExt cx="11194483" cy="470574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75258E-4014-4EF0-B52C-76FAB2BD81A7}"/>
                </a:ext>
              </a:extLst>
            </p:cNvPr>
            <p:cNvSpPr txBox="1"/>
            <p:nvPr/>
          </p:nvSpPr>
          <p:spPr>
            <a:xfrm>
              <a:off x="387917" y="4972681"/>
              <a:ext cx="111944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পুরোহিত একজন সন্মানিত ব্যাক্তি। তিনি পারিবারিক ও সামাজিক পূজা-অর্চনাদি পরিচালনা করে থাকেন।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8048FB9-ACF7-47B2-8820-9B98E4B45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917" y="1467270"/>
              <a:ext cx="4837226" cy="321895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BEF62D7-0C2E-41F6-AD22-5A539AC163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59"/>
            <a:stretch/>
          </p:blipFill>
          <p:spPr>
            <a:xfrm>
              <a:off x="6502287" y="1472995"/>
              <a:ext cx="4837226" cy="321322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9014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264FBEA-CC7D-47B1-9F90-7CCE974C9733}"/>
              </a:ext>
            </a:extLst>
          </p:cNvPr>
          <p:cNvSpPr txBox="1"/>
          <p:nvPr/>
        </p:nvSpPr>
        <p:spPr>
          <a:xfrm>
            <a:off x="2352979" y="123034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পুরোহিতের গুণাবলি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F105FD-3EEB-456E-A4CF-E7ADB4D6323E}"/>
              </a:ext>
            </a:extLst>
          </p:cNvPr>
          <p:cNvGrpSpPr/>
          <p:nvPr/>
        </p:nvGrpSpPr>
        <p:grpSpPr>
          <a:xfrm>
            <a:off x="623064" y="1426914"/>
            <a:ext cx="10698078" cy="646331"/>
            <a:chOff x="623064" y="1426914"/>
            <a:chExt cx="10698078" cy="6463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603DF49-093F-4358-BA60-C2B0B76C557D}"/>
                </a:ext>
              </a:extLst>
            </p:cNvPr>
            <p:cNvSpPr txBox="1"/>
            <p:nvPr/>
          </p:nvSpPr>
          <p:spPr>
            <a:xfrm>
              <a:off x="717891" y="1426914"/>
              <a:ext cx="106032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হিন্দুধর্মাবলম্বী যে-কোন বর্ণের মানুষের পৌরোহিত্য করার সামর্থ্য অর্জন।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93EFD5-B8FF-4F05-A7EC-48C5E0F5F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" t="2896" b="1384"/>
            <a:stretch/>
          </p:blipFill>
          <p:spPr>
            <a:xfrm>
              <a:off x="623064" y="1523995"/>
              <a:ext cx="435263" cy="42941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C4E338-B46C-4686-B105-FBF913D3C821}"/>
              </a:ext>
            </a:extLst>
          </p:cNvPr>
          <p:cNvGrpSpPr/>
          <p:nvPr/>
        </p:nvGrpSpPr>
        <p:grpSpPr>
          <a:xfrm>
            <a:off x="623063" y="2249525"/>
            <a:ext cx="10153229" cy="646331"/>
            <a:chOff x="623063" y="2249525"/>
            <a:chExt cx="10153229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CADC64-EE9C-4641-8712-23B8D6AD3BC5}"/>
                </a:ext>
              </a:extLst>
            </p:cNvPr>
            <p:cNvSpPr txBox="1"/>
            <p:nvPr/>
          </p:nvSpPr>
          <p:spPr>
            <a:xfrm>
              <a:off x="717892" y="2249525"/>
              <a:ext cx="1005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সংস্কৃত ভাষা লেখা ও পড়ার মতো জ্ঞান ও দক্ষতা থাকা।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3116133-5485-4032-BDAD-0FFA345AB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" t="2896" b="1384"/>
            <a:stretch/>
          </p:blipFill>
          <p:spPr>
            <a:xfrm>
              <a:off x="623063" y="2409548"/>
              <a:ext cx="435263" cy="42941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D018F4D-E0AB-4FD7-AB19-6A822F91E378}"/>
              </a:ext>
            </a:extLst>
          </p:cNvPr>
          <p:cNvGrpSpPr/>
          <p:nvPr/>
        </p:nvGrpSpPr>
        <p:grpSpPr>
          <a:xfrm>
            <a:off x="623062" y="3159446"/>
            <a:ext cx="10153230" cy="646331"/>
            <a:chOff x="623062" y="3159446"/>
            <a:chExt cx="10153230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6AD5E9-F5F6-41D2-810B-707F9E441029}"/>
                </a:ext>
              </a:extLst>
            </p:cNvPr>
            <p:cNvSpPr txBox="1"/>
            <p:nvPr/>
          </p:nvSpPr>
          <p:spPr>
            <a:xfrm>
              <a:off x="717892" y="3159446"/>
              <a:ext cx="1005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হিন্দুধর্ম সম্পর্কে তাত্ত্বিক ও ব্যাবহারিক জ্ঞান থাকা।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E8783EE-613D-459D-ACE8-DA252E6A4A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" t="2896" b="1384"/>
            <a:stretch/>
          </p:blipFill>
          <p:spPr>
            <a:xfrm>
              <a:off x="623062" y="3250916"/>
              <a:ext cx="435263" cy="42941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A1FF62-AF32-4DC7-84DD-8F1C92E2A31B}"/>
              </a:ext>
            </a:extLst>
          </p:cNvPr>
          <p:cNvGrpSpPr/>
          <p:nvPr/>
        </p:nvGrpSpPr>
        <p:grpSpPr>
          <a:xfrm>
            <a:off x="623062" y="4161836"/>
            <a:ext cx="11220594" cy="646331"/>
            <a:chOff x="623062" y="4161836"/>
            <a:chExt cx="11220594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B9D2BE6-836A-4966-8893-2E598DB2113A}"/>
                </a:ext>
              </a:extLst>
            </p:cNvPr>
            <p:cNvSpPr txBox="1"/>
            <p:nvPr/>
          </p:nvSpPr>
          <p:spPr>
            <a:xfrm>
              <a:off x="717891" y="4161836"/>
              <a:ext cx="111257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নিত্যকর্ম ও পূজাবিধি সম্পর্কে তাত্ত্বিক এবং ব্যবহারিক জ্ঞান ও ধারণা থাকা।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AC95306-5BDD-414C-BBC6-DE64980D3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" t="2896" b="1384"/>
            <a:stretch/>
          </p:blipFill>
          <p:spPr>
            <a:xfrm>
              <a:off x="623062" y="4270295"/>
              <a:ext cx="435263" cy="42941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EE25AA-9E4E-48AB-B62C-632174A6F0F5}"/>
              </a:ext>
            </a:extLst>
          </p:cNvPr>
          <p:cNvGrpSpPr/>
          <p:nvPr/>
        </p:nvGrpSpPr>
        <p:grpSpPr>
          <a:xfrm>
            <a:off x="623062" y="5149712"/>
            <a:ext cx="10153230" cy="646331"/>
            <a:chOff x="623062" y="5149712"/>
            <a:chExt cx="10153230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142058-522F-4A70-8FEC-C96FDC0B9FA2}"/>
                </a:ext>
              </a:extLst>
            </p:cNvPr>
            <p:cNvSpPr txBox="1"/>
            <p:nvPr/>
          </p:nvSpPr>
          <p:spPr>
            <a:xfrm>
              <a:off x="717892" y="5149712"/>
              <a:ext cx="1005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ধর্মশাস্ত্রে এবং শাস্ত্রীয় রীতি-নীতি ও প্রথার উপর অভিজ্ঞতা থাকা।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06D347B-4F79-4DDF-9ACD-5D89D1B9D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" t="2896" b="1384"/>
            <a:stretch/>
          </p:blipFill>
          <p:spPr>
            <a:xfrm>
              <a:off x="623062" y="5216380"/>
              <a:ext cx="435263" cy="42941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71444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264FBEA-CC7D-47B1-9F90-7CCE974C9733}"/>
              </a:ext>
            </a:extLst>
          </p:cNvPr>
          <p:cNvSpPr txBox="1"/>
          <p:nvPr/>
        </p:nvSpPr>
        <p:spPr>
          <a:xfrm>
            <a:off x="2352979" y="268174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পুরোহিতের গুণাবলি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9B7421-F9F3-4C3A-A27A-7CEDBCA16853}"/>
              </a:ext>
            </a:extLst>
          </p:cNvPr>
          <p:cNvGrpSpPr/>
          <p:nvPr/>
        </p:nvGrpSpPr>
        <p:grpSpPr>
          <a:xfrm>
            <a:off x="365632" y="1574396"/>
            <a:ext cx="12527470" cy="584775"/>
            <a:chOff x="365632" y="1574396"/>
            <a:chExt cx="12527470" cy="584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626920-0578-4B57-8F03-2B7BABF55177}"/>
                </a:ext>
              </a:extLst>
            </p:cNvPr>
            <p:cNvSpPr txBox="1"/>
            <p:nvPr/>
          </p:nvSpPr>
          <p:spPr>
            <a:xfrm>
              <a:off x="365632" y="1574396"/>
              <a:ext cx="125274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 দৃষ্টিকোণ থেকে ধর্মানুরাগী, প্রগতিশীল ও জনসাধারণের প্রতি মমত্ববোধ থাকা।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E077D34-0A07-4B25-9DEB-800F0EA95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" t="2896" b="1384"/>
            <a:stretch/>
          </p:blipFill>
          <p:spPr>
            <a:xfrm>
              <a:off x="365632" y="1652077"/>
              <a:ext cx="435263" cy="42941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AACF78B-9038-4E70-A616-5C74F098599C}"/>
              </a:ext>
            </a:extLst>
          </p:cNvPr>
          <p:cNvGrpSpPr/>
          <p:nvPr/>
        </p:nvGrpSpPr>
        <p:grpSpPr>
          <a:xfrm>
            <a:off x="365631" y="2393631"/>
            <a:ext cx="11866824" cy="584775"/>
            <a:chOff x="365631" y="2393631"/>
            <a:chExt cx="11866824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D1E9B4-FBA9-4F43-89FC-FE0750F9EDF7}"/>
                </a:ext>
              </a:extLst>
            </p:cNvPr>
            <p:cNvSpPr txBox="1"/>
            <p:nvPr/>
          </p:nvSpPr>
          <p:spPr>
            <a:xfrm>
              <a:off x="801885" y="2393631"/>
              <a:ext cx="114305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শুদ্ধভাবে মন্ত্র উচ্চারণের দক্ষতা অর্জন।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648D133-DE19-4A4F-BD6B-BA6EA3D5B1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" t="2896" b="1384"/>
            <a:stretch/>
          </p:blipFill>
          <p:spPr>
            <a:xfrm>
              <a:off x="365631" y="2437174"/>
              <a:ext cx="435263" cy="42941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3205F06-9E7F-4DC1-B546-EB83D9433246}"/>
              </a:ext>
            </a:extLst>
          </p:cNvPr>
          <p:cNvGrpSpPr/>
          <p:nvPr/>
        </p:nvGrpSpPr>
        <p:grpSpPr>
          <a:xfrm>
            <a:off x="365630" y="3317295"/>
            <a:ext cx="11866825" cy="584775"/>
            <a:chOff x="365630" y="3317295"/>
            <a:chExt cx="11866825" cy="584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76D0AC-DA91-4C63-B070-06F3C58E0EF7}"/>
                </a:ext>
              </a:extLst>
            </p:cNvPr>
            <p:cNvSpPr txBox="1"/>
            <p:nvPr/>
          </p:nvSpPr>
          <p:spPr>
            <a:xfrm>
              <a:off x="801885" y="3317295"/>
              <a:ext cx="114305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 পূজা ও ধর্মীয় আচার অনুষ্ঠান, নিয়ম-নীতি সম্পর্কে বাস্তব জ্ঞান ও অভিজ্ঞতা থাকা।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43F654D-1A07-4679-BD72-B04D0B688E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" t="2896" b="1384"/>
            <a:stretch/>
          </p:blipFill>
          <p:spPr>
            <a:xfrm>
              <a:off x="365630" y="3394976"/>
              <a:ext cx="435263" cy="42941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4414556-4CD1-498E-9B42-34EA5E544E5D}"/>
              </a:ext>
            </a:extLst>
          </p:cNvPr>
          <p:cNvGrpSpPr/>
          <p:nvPr/>
        </p:nvGrpSpPr>
        <p:grpSpPr>
          <a:xfrm>
            <a:off x="365630" y="4240959"/>
            <a:ext cx="11866825" cy="584775"/>
            <a:chOff x="365630" y="4240959"/>
            <a:chExt cx="11866825" cy="5847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D2E024-A03F-423E-99FF-D114381FE8D9}"/>
                </a:ext>
              </a:extLst>
            </p:cNvPr>
            <p:cNvSpPr txBox="1"/>
            <p:nvPr/>
          </p:nvSpPr>
          <p:spPr>
            <a:xfrm>
              <a:off x="801885" y="4240959"/>
              <a:ext cx="114305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পরিস্কার-পরিচ্ছন্ন থাকা।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95D2B15-F0EB-4819-8BF0-2EA10F5742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" t="2896" b="1384"/>
            <a:stretch/>
          </p:blipFill>
          <p:spPr>
            <a:xfrm>
              <a:off x="365630" y="4280126"/>
              <a:ext cx="435263" cy="42941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2961BC-05DF-4503-9A74-C3B3E87E4E1F}"/>
              </a:ext>
            </a:extLst>
          </p:cNvPr>
          <p:cNvGrpSpPr/>
          <p:nvPr/>
        </p:nvGrpSpPr>
        <p:grpSpPr>
          <a:xfrm>
            <a:off x="365629" y="4975496"/>
            <a:ext cx="11866826" cy="584775"/>
            <a:chOff x="365629" y="4975496"/>
            <a:chExt cx="11866826" cy="5847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B1F79B-6FD2-4700-9E21-E7F1036F757C}"/>
                </a:ext>
              </a:extLst>
            </p:cNvPr>
            <p:cNvSpPr txBox="1"/>
            <p:nvPr/>
          </p:nvSpPr>
          <p:spPr>
            <a:xfrm>
              <a:off x="801885" y="4975496"/>
              <a:ext cx="114305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আচরণগত দিক থেকে ধৈর্যশীল, সৎ, ন্যায়পরায়ণ এবং কথা ও কাজের সমন্বয় থাকা।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5F13D2C-73EE-45BC-9171-86360A2B48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" t="2896" b="1384"/>
            <a:stretch/>
          </p:blipFill>
          <p:spPr>
            <a:xfrm>
              <a:off x="365629" y="5023222"/>
              <a:ext cx="435263" cy="42941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946263F-C70C-47CD-AA99-EF16975E0927}"/>
              </a:ext>
            </a:extLst>
          </p:cNvPr>
          <p:cNvGrpSpPr/>
          <p:nvPr/>
        </p:nvGrpSpPr>
        <p:grpSpPr>
          <a:xfrm>
            <a:off x="365628" y="5838274"/>
            <a:ext cx="11866827" cy="584775"/>
            <a:chOff x="365628" y="5838274"/>
            <a:chExt cx="11866827" cy="5847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054C07-B9DB-4B94-AFDC-718191903B89}"/>
                </a:ext>
              </a:extLst>
            </p:cNvPr>
            <p:cNvSpPr txBox="1"/>
            <p:nvPr/>
          </p:nvSpPr>
          <p:spPr>
            <a:xfrm>
              <a:off x="801885" y="5838274"/>
              <a:ext cx="114305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শিষ্টাচারসম্পন্ন ও আদর্শ ব্যক্তিত্বের অধিকারী হওয়া।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1F67C25-74B0-46A1-B7D8-4B0485E74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" t="2896" b="1384"/>
            <a:stretch/>
          </p:blipFill>
          <p:spPr>
            <a:xfrm>
              <a:off x="365628" y="5844000"/>
              <a:ext cx="435263" cy="42941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93977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C6730A4-AC92-4C87-BBBF-24F2E59AAC96}"/>
              </a:ext>
            </a:extLst>
          </p:cNvPr>
          <p:cNvSpPr txBox="1"/>
          <p:nvPr/>
        </p:nvSpPr>
        <p:spPr>
          <a:xfrm>
            <a:off x="1980185" y="275993"/>
            <a:ext cx="8201465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সময়-১০ 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3E1945-721F-4038-89F8-06AA2C01F145}"/>
              </a:ext>
            </a:extLst>
          </p:cNvPr>
          <p:cNvGrpSpPr/>
          <p:nvPr/>
        </p:nvGrpSpPr>
        <p:grpSpPr>
          <a:xfrm>
            <a:off x="1898340" y="1199323"/>
            <a:ext cx="7763640" cy="5598128"/>
            <a:chOff x="1898340" y="1199323"/>
            <a:chExt cx="7763640" cy="55981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0FC8130-B1C7-4A78-928D-4BF78928FC6C}"/>
                </a:ext>
              </a:extLst>
            </p:cNvPr>
            <p:cNvSpPr txBox="1"/>
            <p:nvPr/>
          </p:nvSpPr>
          <p:spPr>
            <a:xfrm>
              <a:off x="1898340" y="5874121"/>
              <a:ext cx="77636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পুরোহিতের গুণাবলি বর্ণনা কর।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1847053-0C6A-459A-A5A5-8A33BD07CC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" t="2896" b="1384"/>
            <a:stretch/>
          </p:blipFill>
          <p:spPr>
            <a:xfrm>
              <a:off x="1980185" y="6152595"/>
              <a:ext cx="435263" cy="42941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613F31B-E6DE-42C2-BD12-4D1C06A9B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6134" y="1199323"/>
              <a:ext cx="5828052" cy="437103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1429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76AA89-5450-4F5A-87BC-25CBCCBE0CD3}"/>
              </a:ext>
            </a:extLst>
          </p:cNvPr>
          <p:cNvSpPr txBox="1"/>
          <p:nvPr/>
        </p:nvSpPr>
        <p:spPr>
          <a:xfrm>
            <a:off x="2352979" y="202055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0F8EF-9737-41B8-BDE8-8C89334BD08B}"/>
              </a:ext>
            </a:extLst>
          </p:cNvPr>
          <p:cNvSpPr txBox="1"/>
          <p:nvPr/>
        </p:nvSpPr>
        <p:spPr>
          <a:xfrm>
            <a:off x="595298" y="1434451"/>
            <a:ext cx="10971237" cy="500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পূজা শব্দের অর্থ কী ?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পুরোহিত কোন বর্ণের লোক হয় 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1F7758-AED6-4F4C-B947-EC6DE7467206}"/>
              </a:ext>
            </a:extLst>
          </p:cNvPr>
          <p:cNvSpPr/>
          <p:nvPr/>
        </p:nvSpPr>
        <p:spPr>
          <a:xfrm>
            <a:off x="9182298" y="1705151"/>
            <a:ext cx="2317647" cy="376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EB3627-9CD4-419D-92F2-408BFA0CDC4A}"/>
              </a:ext>
            </a:extLst>
          </p:cNvPr>
          <p:cNvSpPr/>
          <p:nvPr/>
        </p:nvSpPr>
        <p:spPr>
          <a:xfrm>
            <a:off x="9215593" y="1719359"/>
            <a:ext cx="2317647" cy="376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DE16E2-6A69-4177-B444-B8A2BDF470B5}"/>
              </a:ext>
            </a:extLst>
          </p:cNvPr>
          <p:cNvSpPr/>
          <p:nvPr/>
        </p:nvSpPr>
        <p:spPr>
          <a:xfrm>
            <a:off x="9187629" y="1719359"/>
            <a:ext cx="2317647" cy="376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797955-99D9-4470-8FE9-9DF7348F64C5}"/>
              </a:ext>
            </a:extLst>
          </p:cNvPr>
          <p:cNvSpPr/>
          <p:nvPr/>
        </p:nvSpPr>
        <p:spPr>
          <a:xfrm>
            <a:off x="9208560" y="1712589"/>
            <a:ext cx="2317647" cy="3767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ACCDE9-2144-4D37-9AC9-AF73FDF9B2A9}"/>
              </a:ext>
            </a:extLst>
          </p:cNvPr>
          <p:cNvSpPr txBox="1"/>
          <p:nvPr/>
        </p:nvSpPr>
        <p:spPr>
          <a:xfrm>
            <a:off x="812800" y="2089369"/>
            <a:ext cx="281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উপাসনা করা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84660F-DDB9-43AD-BDF0-4490880F81DF}"/>
              </a:ext>
            </a:extLst>
          </p:cNvPr>
          <p:cNvSpPr txBox="1"/>
          <p:nvPr/>
        </p:nvSpPr>
        <p:spPr>
          <a:xfrm>
            <a:off x="3517013" y="2111652"/>
            <a:ext cx="2563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প্রশংসা করা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47DF8-33E3-40F5-8CD4-DC69D1E56708}"/>
              </a:ext>
            </a:extLst>
          </p:cNvPr>
          <p:cNvSpPr txBox="1"/>
          <p:nvPr/>
        </p:nvSpPr>
        <p:spPr>
          <a:xfrm>
            <a:off x="830053" y="2675434"/>
            <a:ext cx="231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ভক্তি করা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259A04-7D66-4814-952B-6EAD5F17C734}"/>
              </a:ext>
            </a:extLst>
          </p:cNvPr>
          <p:cNvSpPr txBox="1"/>
          <p:nvPr/>
        </p:nvSpPr>
        <p:spPr>
          <a:xfrm>
            <a:off x="3518756" y="2616751"/>
            <a:ext cx="292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(ঘ) নমস্কার করা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48DA6F-4C08-40F2-9DEF-0146C8174FE9}"/>
              </a:ext>
            </a:extLst>
          </p:cNvPr>
          <p:cNvSpPr/>
          <p:nvPr/>
        </p:nvSpPr>
        <p:spPr>
          <a:xfrm>
            <a:off x="9482555" y="4185177"/>
            <a:ext cx="2317647" cy="376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08CC4E-60D5-4CE4-82B3-C07C57347611}"/>
              </a:ext>
            </a:extLst>
          </p:cNvPr>
          <p:cNvSpPr/>
          <p:nvPr/>
        </p:nvSpPr>
        <p:spPr>
          <a:xfrm>
            <a:off x="9469773" y="4204029"/>
            <a:ext cx="2317647" cy="376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D20BB8-4A30-44F8-930B-4E5C40080056}"/>
              </a:ext>
            </a:extLst>
          </p:cNvPr>
          <p:cNvSpPr/>
          <p:nvPr/>
        </p:nvSpPr>
        <p:spPr>
          <a:xfrm>
            <a:off x="9495149" y="4166325"/>
            <a:ext cx="2317647" cy="376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10D263-A6A7-4AD5-A5A7-EBBEC967A9D3}"/>
              </a:ext>
            </a:extLst>
          </p:cNvPr>
          <p:cNvSpPr/>
          <p:nvPr/>
        </p:nvSpPr>
        <p:spPr>
          <a:xfrm>
            <a:off x="9482556" y="4185177"/>
            <a:ext cx="2317647" cy="3767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37FE38-3459-4567-91EC-218A6B247C48}"/>
              </a:ext>
            </a:extLst>
          </p:cNvPr>
          <p:cNvSpPr txBox="1"/>
          <p:nvPr/>
        </p:nvSpPr>
        <p:spPr>
          <a:xfrm>
            <a:off x="1004221" y="4286286"/>
            <a:ext cx="353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ব্রাহ্মণ বর্ণের লোক 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A4A7CC-8D9B-42D7-A118-01C0F4038AA7}"/>
              </a:ext>
            </a:extLst>
          </p:cNvPr>
          <p:cNvSpPr txBox="1"/>
          <p:nvPr/>
        </p:nvSpPr>
        <p:spPr>
          <a:xfrm>
            <a:off x="5522507" y="4259205"/>
            <a:ext cx="333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ক্ষত্রিয় বর্ণের লোক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0BCC23-BDB6-407E-8342-64DDDA8248F8}"/>
              </a:ext>
            </a:extLst>
          </p:cNvPr>
          <p:cNvSpPr txBox="1"/>
          <p:nvPr/>
        </p:nvSpPr>
        <p:spPr>
          <a:xfrm>
            <a:off x="1014121" y="4896594"/>
            <a:ext cx="4530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ব্রহ্মবিদ্যা আছে এমন লোক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25044-D50A-404D-99C4-2050CD4E5E9C}"/>
              </a:ext>
            </a:extLst>
          </p:cNvPr>
          <p:cNvSpPr txBox="1"/>
          <p:nvPr/>
        </p:nvSpPr>
        <p:spPr>
          <a:xfrm>
            <a:off x="5542685" y="4824998"/>
            <a:ext cx="380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(ঘ) ব্রাহ্মণের পুত্র </a:t>
            </a:r>
            <a:endParaRPr lang="en-US" sz="36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0D4FB2D-E69B-440D-9200-F91E58EBCA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" t="2896" b="1384"/>
          <a:stretch/>
        </p:blipFill>
        <p:spPr>
          <a:xfrm>
            <a:off x="568958" y="1568341"/>
            <a:ext cx="435263" cy="429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C2FB11-097C-40B6-9E9A-D64FFEEC4D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" t="2896" b="1384"/>
          <a:stretch/>
        </p:blipFill>
        <p:spPr>
          <a:xfrm>
            <a:off x="568957" y="3711618"/>
            <a:ext cx="435263" cy="429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44736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C2472F-E9CE-4CC3-B795-F269355E8699}"/>
              </a:ext>
            </a:extLst>
          </p:cNvPr>
          <p:cNvSpPr txBox="1"/>
          <p:nvPr/>
        </p:nvSpPr>
        <p:spPr>
          <a:xfrm>
            <a:off x="3547385" y="362292"/>
            <a:ext cx="5067068" cy="923330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5D6CDC-8C95-4DB8-84D2-0DC69DD2AB52}"/>
              </a:ext>
            </a:extLst>
          </p:cNvPr>
          <p:cNvSpPr txBox="1"/>
          <p:nvPr/>
        </p:nvSpPr>
        <p:spPr>
          <a:xfrm>
            <a:off x="717992" y="3429887"/>
            <a:ext cx="4612480" cy="2677656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হরেন চন্দ্র দাস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শিক্ষক(হিন্দু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নিকড়দীঘি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নান্দুলা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পাঁচবিবি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জয়পুরহাট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০১৭৩৪৯৯৪৮৬৪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horen.dash@gmail.com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430385-0B5D-4C4D-9BCF-559D94C82F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8204" y="1330244"/>
            <a:ext cx="1867212" cy="255763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6636FDE-65E7-406C-B68A-55B40A5D5361}"/>
              </a:ext>
            </a:extLst>
          </p:cNvPr>
          <p:cNvSpPr/>
          <p:nvPr/>
        </p:nvSpPr>
        <p:spPr>
          <a:xfrm>
            <a:off x="7998204" y="3932500"/>
            <a:ext cx="3634328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 ও দশম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হিন্দুধর্ম ও নৈতিক শিক্ষা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৫ম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০১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০০/০০/২০১৯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35D81BD-8D9F-4591-95EF-9201ECE05ED2}"/>
              </a:ext>
            </a:extLst>
          </p:cNvPr>
          <p:cNvGrpSpPr/>
          <p:nvPr/>
        </p:nvGrpSpPr>
        <p:grpSpPr>
          <a:xfrm>
            <a:off x="6212124" y="1828800"/>
            <a:ext cx="445247" cy="4513943"/>
            <a:chOff x="6662058" y="1828800"/>
            <a:chExt cx="445247" cy="4513943"/>
          </a:xfrm>
        </p:grpSpPr>
        <p:sp>
          <p:nvSpPr>
            <p:cNvPr id="2" name="Arrow: Up-Down 1">
              <a:extLst>
                <a:ext uri="{FF2B5EF4-FFF2-40B4-BE49-F238E27FC236}">
                  <a16:creationId xmlns:a16="http://schemas.microsoft.com/office/drawing/2014/main" id="{9BEA42A5-728E-468B-9BF6-92279529AB09}"/>
                </a:ext>
              </a:extLst>
            </p:cNvPr>
            <p:cNvSpPr/>
            <p:nvPr/>
          </p:nvSpPr>
          <p:spPr>
            <a:xfrm>
              <a:off x="6662058" y="2017486"/>
              <a:ext cx="93516" cy="4191655"/>
            </a:xfrm>
            <a:prstGeom prst="up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Up-Down 13">
              <a:extLst>
                <a:ext uri="{FF2B5EF4-FFF2-40B4-BE49-F238E27FC236}">
                  <a16:creationId xmlns:a16="http://schemas.microsoft.com/office/drawing/2014/main" id="{9AC84955-BFCF-47CA-A5A4-94CB88506E6B}"/>
                </a:ext>
              </a:extLst>
            </p:cNvPr>
            <p:cNvSpPr/>
            <p:nvPr/>
          </p:nvSpPr>
          <p:spPr>
            <a:xfrm>
              <a:off x="6830269" y="1828800"/>
              <a:ext cx="93516" cy="4513943"/>
            </a:xfrm>
            <a:prstGeom prst="up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Up-Down 14">
              <a:extLst>
                <a:ext uri="{FF2B5EF4-FFF2-40B4-BE49-F238E27FC236}">
                  <a16:creationId xmlns:a16="http://schemas.microsoft.com/office/drawing/2014/main" id="{28097D1A-F0FC-4CA0-AB99-8F250534432B}"/>
                </a:ext>
              </a:extLst>
            </p:cNvPr>
            <p:cNvSpPr/>
            <p:nvPr/>
          </p:nvSpPr>
          <p:spPr>
            <a:xfrm>
              <a:off x="7013789" y="2017486"/>
              <a:ext cx="93516" cy="4191655"/>
            </a:xfrm>
            <a:prstGeom prst="up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74D453D-17FA-4A7C-B7DE-877DC5C74A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7" t="9461" r="30600" b="10944"/>
          <a:stretch/>
        </p:blipFill>
        <p:spPr>
          <a:xfrm>
            <a:off x="2276556" y="615545"/>
            <a:ext cx="2411215" cy="3139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3825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936A702-4853-455B-BE2F-28171A4C865C}"/>
              </a:ext>
            </a:extLst>
          </p:cNvPr>
          <p:cNvGrpSpPr/>
          <p:nvPr/>
        </p:nvGrpSpPr>
        <p:grpSpPr>
          <a:xfrm>
            <a:off x="804009" y="242398"/>
            <a:ext cx="10589707" cy="6277041"/>
            <a:chOff x="804009" y="242398"/>
            <a:chExt cx="10589707" cy="627704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50D6BE9-8A82-4D00-9588-D0496403B53B}"/>
                </a:ext>
              </a:extLst>
            </p:cNvPr>
            <p:cNvGrpSpPr/>
            <p:nvPr/>
          </p:nvGrpSpPr>
          <p:grpSpPr>
            <a:xfrm>
              <a:off x="804009" y="5688442"/>
              <a:ext cx="10589707" cy="830997"/>
              <a:chOff x="804009" y="5688442"/>
              <a:chExt cx="10589707" cy="830997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644424-0A19-427D-8F0D-7151EDFADDC7}"/>
                  </a:ext>
                </a:extLst>
              </p:cNvPr>
              <p:cNvSpPr txBox="1"/>
              <p:nvPr/>
            </p:nvSpPr>
            <p:spPr>
              <a:xfrm>
                <a:off x="1239272" y="5688442"/>
                <a:ext cx="10154444" cy="830997"/>
              </a:xfrm>
              <a:prstGeom prst="rect">
                <a:avLst/>
              </a:prstGeom>
              <a:ln w="285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তোমার দেখা একজন পুরোহিত সম্পর্কে লিখে আনবে। 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BF1EBA8-D182-4308-8137-E4FDE1DA76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" t="2896" b="1384"/>
              <a:stretch/>
            </p:blipFill>
            <p:spPr>
              <a:xfrm>
                <a:off x="804009" y="5889234"/>
                <a:ext cx="435263" cy="429412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830F20E-7B9E-4EE8-854A-14CC0D1E2E0A}"/>
                </a:ext>
              </a:extLst>
            </p:cNvPr>
            <p:cNvGrpSpPr/>
            <p:nvPr/>
          </p:nvGrpSpPr>
          <p:grpSpPr>
            <a:xfrm>
              <a:off x="2237433" y="242398"/>
              <a:ext cx="7455877" cy="4858450"/>
              <a:chOff x="2237433" y="242398"/>
              <a:chExt cx="7455877" cy="4858450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76AA89-5450-4F5A-87BC-25CBCCBE0CD3}"/>
                  </a:ext>
                </a:extLst>
              </p:cNvPr>
              <p:cNvSpPr txBox="1"/>
              <p:nvPr/>
            </p:nvSpPr>
            <p:spPr>
              <a:xfrm>
                <a:off x="2237433" y="242398"/>
                <a:ext cx="7455877" cy="1015663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বাড়ির কাজ </a:t>
                </a:r>
                <a:endParaRPr lang="en-US" sz="6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2B02F3B1-0017-43A8-B286-5C4ACB3E73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0259" y="1448025"/>
                <a:ext cx="6050224" cy="3652823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46089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42044C9-C973-467B-BD62-EE3D64BDCFBE}"/>
              </a:ext>
            </a:extLst>
          </p:cNvPr>
          <p:cNvGrpSpPr/>
          <p:nvPr/>
        </p:nvGrpSpPr>
        <p:grpSpPr>
          <a:xfrm>
            <a:off x="0" y="0"/>
            <a:ext cx="12161838" cy="9563423"/>
            <a:chOff x="0" y="0"/>
            <a:chExt cx="12161838" cy="95634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E738DAD-B879-4082-84EA-260538FFE9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78"/>
            <a:stretch/>
          </p:blipFill>
          <p:spPr>
            <a:xfrm>
              <a:off x="0" y="0"/>
              <a:ext cx="12161838" cy="956342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EF9E80-EC14-436D-9459-3DE51B441F66}"/>
                </a:ext>
              </a:extLst>
            </p:cNvPr>
            <p:cNvSpPr txBox="1"/>
            <p:nvPr/>
          </p:nvSpPr>
          <p:spPr>
            <a:xfrm>
              <a:off x="10618906" y="203199"/>
              <a:ext cx="919952" cy="717119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bn-IN" sz="115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 </a:t>
              </a:r>
              <a:endPara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8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D76BAD-C851-4426-BA88-C6A8D98F1C47}"/>
              </a:ext>
            </a:extLst>
          </p:cNvPr>
          <p:cNvSpPr txBox="1"/>
          <p:nvPr/>
        </p:nvSpPr>
        <p:spPr>
          <a:xfrm>
            <a:off x="2352979" y="282688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  <a:extLst>
              <a:ext uri="{FF2B5EF4-FFF2-40B4-BE49-F238E27FC236}">
                <a16:creationId xmlns:a16="http://schemas.microsoft.com/office/drawing/2014/main" id="{56CA37F2-A923-43DB-871E-C339ED6128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272181"/>
              </p:ext>
            </p:extLst>
          </p:nvPr>
        </p:nvGraphicFramePr>
        <p:xfrm>
          <a:off x="4756503" y="1931082"/>
          <a:ext cx="2648827" cy="213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Packager Shell Object" showAsIcon="1" r:id="rId3" imgW="545760" imgH="440280" progId="Package">
                  <p:embed/>
                </p:oleObj>
              </mc:Choice>
              <mc:Fallback>
                <p:oleObj name="Packager Shell Object" showAsIcon="1" r:id="rId3" imgW="54576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56503" y="1931082"/>
                        <a:ext cx="2648827" cy="2132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14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1AAC0C-E47C-47AC-8B32-3E870ADCFB8A}"/>
              </a:ext>
            </a:extLst>
          </p:cNvPr>
          <p:cNvSpPr txBox="1"/>
          <p:nvPr/>
        </p:nvSpPr>
        <p:spPr>
          <a:xfrm>
            <a:off x="2352980" y="384296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পাঠ-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6620E9-4758-4390-AC12-53B17D7DB746}"/>
              </a:ext>
            </a:extLst>
          </p:cNvPr>
          <p:cNvGrpSpPr/>
          <p:nvPr/>
        </p:nvGrpSpPr>
        <p:grpSpPr>
          <a:xfrm>
            <a:off x="2681409" y="1655809"/>
            <a:ext cx="5932631" cy="4426513"/>
            <a:chOff x="2681409" y="1655809"/>
            <a:chExt cx="5932631" cy="442651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4A17E80-3706-42EA-82E7-3C6B107DFF2E}"/>
                </a:ext>
              </a:extLst>
            </p:cNvPr>
            <p:cNvSpPr txBox="1"/>
            <p:nvPr/>
          </p:nvSpPr>
          <p:spPr>
            <a:xfrm>
              <a:off x="3223419" y="5158992"/>
              <a:ext cx="39076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পূজা ও পুরোহিত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FF742B0-7B1A-4C02-8C8D-94B4EC3383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" t="2896" b="1384"/>
            <a:stretch/>
          </p:blipFill>
          <p:spPr>
            <a:xfrm>
              <a:off x="2681409" y="5405951"/>
              <a:ext cx="435263" cy="42941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AABBB34-5B23-42EF-AA21-CD3CCCFFC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9040" y="1655809"/>
              <a:ext cx="5715000" cy="300037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312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085E97-BD29-4E48-BC75-B1F6D378CA21}"/>
              </a:ext>
            </a:extLst>
          </p:cNvPr>
          <p:cNvGrpSpPr/>
          <p:nvPr/>
        </p:nvGrpSpPr>
        <p:grpSpPr>
          <a:xfrm>
            <a:off x="638794" y="847743"/>
            <a:ext cx="11320978" cy="5109091"/>
            <a:chOff x="638794" y="847743"/>
            <a:chExt cx="11320978" cy="510909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93F371F-6C15-4E23-AAAB-4C54581F8D59}"/>
                </a:ext>
              </a:extLst>
            </p:cNvPr>
            <p:cNvSpPr txBox="1"/>
            <p:nvPr/>
          </p:nvSpPr>
          <p:spPr>
            <a:xfrm>
              <a:off x="1074058" y="847743"/>
              <a:ext cx="10885714" cy="5109091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</a:p>
            <a:p>
              <a:pPr algn="ctr"/>
              <a:endParaRPr lang="bn-IN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শিক্ষার্থীরা-</a:t>
              </a:r>
            </a:p>
            <a:p>
              <a:pPr>
                <a:lnSpc>
                  <a:spcPct val="150000"/>
                </a:lnSpc>
              </a:pP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পূজা ও পুরোহিতের ধারণা ব্যাখ্যা করতে পারবে;</a:t>
              </a:r>
            </a:p>
            <a:p>
              <a:pPr>
                <a:lnSpc>
                  <a:spcPct val="150000"/>
                </a:lnSpc>
              </a:pP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পুরোহিতের যোগ্যতা বা গুণাবলি বর্ণনা ব্যাখ্যা করতে পারবে।</a:t>
              </a:r>
            </a:p>
            <a:p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172D69-E078-4BCB-9A79-32177A68A6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" t="2896" b="1384"/>
            <a:stretch/>
          </p:blipFill>
          <p:spPr>
            <a:xfrm>
              <a:off x="638795" y="3823894"/>
              <a:ext cx="435263" cy="42941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F86BCB-5058-40F2-95AB-82CD8F8F39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" t="2896" b="1384"/>
            <a:stretch/>
          </p:blipFill>
          <p:spPr>
            <a:xfrm>
              <a:off x="638794" y="4675658"/>
              <a:ext cx="435263" cy="42941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77370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785D9C9-A4EB-4292-A777-058A33DFB1B1}"/>
              </a:ext>
            </a:extLst>
          </p:cNvPr>
          <p:cNvSpPr txBox="1"/>
          <p:nvPr/>
        </p:nvSpPr>
        <p:spPr>
          <a:xfrm>
            <a:off x="1886431" y="5116147"/>
            <a:ext cx="8388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‘পূজা’ শব্দের অর্থ প্রশংসা বা শ্রদ্ধা জানানো, যা পুষ্প কর্মের মধ্যে দিয়ে অর্চনা বা উপাসনার মাধ্যেমে করা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2C972A-7FF7-49ED-8F5D-E7651C736B4F}"/>
              </a:ext>
            </a:extLst>
          </p:cNvPr>
          <p:cNvSpPr txBox="1"/>
          <p:nvPr/>
        </p:nvSpPr>
        <p:spPr>
          <a:xfrm>
            <a:off x="2352979" y="282688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পূজা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C18F33-2BFB-4BD5-BFBD-3F71E8732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1"/>
          <a:stretch/>
        </p:blipFill>
        <p:spPr>
          <a:xfrm>
            <a:off x="1525039" y="1596865"/>
            <a:ext cx="4178506" cy="27561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42EE66-5B94-40F8-BC01-C11AE7EB8D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6" b="7887"/>
          <a:stretch/>
        </p:blipFill>
        <p:spPr>
          <a:xfrm>
            <a:off x="7587038" y="1596864"/>
            <a:ext cx="2598902" cy="27561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2B42A5-FFE2-4B1F-B975-555FA81FED71}"/>
              </a:ext>
            </a:extLst>
          </p:cNvPr>
          <p:cNvSpPr txBox="1"/>
          <p:nvPr/>
        </p:nvSpPr>
        <p:spPr>
          <a:xfrm>
            <a:off x="1886431" y="4571416"/>
            <a:ext cx="8388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?                                                   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7082B6-0868-46B0-87A7-E26C8FD6B2FD}"/>
              </a:ext>
            </a:extLst>
          </p:cNvPr>
          <p:cNvSpPr txBox="1"/>
          <p:nvPr/>
        </p:nvSpPr>
        <p:spPr>
          <a:xfrm>
            <a:off x="1155387" y="6077498"/>
            <a:ext cx="9851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হিন্দুধর্মে ‘পূজা’ শব্দটি বিশেষ অর্থে ব্যবহৃত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55D882-FA9A-4B73-9289-348BBDD1DC96}"/>
              </a:ext>
            </a:extLst>
          </p:cNvPr>
          <p:cNvSpPr txBox="1"/>
          <p:nvPr/>
        </p:nvSpPr>
        <p:spPr>
          <a:xfrm>
            <a:off x="2352978" y="88003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পূজা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764D99-7C82-4447-A96F-12E2E97FA1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6"/>
          <a:stretch/>
        </p:blipFill>
        <p:spPr>
          <a:xfrm>
            <a:off x="2731094" y="1228457"/>
            <a:ext cx="6699650" cy="44010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453AF3-126D-4317-97CA-53C56CB654C3}"/>
              </a:ext>
            </a:extLst>
          </p:cNvPr>
          <p:cNvSpPr txBox="1"/>
          <p:nvPr/>
        </p:nvSpPr>
        <p:spPr>
          <a:xfrm>
            <a:off x="1155387" y="5754333"/>
            <a:ext cx="9851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8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AC7417-0B8A-4B39-9DD4-F4E338A4C7E3}"/>
              </a:ext>
            </a:extLst>
          </p:cNvPr>
          <p:cNvSpPr txBox="1"/>
          <p:nvPr/>
        </p:nvSpPr>
        <p:spPr>
          <a:xfrm>
            <a:off x="529202" y="5575300"/>
            <a:ext cx="11103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ঈশ্বরের প্রতীক বা তার কোনো রুপকে সন্তুষ্ট করার জন্য ভক্তি সহকারে ফুল, তুলসী পাতা, বিল্বপত্র, চন্দন, আতপচাল, ধুপ, দ্বীপ প্রভৃতি উপকরণ দিয়ে বিশেষ পদ্ধতিতে পূজা করা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52180C-640B-449A-81B3-ED6161EE8FA8}"/>
              </a:ext>
            </a:extLst>
          </p:cNvPr>
          <p:cNvGrpSpPr/>
          <p:nvPr/>
        </p:nvGrpSpPr>
        <p:grpSpPr>
          <a:xfrm>
            <a:off x="2352977" y="81021"/>
            <a:ext cx="7455877" cy="5235264"/>
            <a:chOff x="2352977" y="81021"/>
            <a:chExt cx="7455877" cy="52352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A2C74B-DDD7-457C-87C8-93258E068BB5}"/>
                </a:ext>
              </a:extLst>
            </p:cNvPr>
            <p:cNvSpPr txBox="1"/>
            <p:nvPr/>
          </p:nvSpPr>
          <p:spPr>
            <a:xfrm>
              <a:off x="2352977" y="81021"/>
              <a:ext cx="7455877" cy="101566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পূজা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323DD3-0CA0-47DC-836F-7B0D5437D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3368" y="1172884"/>
              <a:ext cx="6215102" cy="414340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3562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199C50-FF29-4DBF-90D7-402E4C7B0693}"/>
              </a:ext>
            </a:extLst>
          </p:cNvPr>
          <p:cNvSpPr txBox="1"/>
          <p:nvPr/>
        </p:nvSpPr>
        <p:spPr>
          <a:xfrm>
            <a:off x="2352978" y="92197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পূজা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B5727A-8D06-4E33-984C-3574185D5556}"/>
              </a:ext>
            </a:extLst>
          </p:cNvPr>
          <p:cNvSpPr txBox="1"/>
          <p:nvPr/>
        </p:nvSpPr>
        <p:spPr>
          <a:xfrm>
            <a:off x="1162591" y="5423520"/>
            <a:ext cx="9836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পূজার উদ্দেশ্য হচ্ছে সর্বশক্তিমান ঈশ্বরের কাছে বা দেব-দেবীদের কাছে মাথা নত করা এবং তাদের সান্নিধ্য লাভের প্রয়াস।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765A57-BDBF-4826-9BF2-7D4A6920C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16" y="1206018"/>
            <a:ext cx="5639843" cy="37630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132B44-37BA-49F8-80BA-8F4258918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49" y="1189264"/>
            <a:ext cx="5062082" cy="37965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476E6D-3394-4BC5-A044-B4333CD9B67D}"/>
              </a:ext>
            </a:extLst>
          </p:cNvPr>
          <p:cNvSpPr txBox="1"/>
          <p:nvPr/>
        </p:nvSpPr>
        <p:spPr>
          <a:xfrm>
            <a:off x="1162591" y="5084675"/>
            <a:ext cx="983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?                                                   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1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1225</TotalTime>
  <Words>526</Words>
  <Application>Microsoft Office PowerPoint</Application>
  <PresentationFormat>Custom</PresentationFormat>
  <Paragraphs>90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Horen</dc:creator>
  <cp:lastModifiedBy>Horen</cp:lastModifiedBy>
  <cp:revision>258</cp:revision>
  <dcterms:created xsi:type="dcterms:W3CDTF">2019-11-12T14:46:08Z</dcterms:created>
  <dcterms:modified xsi:type="dcterms:W3CDTF">2019-12-20T03:51:23Z</dcterms:modified>
</cp:coreProperties>
</file>