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85" r:id="rId10"/>
    <p:sldId id="281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4" r:id="rId26"/>
    <p:sldId id="280" r:id="rId27"/>
    <p:sldId id="282" r:id="rId28"/>
    <p:sldId id="283" r:id="rId29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B7F331"/>
    <a:srgbClr val="808000"/>
    <a:srgbClr val="D7F92B"/>
    <a:srgbClr val="CDEA3A"/>
    <a:srgbClr val="FF3399"/>
    <a:srgbClr val="339966"/>
    <a:srgbClr val="99CC00"/>
    <a:srgbClr val="3366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792" y="72"/>
      </p:cViewPr>
      <p:guideLst>
        <p:guide orient="horz" pos="2160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314"/>
            </a:avLst>
          </a:prstGeom>
          <a:solidFill>
            <a:srgbClr val="339966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222863" y="6477000"/>
            <a:ext cx="6844937" cy="2808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Md.Harun Ar Rashid, Assistant Teacher (ict) Jot Ataulla</a:t>
            </a:r>
            <a:r>
              <a:rPr lang="en-US" sz="1300" b="1" baseline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Dakhil Madrasah, Gopalpur,Tangail.</a:t>
            </a:r>
            <a:endParaRPr lang="en-US" sz="13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45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88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86750" y="274639"/>
            <a:ext cx="25717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74639"/>
            <a:ext cx="75247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21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4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2891" y="4406901"/>
            <a:ext cx="97155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891" y="2906713"/>
            <a:ext cx="97155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974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0250" y="1600201"/>
            <a:ext cx="50482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96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535113"/>
            <a:ext cx="505023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" y="2174875"/>
            <a:ext cx="505023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06282" y="1535113"/>
            <a:ext cx="505221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282" y="2174875"/>
            <a:ext cx="505221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2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36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6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1" y="273050"/>
            <a:ext cx="376039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812" y="273051"/>
            <a:ext cx="63896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1" y="1435101"/>
            <a:ext cx="376039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0360" y="4800600"/>
            <a:ext cx="6858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360" y="612775"/>
            <a:ext cx="68580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360" y="5367338"/>
            <a:ext cx="68580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975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10287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500" y="1600201"/>
            <a:ext cx="10287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F0F51-0F90-4DCD-BCA1-8ACA1F5895B5}" type="datetimeFigureOut">
              <a:rPr lang="en-US" smtClean="0"/>
              <a:t>12/20/2019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5250" y="6356351"/>
            <a:ext cx="3619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91500" y="6356351"/>
            <a:ext cx="2667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66B7-C069-465A-A8F0-5B6DEC15BD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25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3.jpeg"/><Relationship Id="rId7" Type="http://schemas.openxmlformats.org/officeDocument/2006/relationships/image" Target="../media/image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jpe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17847"/>
            <a:ext cx="10668000" cy="58305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/>
          <p:nvPr/>
        </p:nvSpPr>
        <p:spPr>
          <a:xfrm>
            <a:off x="566381" y="494047"/>
            <a:ext cx="1024585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cap="none" spc="50" dirty="0" smtClean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  <a:r>
              <a:rPr lang="bn-IN" sz="6000" b="1" spc="50" dirty="0" smtClean="0">
                <a:ln w="11430"/>
                <a:solidFill>
                  <a:schemeClr val="bg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6000" b="1" cap="none" spc="50" dirty="0">
              <a:ln w="11430"/>
              <a:solidFill>
                <a:schemeClr val="bg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01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3988" y="381000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05000"/>
            <a:ext cx="281940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রঙিন কাটা ঘুড়ি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48600" y="1295400"/>
            <a:ext cx="3124200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ঘুড়ি উড়িয়ে কাটাকাটির লড়াইয়ে </a:t>
            </a:r>
          </a:p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সুতো কেটে যাওয়া </a:t>
            </a:r>
          </a:p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রঙিন ঘুড়ি।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114800"/>
            <a:ext cx="2819400" cy="1569660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জোনাক পোকা আলোর খেলা খেলছে রোজই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8600" y="3957697"/>
            <a:ext cx="3124200" cy="2062103"/>
          </a:xfrm>
          <a:prstGeom prst="rect">
            <a:avLst/>
          </a:prstGeom>
          <a:noFill/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সন্ধ্যার অন্ধকারে জোনাকিরা আলো জ্বালিয়ে যেন খেলায়</a:t>
            </a:r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মাতে।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143000"/>
            <a:ext cx="3636818" cy="2286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/>
          </a:sp3d>
        </p:spPr>
      </p:pic>
      <p:grpSp>
        <p:nvGrpSpPr>
          <p:cNvPr id="16" name="Group 15"/>
          <p:cNvGrpSpPr/>
          <p:nvPr/>
        </p:nvGrpSpPr>
        <p:grpSpPr>
          <a:xfrm>
            <a:off x="3719945" y="3886200"/>
            <a:ext cx="3657600" cy="2214503"/>
            <a:chOff x="3719945" y="3886200"/>
            <a:chExt cx="3657600" cy="2214503"/>
          </a:xfrm>
          <a:noFill/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19945" y="3886200"/>
              <a:ext cx="3657600" cy="2214503"/>
            </a:xfrm>
            <a:prstGeom prst="rect">
              <a:avLst/>
            </a:prstGeom>
            <a:grpFill/>
            <a:ln w="15875">
              <a:solidFill>
                <a:schemeClr val="tx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050" y="4648201"/>
              <a:ext cx="1352550" cy="1371600"/>
            </a:xfrm>
            <a:prstGeom prst="ellipse">
              <a:avLst/>
            </a:prstGeom>
            <a:grpFill/>
            <a:ln w="15875">
              <a:solidFill>
                <a:schemeClr val="tx1"/>
              </a:solidFill>
            </a:ln>
            <a:effectLst>
              <a:softEdge rad="112500"/>
            </a:effectLst>
          </p:spPr>
        </p:pic>
      </p:grpSp>
      <p:sp>
        <p:nvSpPr>
          <p:cNvPr id="13" name="Oval 12"/>
          <p:cNvSpPr/>
          <p:nvPr/>
        </p:nvSpPr>
        <p:spPr>
          <a:xfrm>
            <a:off x="3990110" y="5291322"/>
            <a:ext cx="384193" cy="351573"/>
          </a:xfrm>
          <a:prstGeom prst="ellipse">
            <a:avLst/>
          </a:prstGeom>
          <a:noFill/>
          <a:ln w="793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3" grpId="0" animBg="1"/>
      <p:bldP spid="1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83988" y="420469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981200"/>
            <a:ext cx="3048000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সবাইকে আজ বাঁচতে দাও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96200" y="1179255"/>
            <a:ext cx="3352800" cy="255454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প্রকৃতি কেবল মানুষের বসবাসের জায়গা নয়-গাছপালা,পশুপাখি সকলেরই আছে সমান অধিকার।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790790"/>
            <a:ext cx="2819400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পানকৌড়ি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96200" y="4637782"/>
            <a:ext cx="3352800" cy="1077218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কালো রঙের হাঁস জাতীয় মাছ শিকারি পাখি।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945" y="1295400"/>
            <a:ext cx="3636818" cy="228600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harun\Videos\New folder\সম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945" y="3963083"/>
            <a:ext cx="3636818" cy="2285317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/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344269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676400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নাইতে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3352800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গহিন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77205" y="1600200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গোসল করতে।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77205" y="3392269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গভীর,অতল,গহন।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5105400"/>
            <a:ext cx="227909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গাঙে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7205" y="5140035"/>
            <a:ext cx="2819400" cy="646331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নদীতে।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001" y="2895600"/>
            <a:ext cx="3875798" cy="16237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27" name="Picture 3" descr="C:\Users\harun\Videos\New folder\1537831280_3.gi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01" y="4711997"/>
            <a:ext cx="3875800" cy="1612603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/>
            <a:lightRig rig="threePt" dir="t"/>
          </a:scene3d>
          <a:sp3d>
            <a:bevelT/>
          </a:sp3d>
          <a:extLst/>
        </p:spPr>
      </p:pic>
      <p:pic>
        <p:nvPicPr>
          <p:cNvPr id="1028" name="Picture 4" descr="C:\Users\harun\Videos\New folder\PicsArt_05-19-11.07.57-530x250-750x3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8000" y="1139159"/>
            <a:ext cx="3875800" cy="1568412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23453" y="4267200"/>
            <a:ext cx="10210800" cy="914400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পানকৌড়ি</a:t>
            </a:r>
            <a:r>
              <a:rPr lang="en-US" sz="32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নাইতে, গহিন, গাঙে শব্দ দিয়ে ২টি করে বাক্য লিখ</a:t>
            </a:r>
            <a:r>
              <a:rPr lang="en-US" sz="3600" b="1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harun\Videos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47" y="616524"/>
            <a:ext cx="2299853" cy="602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828800"/>
            <a:ext cx="3657600" cy="190959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4600" y="49249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তো দ্যাখো ফুলবাগানে গোলাপ ফোটে,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  ফুটতে দাও।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2057400" y="765048"/>
            <a:ext cx="7162800" cy="3959352"/>
            <a:chOff x="2209800" y="609600"/>
            <a:chExt cx="6858000" cy="388620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609600"/>
              <a:ext cx="6858000" cy="3886200"/>
            </a:xfrm>
            <a:prstGeom prst="rect">
              <a:avLst/>
            </a:prstGeom>
            <a:ln w="25400" cmpd="dbl">
              <a:solidFill>
                <a:srgbClr val="8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819400"/>
              <a:ext cx="2286000" cy="1676401"/>
            </a:xfrm>
            <a:prstGeom prst="rect">
              <a:avLst/>
            </a:prstGeom>
            <a:ln w="25400" cmpd="dbl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9249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রঙিন কাটা ঘুড়ির পিছে বালক ছোটে,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	  ছুটটে দাও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057400" y="762000"/>
            <a:ext cx="7162800" cy="3962400"/>
            <a:chOff x="1981200" y="609600"/>
            <a:chExt cx="7315200" cy="39624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1200" y="609600"/>
              <a:ext cx="7315200" cy="3962400"/>
            </a:xfrm>
            <a:prstGeom prst="rect">
              <a:avLst/>
            </a:prstGeom>
            <a:ln w="15875">
              <a:solidFill>
                <a:srgbClr val="808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" name="Freeform 4"/>
            <p:cNvSpPr/>
            <p:nvPr/>
          </p:nvSpPr>
          <p:spPr>
            <a:xfrm>
              <a:off x="4350160" y="1600200"/>
              <a:ext cx="374240" cy="754987"/>
            </a:xfrm>
            <a:custGeom>
              <a:avLst/>
              <a:gdLst>
                <a:gd name="connsiteX0" fmla="*/ 374240 w 374240"/>
                <a:gd name="connsiteY0" fmla="*/ 0 h 754987"/>
                <a:gd name="connsiteX1" fmla="*/ 318822 w 374240"/>
                <a:gd name="connsiteY1" fmla="*/ 720436 h 754987"/>
                <a:gd name="connsiteX2" fmla="*/ 55586 w 374240"/>
                <a:gd name="connsiteY2" fmla="*/ 637309 h 754987"/>
                <a:gd name="connsiteX3" fmla="*/ 167 w 374240"/>
                <a:gd name="connsiteY3" fmla="*/ 609600 h 754987"/>
                <a:gd name="connsiteX4" fmla="*/ 41731 w 374240"/>
                <a:gd name="connsiteY4" fmla="*/ 651164 h 754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4240" h="754987">
                  <a:moveTo>
                    <a:pt x="374240" y="0"/>
                  </a:moveTo>
                  <a:cubicBezTo>
                    <a:pt x="373085" y="307109"/>
                    <a:pt x="371931" y="614218"/>
                    <a:pt x="318822" y="720436"/>
                  </a:cubicBezTo>
                  <a:cubicBezTo>
                    <a:pt x="265713" y="826654"/>
                    <a:pt x="108695" y="655782"/>
                    <a:pt x="55586" y="637309"/>
                  </a:cubicBezTo>
                  <a:cubicBezTo>
                    <a:pt x="2477" y="618836"/>
                    <a:pt x="2476" y="607291"/>
                    <a:pt x="167" y="609600"/>
                  </a:cubicBezTo>
                  <a:cubicBezTo>
                    <a:pt x="-2142" y="611909"/>
                    <a:pt x="19794" y="631536"/>
                    <a:pt x="41731" y="651164"/>
                  </a:cubicBezTo>
                </a:path>
              </a:pathLst>
            </a:cu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4924961"/>
            <a:ext cx="7467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 </a:t>
            </a:r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আকাশের সোনালি চিল মেলছে পাখা, 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মেলতে দাও।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762000"/>
            <a:ext cx="7162800" cy="39624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4924961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জোনাক পোকা আলোর খেলা খেলছে রোজই,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খেলতে দাও।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209800" y="762000"/>
            <a:ext cx="7162800" cy="3962400"/>
            <a:chOff x="2209800" y="762000"/>
            <a:chExt cx="7162800" cy="3962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762000"/>
              <a:ext cx="7162800" cy="3962400"/>
            </a:xfrm>
            <a:prstGeom prst="rect">
              <a:avLst/>
            </a:prstGeom>
            <a:ln w="15875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15988" y="3095449"/>
              <a:ext cx="2127412" cy="1628951"/>
            </a:xfrm>
            <a:prstGeom prst="rect">
              <a:avLst/>
            </a:prstGeom>
          </p:spPr>
        </p:pic>
      </p:grpSp>
      <p:sp>
        <p:nvSpPr>
          <p:cNvPr id="3" name="Oval 2"/>
          <p:cNvSpPr/>
          <p:nvPr/>
        </p:nvSpPr>
        <p:spPr>
          <a:xfrm>
            <a:off x="3657600" y="4038600"/>
            <a:ext cx="495300" cy="457200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3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0011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 দিনে নরম ছায়ায় ডাকছে ঘুঘু,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ডাকতে দাও।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8200"/>
            <a:ext cx="7392009" cy="393192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9249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বালির ওপর কত্ত কিছু আঁকছে শিশু,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আঁকতে দাও।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89984"/>
            <a:ext cx="7392009" cy="393441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00" y="1219200"/>
            <a:ext cx="5219923" cy="4797622"/>
            <a:chOff x="381000" y="1219200"/>
            <a:chExt cx="5219923" cy="479762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81000" y="3400721"/>
              <a:ext cx="5219923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 হারুন অর রশিদ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রি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(আইসিটি)</a:t>
              </a: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জোত আতাউল্যা দাখিল মাদ্রাসা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গোপালপুর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টাংগাইল।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মোবাইল: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০১৭১৬৬৭৮৯৬৬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E-mail</a:t>
              </a:r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: harun.helal1981@gmail.com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39831" y="1219200"/>
              <a:ext cx="1946369" cy="2080108"/>
            </a:xfrm>
            <a:prstGeom prst="roundRect">
              <a:avLst>
                <a:gd name="adj" fmla="val 16667"/>
              </a:avLst>
            </a:prstGeom>
            <a:ln w="15875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/>
              <a:contourClr>
                <a:srgbClr val="969696"/>
              </a:contourClr>
            </a:sp3d>
          </p:spPr>
        </p:pic>
      </p:grpSp>
      <p:grpSp>
        <p:nvGrpSpPr>
          <p:cNvPr id="19" name="Group 18"/>
          <p:cNvGrpSpPr/>
          <p:nvPr/>
        </p:nvGrpSpPr>
        <p:grpSpPr>
          <a:xfrm>
            <a:off x="7125789" y="1127285"/>
            <a:ext cx="3200400" cy="5197315"/>
            <a:chOff x="7125789" y="1127285"/>
            <a:chExt cx="3200400" cy="519731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3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7053" y="1127285"/>
              <a:ext cx="1667947" cy="2073115"/>
            </a:xfrm>
            <a:prstGeom prst="rect">
              <a:avLst/>
            </a:prstGeom>
            <a:ln w="25400" cap="sq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grpSp>
          <p:nvGrpSpPr>
            <p:cNvPr id="14" name="Group 13"/>
            <p:cNvGrpSpPr/>
            <p:nvPr/>
          </p:nvGrpSpPr>
          <p:grpSpPr>
            <a:xfrm>
              <a:off x="7125789" y="3400722"/>
              <a:ext cx="3200400" cy="2923878"/>
              <a:chOff x="6444101" y="2288369"/>
              <a:chExt cx="3200400" cy="319803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43000" contrast="-31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44101" y="2288369"/>
                <a:ext cx="3200400" cy="3198031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6553200" y="2860119"/>
                <a:ext cx="2819400" cy="22891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শ্রেণি: ৬ষ্ঠ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বিষয়: বাংলা ১ম পত্র </a:t>
                </a:r>
              </a:p>
              <a:p>
                <a:pPr algn="ctr"/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সময়: 50 মিনিট</a:t>
                </a:r>
              </a:p>
              <a:p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তারিখ</a:t>
                </a:r>
                <a:r>
                  <a:rPr lang="en-US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:  </a:t>
                </a:r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০০.১২.২০১৯</a:t>
                </a:r>
                <a:endPara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7" name="Picture 16" descr="flowerruler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049655" y="4269953"/>
            <a:ext cx="3669121" cy="2877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216" y="479817"/>
            <a:ext cx="1955184" cy="739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9249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 বিলে পানকৌড়ি নাইছে সুখে,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নাইতে দাও।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789984"/>
            <a:ext cx="7392009" cy="393441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49249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গহিন গাঙে সুজন মাঝি বাইছে নাও,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বাইতে দাও।</a:t>
            </a:r>
          </a:p>
        </p:txBody>
      </p:sp>
      <p:pic>
        <p:nvPicPr>
          <p:cNvPr id="4" name="Picture 2" descr="C:\Users\harun\Videos\New folder\k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789984"/>
            <a:ext cx="7392009" cy="3934416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0011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নরম রোদে শ্যামা পাখি নাচ জুড়েছে,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নাচতে দাও।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8" y="838200"/>
            <a:ext cx="7392009" cy="39624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5001161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শিশু,পাখি,ফুলের কুঁড়ি-সবাইকে আজ </a:t>
            </a:r>
          </a:p>
          <a:p>
            <a:r>
              <a:rPr lang="en-US" sz="4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বাঁচতে দাও।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9" y="789985"/>
            <a:ext cx="7392009" cy="3934415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647700"/>
            <a:ext cx="2223555" cy="68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201" y="1752600"/>
            <a:ext cx="2189108" cy="1638300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" name="Rectangle 3"/>
          <p:cNvSpPr/>
          <p:nvPr/>
        </p:nvSpPr>
        <p:spPr>
          <a:xfrm>
            <a:off x="381000" y="4191000"/>
            <a:ext cx="10667999" cy="838200"/>
          </a:xfrm>
          <a:prstGeom prst="rect">
            <a:avLst/>
          </a:prstGeom>
          <a:ln w="12700" cmpd="thickThin"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dirty="0" smtClean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itchFamily="2" charset="2"/>
              <a:buChar char="v"/>
            </a:pPr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গহিন </a:t>
            </a:r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গাঙে সুজন মাঝি বাইছে 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নাও,বাইতে </a:t>
            </a:r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।’–লাইনটির ব্যাখ্যা কর।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2273678" y="1524000"/>
            <a:ext cx="59559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কোনটির পিছনে বালক ছোটে?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09800" y="3647182"/>
            <a:ext cx="838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‘ছোট শিশু বাদলা দিনে ভিজছে সুখে’- এরূপ চরণ হলে ‘বাঁচতে</a:t>
            </a:r>
          </a:p>
          <a:p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দাও’ কবিতার আলোকে পরের চরণটি কী হবে?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67001" y="4725479"/>
            <a:ext cx="2589906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নাইতে দাও</a:t>
            </a:r>
            <a:endParaRPr lang="en-US" sz="32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93472" y="4685986"/>
            <a:ext cx="2498128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খেলতে দাও</a:t>
            </a:r>
            <a:endParaRPr lang="en-US" sz="32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67000" y="5511225"/>
            <a:ext cx="2589907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ভিজতে দাও</a:t>
            </a:r>
            <a:endParaRPr lang="en-US" sz="32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91136" y="5490118"/>
            <a:ext cx="2500464" cy="58477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থামিয়ে দাও</a:t>
            </a:r>
            <a:endParaRPr lang="en-US" sz="32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67000" y="2224539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ফড়িং এর</a:t>
            </a:r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86416" y="2981980"/>
            <a:ext cx="2571384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প্রজাপতির</a:t>
            </a:r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43578" y="2216029"/>
            <a:ext cx="2533989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ঘুড়ির</a:t>
            </a:r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52525" y="2987008"/>
            <a:ext cx="2539075" cy="52322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জোনাকির</a:t>
            </a:r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Multiply 27"/>
          <p:cNvSpPr/>
          <p:nvPr/>
        </p:nvSpPr>
        <p:spPr>
          <a:xfrm>
            <a:off x="2756978" y="3048000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9" name="Half Frame 28"/>
          <p:cNvSpPr/>
          <p:nvPr/>
        </p:nvSpPr>
        <p:spPr>
          <a:xfrm rot="14014148">
            <a:off x="6666520" y="2153165"/>
            <a:ext cx="257644" cy="479941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0" name="Multiply 29"/>
          <p:cNvSpPr/>
          <p:nvPr/>
        </p:nvSpPr>
        <p:spPr>
          <a:xfrm>
            <a:off x="2760213" y="2286000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1" name="Multiply 30"/>
          <p:cNvSpPr/>
          <p:nvPr/>
        </p:nvSpPr>
        <p:spPr>
          <a:xfrm>
            <a:off x="6504819" y="3048000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2" name="Multiply 31"/>
          <p:cNvSpPr/>
          <p:nvPr/>
        </p:nvSpPr>
        <p:spPr>
          <a:xfrm>
            <a:off x="6521008" y="4749378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3" name="Half Frame 32"/>
          <p:cNvSpPr/>
          <p:nvPr/>
        </p:nvSpPr>
        <p:spPr>
          <a:xfrm rot="14014148">
            <a:off x="2868381" y="5482593"/>
            <a:ext cx="257644" cy="479941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34" name="Multiply 33"/>
          <p:cNvSpPr/>
          <p:nvPr/>
        </p:nvSpPr>
        <p:spPr>
          <a:xfrm>
            <a:off x="6492910" y="5517828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5" name="Multiply 34"/>
          <p:cNvSpPr/>
          <p:nvPr/>
        </p:nvSpPr>
        <p:spPr>
          <a:xfrm>
            <a:off x="2698393" y="4796608"/>
            <a:ext cx="461682" cy="457200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grpSp>
        <p:nvGrpSpPr>
          <p:cNvPr id="36" name="Group 35"/>
          <p:cNvGrpSpPr/>
          <p:nvPr/>
        </p:nvGrpSpPr>
        <p:grpSpPr>
          <a:xfrm>
            <a:off x="9054443" y="432620"/>
            <a:ext cx="1815680" cy="1535200"/>
            <a:chOff x="4717473" y="948667"/>
            <a:chExt cx="3023434" cy="2860964"/>
          </a:xfrm>
        </p:grpSpPr>
        <p:sp>
          <p:nvSpPr>
            <p:cNvPr id="37" name="Oval 36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031569" y="1642408"/>
              <a:ext cx="2330822" cy="177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endParaRPr lang="en-US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067800" y="381000"/>
            <a:ext cx="1815680" cy="1535200"/>
            <a:chOff x="8225056" y="941740"/>
            <a:chExt cx="3023434" cy="2860964"/>
          </a:xfrm>
        </p:grpSpPr>
        <p:sp>
          <p:nvSpPr>
            <p:cNvPr id="40" name="Oval 39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493330" y="1569093"/>
              <a:ext cx="2533688" cy="17780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 </a:t>
              </a:r>
            </a:p>
            <a:p>
              <a:pPr algn="ctr"/>
              <a:r>
                <a:rPr lang="en-US" sz="28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  <a:endParaRPr lang="bn-BD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01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8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6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4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2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0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5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3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6"/>
                                            </p:cond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169855"/>
            <a:ext cx="9601200" cy="2554545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 ফুল বাগানে কী ফুটে?</a:t>
            </a:r>
          </a:p>
          <a:p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নীল আকাশে কে পাখা মেলছে?</a:t>
            </a:r>
          </a:p>
          <a:p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 গহিন শব্দের অর্থ কী?</a:t>
            </a:r>
          </a:p>
          <a:p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৪। ‘নীল আকাশের সোনালি চিল মেলছে পাখা’।–লাইটি বুঝিয়ে বল। </a:t>
            </a:r>
          </a:p>
          <a:p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ছোট শিশু,মাঝি আর পারকৌড়িকে কবি কীরূপ স্বাধীনতা দিতে চেয়েছেন?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33400"/>
            <a:ext cx="2286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328" y="1752600"/>
            <a:ext cx="2476500" cy="21679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15875">
            <a:solidFill>
              <a:schemeClr val="tx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" name="Picture 2" descr="C:\Users\harun\Videos\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283471" cy="7201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380999" y="4343400"/>
            <a:ext cx="10667999" cy="1371600"/>
          </a:xfrm>
          <a:prstGeom prst="rect">
            <a:avLst/>
          </a:prstGeom>
          <a:ln w="15875" cmpd="thickThin">
            <a:solidFill>
              <a:schemeClr val="tx1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বাড়ির চারপাশের যে সৌন্দর্য রয়েছে তা কবিতার আলোকে একটি অনুচ্ছেদ লিখে আনবে।</a:t>
            </a:r>
          </a:p>
        </p:txBody>
      </p:sp>
    </p:spTree>
    <p:extLst>
      <p:ext uri="{BB962C8B-B14F-4D97-AF65-F5344CB8AC3E}">
        <p14:creationId xmlns:p14="http://schemas.microsoft.com/office/powerpoint/2010/main" val="3928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380308"/>
            <a:ext cx="5486400" cy="4800600"/>
          </a:xfrm>
          <a:prstGeom prst="ellipse">
            <a:avLst/>
          </a:prstGeom>
          <a:ln w="31750" cap="rnd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6"/>
          <p:cNvSpPr txBox="1"/>
          <p:nvPr/>
        </p:nvSpPr>
        <p:spPr>
          <a:xfrm>
            <a:off x="2057400" y="3810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00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harun\Videos\New folder\FB_IMG_15136573400444712-400x2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09" y="1361760"/>
            <a:ext cx="7159752" cy="4124640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52600" y="4966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ছবিতে কেমন পাখি দেখতে পাচ্ছ?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0600" y="5715000"/>
            <a:ext cx="952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গুলিবিদ্ধ পাখি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3" name="Picture 9" descr="C:\Users\harun\Videos\New folder\mq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511" y="1361760"/>
            <a:ext cx="7159751" cy="4124640"/>
          </a:xfrm>
          <a:prstGeom prst="rect">
            <a:avLst/>
          </a:prstGeom>
          <a:noFill/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05000" y="496669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ছবিতে লোকটি কী করছে?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95400" y="57150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 কাটছে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" name="Picture 6" descr="C:\Users\harun\Videos\New folder\14-143887_download-wallpaper-tree-wallpaper-iphone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371601"/>
            <a:ext cx="7187461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2514599" y="496669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 গাছ </a:t>
            </a:r>
            <a:r>
              <a:rPr lang="en-US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কী ত্যাগ করে?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766955" y="31242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62500" y="31956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24845" y="36851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2400" y="35004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191000" y="4147066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5115" y="3962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97382" y="443327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143500" y="289085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290955" y="3913725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982691" y="359306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05600" y="3315793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0355" y="3869791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78945" y="35814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অক্সিজেন</a:t>
            </a:r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99" y="1324926"/>
            <a:ext cx="7187461" cy="4161473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" name="TextBox 39"/>
          <p:cNvSpPr txBox="1"/>
          <p:nvPr/>
        </p:nvSpPr>
        <p:spPr>
          <a:xfrm>
            <a:off x="3429000" y="5715000"/>
            <a:ext cx="4495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গাছ </a:t>
            </a:r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লাগাচ্ছে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6999" y="496669"/>
            <a:ext cx="6477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64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8 0.00255 L 0.10417 -0.072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31" y="-3773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4.44444E-6 L 0.11569 -0.1618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8" y="-8102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0667 -0.23264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33" y="-11644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06208 -0.28009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7" y="-14005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05236 -0.29351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1" y="-14676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9259E-6 L 0.00208 -0.24908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" y="-12454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0.01 -0.1706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8542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33 -3.7037E-7 L -0.08875 -0.31968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8" y="-15995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14666 -0.2372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33" y="-11875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 -0.02592 L -0.09333 -0.36481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7" y="-16944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10334 -0.16019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7" y="-8009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11111E-6 L -0.1 -0.10555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" y="-5278"/>
                                    </p:animMotion>
                                  </p:childTnLst>
                                </p:cTn>
                              </p:par>
                              <p:par>
                                <p:cTn id="130" presetID="64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407E-6 L -0.03 -0.19282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-9653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64" presetClass="path" presetSubtype="0" repeatCount="indefinite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7" grpId="0"/>
      <p:bldP spid="17" grpId="1"/>
      <p:bldP spid="18" grpId="0"/>
      <p:bldP spid="18" grpId="1"/>
      <p:bldP spid="22" grpId="0"/>
      <p:bldP spid="22" grpId="1"/>
      <p:bldP spid="24" grpId="0"/>
      <p:bldP spid="24" grpId="1"/>
      <p:bldP spid="25" grpId="0"/>
      <p:bldP spid="25" grpId="1"/>
      <p:bldP spid="25" grpId="2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0" grpId="2"/>
      <p:bldP spid="31" grpId="0"/>
      <p:bldP spid="31" grpId="1"/>
      <p:bldP spid="32" grpId="0"/>
      <p:bldP spid="32" grpId="1"/>
      <p:bldP spid="34" grpId="0"/>
      <p:bldP spid="34" grpId="1"/>
      <p:bldP spid="35" grpId="0"/>
      <p:bldP spid="35" grpId="1"/>
      <p:bldP spid="36" grpId="0"/>
      <p:bldP spid="36" grpId="1"/>
      <p:bldP spid="37" grpId="0"/>
      <p:bldP spid="37" grpId="1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19600" y="1524000"/>
            <a:ext cx="421474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রাহমান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590800"/>
            <a:ext cx="2882754" cy="2590800"/>
          </a:xfrm>
          <a:prstGeom prst="roundRect">
            <a:avLst>
              <a:gd name="adj" fmla="val 16667"/>
            </a:avLst>
          </a:prstGeom>
          <a:ln w="254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702249"/>
            <a:ext cx="2286001" cy="74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1143000" y="3142833"/>
            <a:ext cx="9296400" cy="26161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23888" indent="-623888">
              <a:defRPr/>
            </a:pP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 কবি পরিচিতি বর্ণনা করতে </a:t>
            </a: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en-US" sz="3200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কবিতাটি শুদ্ধ উচ্চারণে পড়তে </a:t>
            </a: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পারবে;</a:t>
            </a:r>
            <a:endParaRPr lang="en-US" sz="3200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 নতুন শব্দগুলোর অর্থসহ </a:t>
            </a: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বাক্য ও অনুচ্ছেদ </a:t>
            </a: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গঠন করতে </a:t>
            </a: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;</a:t>
            </a:r>
            <a:endParaRPr lang="en-US" sz="3200" dirty="0" smtClean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marL="623888" indent="-623888">
              <a:defRPr/>
            </a:pPr>
            <a:r>
              <a:rPr lang="en-US" sz="3200" dirty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৪। কবিতার চরণসমূহের ভাবার্থ বিশ্লেষণ করতে পারবে</a:t>
            </a:r>
            <a:r>
              <a:rPr lang="en-US" sz="3200" dirty="0" smtClean="0">
                <a:solidFill>
                  <a:srgbClr val="0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623888" indent="-623888" algn="just">
              <a:defRPr/>
            </a:pPr>
            <a:endParaRPr lang="en-US" sz="32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86344" y="2286001"/>
            <a:ext cx="7467601" cy="6858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623888" indent="-623888">
              <a:buFont typeface="Wingdings" pitchFamily="2" charset="2"/>
              <a:buChar char="v"/>
              <a:defRPr/>
            </a:pPr>
            <a:r>
              <a:rPr lang="en-US" sz="33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33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শিক্ষার্থীরা…</a:t>
            </a:r>
            <a:endParaRPr lang="en-US" sz="3300" b="1" dirty="0">
              <a:solidFill>
                <a:srgbClr val="0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14" descr="C:\Users\harun\Videos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9600"/>
            <a:ext cx="2133600" cy="685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717815" y="3886199"/>
            <a:ext cx="2950185" cy="2438401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শামসুর </a:t>
            </a:r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রাহমান ১৯২৯ সালে ঢাকায় জন্ম করেন। তাঁর পৈতৃক নিবাস নরসিংদী জেলার পাহাড়তলী গ্রামে।</a:t>
            </a:r>
            <a:endParaRPr lang="en-US" sz="28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739430" y="4648200"/>
            <a:ext cx="2971800" cy="1507849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ছড়া ও কবিতা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এলাটিং বেলাটিং, ধান ভানলে কুঁড়ো দেবো,গোলাপ ফুটে খুকীর হাতে</a:t>
            </a:r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’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brightnessContrast bright="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905000"/>
            <a:ext cx="2743200" cy="2971800"/>
          </a:xfrm>
          <a:prstGeom prst="roundRect">
            <a:avLst>
              <a:gd name="adj" fmla="val 16667"/>
            </a:avLst>
          </a:prstGeom>
          <a:noFill/>
          <a:ln w="2222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733800" y="5029200"/>
            <a:ext cx="398401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</a:t>
            </a:r>
            <a:r>
              <a:rPr lang="bn-BD" sz="3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2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8726" y="533400"/>
            <a:ext cx="3625074" cy="584775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1182469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চিন্তা করে বলো উনি কে?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04309" y="1182469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কবি, লেখক ‍ও সাংবাদিক</a:t>
            </a:r>
            <a:endParaRPr lang="en-US" sz="36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2000" y="4191000"/>
            <a:ext cx="2971800" cy="2209800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পেশা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সাংবাদিকতা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তিনি মর্নিং নিউজ</a:t>
            </a:r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, রেডিও </a:t>
            </a:r>
            <a:r>
              <a:rPr lang="en-US" sz="24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বাংলাদেশ, দৈনিক গণশক্তি ইত্যাদিতে সাংবাদিক হিসেবে দায়িত্ব পালন।</a:t>
            </a: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54240" y="4588151"/>
            <a:ext cx="2971800" cy="1507849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সাহিত্য সাধনা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শামসুর রাহমান উপন্যাস, প্রবন্ধ, স্মৃতিকথাও লিখেছেন।</a:t>
            </a:r>
            <a:endParaRPr lang="en-US" sz="2400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3 0.0838 L -0.00292 -0.30463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94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34 -0.3277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" y="-1638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4" grpId="0" animBg="1"/>
      <p:bldP spid="3" grpId="0"/>
      <p:bldP spid="6" grpId="0" animBg="1"/>
      <p:bldP spid="7" grpId="0"/>
      <p:bldP spid="7" grpId="1"/>
      <p:bldP spid="8" grpId="0"/>
      <p:bldP spid="9" grpId="0" animBg="1"/>
      <p:bldP spid="9" grpId="1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1000"/>
                    </a14:imgEffect>
                    <a14:imgEffect>
                      <a14:brightnessContrast bright="2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752600"/>
            <a:ext cx="2743200" cy="2971800"/>
          </a:xfrm>
          <a:prstGeom prst="roundRect">
            <a:avLst>
              <a:gd name="adj" fmla="val 16667"/>
            </a:avLst>
          </a:prstGeom>
          <a:noFill/>
          <a:ln w="2222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3915487" y="5029200"/>
            <a:ext cx="339971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শামসুর </a:t>
            </a:r>
            <a:r>
              <a:rPr lang="bn-BD" sz="3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endParaRPr lang="en-US" sz="32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8726" y="496669"/>
            <a:ext cx="3625074" cy="584775"/>
          </a:xfrm>
          <a:prstGeom prst="rect">
            <a:avLst/>
          </a:prstGeom>
          <a:noFill/>
          <a:ln w="19050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b="1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730836" y="4525893"/>
            <a:ext cx="3124200" cy="1714500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পুরস্কার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বাংলা একাডেমি, একুশে পদক, মোহাম্মদ নাছির উদ্দিন স্বর্ণপদক</a:t>
            </a:r>
          </a:p>
          <a:p>
            <a:pPr algn="ctr"/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4563746"/>
            <a:ext cx="2895600" cy="1684654"/>
          </a:xfrm>
          <a:prstGeom prst="roundRect">
            <a:avLst/>
          </a:prstGeom>
          <a:noFill/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শামসুর </a:t>
            </a:r>
            <a:r>
              <a:rPr lang="en-US" sz="2800" dirty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রাহমান ২০০৬ সালে ঢাকায় মৃত্যুবরণ করেন।</a:t>
            </a:r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8 0.10162 L 0.00027 -0.35162 " pathEditMode="relative" rAng="0" ptsTypes="AA">
                                      <p:cBhvr>
                                        <p:cTn id="16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-2266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3.33333E-6 -0.32708 " pathEditMode="relative" rAng="0" ptsTypes="AA">
                                      <p:cBhvr>
                                        <p:cTn id="18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harun\Videos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1" y="609601"/>
            <a:ext cx="2133600" cy="60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Rectangle 4"/>
          <p:cNvSpPr/>
          <p:nvPr/>
        </p:nvSpPr>
        <p:spPr>
          <a:xfrm>
            <a:off x="1004453" y="2362200"/>
            <a:ext cx="9434947" cy="2362200"/>
          </a:xfrm>
          <a:prstGeom prst="rect">
            <a:avLst/>
          </a:prstGeom>
          <a:solidFill>
            <a:schemeClr val="bg1"/>
          </a:solidFill>
          <a:ln w="15875" cmpd="dbl"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১। শামসুর রাহমান কত সালে কোথায় জন্মগ্রহণ করেন?</a:t>
            </a:r>
          </a:p>
          <a:p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২। ‘এলাটিং বেলাটিং’বইটির লেখক </a:t>
            </a:r>
            <a:r>
              <a:rPr lang="en-US" sz="3200" dirty="0" smtClean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কে?</a:t>
            </a:r>
            <a:endParaRPr lang="en-US" sz="3200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৩। শামসুর রাহমান কত সালে কোথায় মৃত্যুবরণ করেন</a:t>
            </a:r>
            <a:r>
              <a:rPr lang="en-US" sz="36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dirty="0">
              <a:solidFill>
                <a:srgbClr val="0066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1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" y="180110"/>
            <a:ext cx="7391400" cy="6248400"/>
            <a:chOff x="1905000" y="228600"/>
            <a:chExt cx="7010399" cy="6248400"/>
          </a:xfrm>
          <a:noFill/>
          <a:effectLst/>
        </p:grpSpPr>
        <p:sp>
          <p:nvSpPr>
            <p:cNvPr id="3" name="TextBox 2"/>
            <p:cNvSpPr txBox="1"/>
            <p:nvPr/>
          </p:nvSpPr>
          <p:spPr>
            <a:xfrm>
              <a:off x="5334000" y="229136"/>
              <a:ext cx="3581399" cy="6247864"/>
            </a:xfrm>
            <a:prstGeom prst="rect">
              <a:avLst/>
            </a:prstGeom>
            <a:grpFill/>
            <a:ln w="15875">
              <a:solidFill>
                <a:schemeClr val="tx1">
                  <a:lumMod val="95000"/>
                  <a:lumOff val="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এই তো দ্যাখো ফুলবাগানে গোলাপ ফোটে,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	</a:t>
              </a:r>
              <a:r>
                <a:rPr lang="en-US" sz="2000" dirty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ফুটতে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রঙিন কাটা ঘুড়ির পিছে বালক ছোটে,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	  ছুটটে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নীল আকাশের সোনালি চিল মেলছে পাখা, 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মেলতে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জোনাক পোকা আলোর খেলা খেলছে রোজই,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খেলতে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মধ্য দিনে নরম ছায়ায় ডাকছে ঘুঘু,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ডাকতে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বালির ওপর কত্ত কিছু আঁকছে শিশু,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আঁকতে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কাজল বিলে পানকৌড়ি নাইছে সুখে,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নাইতে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গহিন গাঙে সুজন মাঝি বাইছে নাও,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বাইতে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নরম রোদে শ্যামা পাখি নাচ জুড়েছে,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 নাচতে দাও।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শিশু,পাখি,ফুলের কুঁড়ি-সবাইকে আজ </a:t>
              </a:r>
            </a:p>
            <a:p>
              <a:r>
                <a:rPr lang="en-US" sz="2000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           বাঁচতে দাও।</a:t>
              </a:r>
              <a:endParaRPr lang="en-US" sz="2000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000" y="228600"/>
              <a:ext cx="3429000" cy="1323439"/>
            </a:xfrm>
            <a:prstGeom prst="rect">
              <a:avLst/>
            </a:prstGeom>
            <a:grpFill/>
            <a:ln w="15875">
              <a:solidFill>
                <a:schemeClr val="tx1">
                  <a:lumMod val="95000"/>
                  <a:lumOff val="5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4000" b="1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বাঁচতে দাও</a:t>
              </a:r>
            </a:p>
            <a:p>
              <a:r>
                <a:rPr lang="en-US" sz="4000" b="1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   </a:t>
              </a:r>
              <a:r>
                <a:rPr lang="en-US" sz="3200" b="1" dirty="0" smtClean="0">
                  <a:effectLst>
                    <a:innerShdw blurRad="63500" dist="50800" dir="18900000">
                      <a:prstClr val="black">
                        <a:alpha val="50000"/>
                      </a:prst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শামসুর রাহমান</a:t>
              </a:r>
              <a:endParaRPr lang="en-US" sz="3200" b="1" dirty="0"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</p:grpSp>
      <p:sp>
        <p:nvSpPr>
          <p:cNvPr id="6" name="8-Point Star 5"/>
          <p:cNvSpPr/>
          <p:nvPr/>
        </p:nvSpPr>
        <p:spPr>
          <a:xfrm>
            <a:off x="658091" y="5092992"/>
            <a:ext cx="1969793" cy="1545829"/>
          </a:xfrm>
          <a:prstGeom prst="star8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সরব 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8-Point Star 6"/>
          <p:cNvSpPr/>
          <p:nvPr/>
        </p:nvSpPr>
        <p:spPr>
          <a:xfrm>
            <a:off x="724916" y="1600200"/>
            <a:ext cx="1942084" cy="1609621"/>
          </a:xfrm>
          <a:prstGeom prst="star8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600" b="1" dirty="0"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193965"/>
            <a:ext cx="3733800" cy="6248400"/>
          </a:xfrm>
          <a:prstGeom prst="rect">
            <a:avLst/>
          </a:prstGeom>
          <a:noFill/>
          <a:ln w="2222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pic>
        <p:nvPicPr>
          <p:cNvPr id="5" name="বাঁচতে_দাও_-_শামসুর_রাহমান(12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flipV="1">
            <a:off x="990600" y="3886200"/>
            <a:ext cx="1496290" cy="914400"/>
          </a:xfrm>
          <a:prstGeom prst="rect">
            <a:avLst/>
          </a:prstGeom>
          <a:solidFill>
            <a:srgbClr val="339933"/>
          </a:solidFill>
          <a:ln w="254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990600" y="338672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কবিতাটি শুনো</a:t>
            </a:r>
            <a:endParaRPr lang="en-US" sz="2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74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2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3401</TotalTime>
  <Words>600</Words>
  <Application>Microsoft Office PowerPoint</Application>
  <PresentationFormat>Custom</PresentationFormat>
  <Paragraphs>150</Paragraphs>
  <Slides>28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harun</dc:creator>
  <cp:lastModifiedBy>harun</cp:lastModifiedBy>
  <cp:revision>309</cp:revision>
  <dcterms:created xsi:type="dcterms:W3CDTF">2019-12-10T12:31:24Z</dcterms:created>
  <dcterms:modified xsi:type="dcterms:W3CDTF">2019-12-21T03:16:54Z</dcterms:modified>
</cp:coreProperties>
</file>