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2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4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IPPQTX93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2875"/>
            <a:ext cx="8763000" cy="4810125"/>
          </a:xfrm>
          <a:prstGeom prst="rect">
            <a:avLst/>
          </a:prstGeom>
        </p:spPr>
      </p:pic>
      <p:pic>
        <p:nvPicPr>
          <p:cNvPr id="4" name="Picture 3" descr="special welcom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019675"/>
            <a:ext cx="8763000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7467600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5486400"/>
            <a:ext cx="7315200" cy="121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Many of us have to go foreign countries for different </a:t>
            </a:r>
            <a:r>
              <a:rPr lang="en-US" sz="2800" dirty="0" err="1" smtClean="0">
                <a:solidFill>
                  <a:srgbClr val="002060"/>
                </a:solidFill>
              </a:rPr>
              <a:t>purposes.If</a:t>
            </a:r>
            <a:r>
              <a:rPr lang="en-US" sz="2800" dirty="0" smtClean="0">
                <a:solidFill>
                  <a:srgbClr val="002060"/>
                </a:solidFill>
              </a:rPr>
              <a:t> you have good command in </a:t>
            </a:r>
            <a:r>
              <a:rPr lang="en-US" sz="2800" dirty="0" err="1" smtClean="0">
                <a:solidFill>
                  <a:srgbClr val="002060"/>
                </a:solidFill>
              </a:rPr>
              <a:t>english,you</a:t>
            </a:r>
            <a:r>
              <a:rPr lang="en-US" sz="2800" dirty="0" smtClean="0">
                <a:solidFill>
                  <a:srgbClr val="002060"/>
                </a:solidFill>
              </a:rPr>
              <a:t> will overcome any situation easily.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"/>
            <a:ext cx="822960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4953000"/>
            <a:ext cx="8153400" cy="1676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Job in a hotel or restaurant is very common to the developing countries like </a:t>
            </a:r>
            <a:r>
              <a:rPr lang="en-US" sz="2800" dirty="0" err="1" smtClean="0">
                <a:solidFill>
                  <a:srgbClr val="002060"/>
                </a:solidFill>
              </a:rPr>
              <a:t>ours.An</a:t>
            </a:r>
            <a:r>
              <a:rPr lang="en-US" sz="2800" dirty="0" smtClean="0">
                <a:solidFill>
                  <a:srgbClr val="002060"/>
                </a:solidFill>
              </a:rPr>
              <a:t> international hotel always requires employees who can speak in </a:t>
            </a:r>
            <a:r>
              <a:rPr lang="en-US" sz="2800" dirty="0" err="1" smtClean="0">
                <a:solidFill>
                  <a:srgbClr val="002060"/>
                </a:solidFill>
              </a:rPr>
              <a:t>english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457200"/>
            <a:ext cx="7772400" cy="449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5105400"/>
            <a:ext cx="7543800" cy="1600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A foreign office can not function without </a:t>
            </a:r>
            <a:r>
              <a:rPr lang="en-US" sz="2800" dirty="0" err="1" smtClean="0">
                <a:solidFill>
                  <a:srgbClr val="002060"/>
                </a:solidFill>
              </a:rPr>
              <a:t>english</a:t>
            </a:r>
            <a:r>
              <a:rPr lang="en-US" sz="2800" dirty="0" smtClean="0">
                <a:solidFill>
                  <a:srgbClr val="002060"/>
                </a:solidFill>
              </a:rPr>
              <a:t> knowing </a:t>
            </a:r>
            <a:r>
              <a:rPr lang="en-US" sz="2800" dirty="0" err="1" smtClean="0">
                <a:solidFill>
                  <a:srgbClr val="002060"/>
                </a:solidFill>
              </a:rPr>
              <a:t>people.Now</a:t>
            </a:r>
            <a:r>
              <a:rPr lang="en-US" sz="2800" dirty="0" smtClean="0">
                <a:solidFill>
                  <a:srgbClr val="002060"/>
                </a:solidFill>
              </a:rPr>
              <a:t> a days all papers and documents in every office are to prepare in </a:t>
            </a:r>
            <a:r>
              <a:rPr lang="en-US" sz="2800" dirty="0" err="1" smtClean="0">
                <a:solidFill>
                  <a:srgbClr val="002060"/>
                </a:solidFill>
              </a:rPr>
              <a:t>english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382000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5486400"/>
            <a:ext cx="8229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Organizations appoint their employees who can read and write </a:t>
            </a:r>
            <a:r>
              <a:rPr lang="en-US" sz="3200" dirty="0" err="1" smtClean="0">
                <a:solidFill>
                  <a:srgbClr val="002060"/>
                </a:solidFill>
              </a:rPr>
              <a:t>english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e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10600" cy="472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5105400"/>
            <a:ext cx="84582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International communities hold their meeting in </a:t>
            </a:r>
            <a:r>
              <a:rPr lang="en-US" sz="4400" dirty="0" err="1" smtClean="0"/>
              <a:t>english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610600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486400"/>
            <a:ext cx="8382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United </a:t>
            </a:r>
            <a:r>
              <a:rPr lang="en-US" sz="2800" dirty="0" err="1" smtClean="0">
                <a:solidFill>
                  <a:srgbClr val="002060"/>
                </a:solidFill>
              </a:rPr>
              <a:t>nation,international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olympic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committee,Ilo,Icc,FIFA</a:t>
            </a:r>
            <a:r>
              <a:rPr lang="en-US" sz="2800" dirty="0" smtClean="0">
                <a:solidFill>
                  <a:srgbClr val="002060"/>
                </a:solidFill>
              </a:rPr>
              <a:t> also hold their meeting in English.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905000"/>
            <a:ext cx="7924800" cy="2590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Thus the necessity of learning </a:t>
            </a:r>
            <a:r>
              <a:rPr lang="en-US" sz="3200" dirty="0" err="1" smtClean="0">
                <a:solidFill>
                  <a:srgbClr val="002060"/>
                </a:solidFill>
              </a:rPr>
              <a:t>english</a:t>
            </a:r>
            <a:r>
              <a:rPr lang="en-US" sz="3200" dirty="0" smtClean="0">
                <a:solidFill>
                  <a:srgbClr val="002060"/>
                </a:solidFill>
              </a:rPr>
              <a:t> can not be ignored in </a:t>
            </a:r>
            <a:r>
              <a:rPr lang="en-US" sz="3200" dirty="0" err="1" smtClean="0">
                <a:solidFill>
                  <a:srgbClr val="002060"/>
                </a:solidFill>
              </a:rPr>
              <a:t>way.So</a:t>
            </a:r>
            <a:r>
              <a:rPr lang="en-US" sz="3200" dirty="0" smtClean="0">
                <a:solidFill>
                  <a:srgbClr val="002060"/>
                </a:solidFill>
              </a:rPr>
              <a:t> everyone of us should learn </a:t>
            </a:r>
            <a:r>
              <a:rPr lang="en-US" sz="3200" dirty="0" err="1" smtClean="0">
                <a:solidFill>
                  <a:srgbClr val="002060"/>
                </a:solidFill>
              </a:rPr>
              <a:t>english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5410200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228600"/>
            <a:ext cx="60198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7030A0"/>
                </a:solidFill>
              </a:rPr>
              <a:t>Homework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0" y="1447800"/>
            <a:ext cx="2895600" cy="495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Now write the sentences of each slides and you will read through the </a:t>
            </a:r>
            <a:r>
              <a:rPr lang="en-US" sz="2800" dirty="0" err="1" smtClean="0">
                <a:solidFill>
                  <a:srgbClr val="00B050"/>
                </a:solidFill>
              </a:rPr>
              <a:t>paragraph.You</a:t>
            </a:r>
            <a:r>
              <a:rPr lang="en-US" sz="2800" dirty="0" smtClean="0">
                <a:solidFill>
                  <a:srgbClr val="00B050"/>
                </a:solidFill>
              </a:rPr>
              <a:t> have to write the </a:t>
            </a:r>
            <a:r>
              <a:rPr lang="en-US" sz="2800" dirty="0" err="1" smtClean="0">
                <a:solidFill>
                  <a:srgbClr val="00B050"/>
                </a:solidFill>
              </a:rPr>
              <a:t>paragrph</a:t>
            </a:r>
            <a:r>
              <a:rPr lang="en-US" sz="2800" dirty="0" smtClean="0">
                <a:solidFill>
                  <a:srgbClr val="00B050"/>
                </a:solidFill>
              </a:rPr>
              <a:t> in the next class individually.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4582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81127_1647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5257800" cy="6400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791200" y="381000"/>
            <a:ext cx="3048000" cy="1066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Teacher’s identity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638800" y="1600200"/>
            <a:ext cx="3352800" cy="495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Name:Shamsuddin</a:t>
            </a:r>
            <a:r>
              <a:rPr lang="en-US" sz="2800" dirty="0" smtClean="0"/>
              <a:t>.</a:t>
            </a:r>
          </a:p>
          <a:p>
            <a:pPr algn="ctr"/>
            <a:r>
              <a:rPr lang="en-US" sz="2800" dirty="0" smtClean="0"/>
              <a:t>Senior Asst. teacher.</a:t>
            </a:r>
          </a:p>
          <a:p>
            <a:pPr algn="ctr"/>
            <a:r>
              <a:rPr lang="en-US" sz="2800" dirty="0" err="1" smtClean="0"/>
              <a:t>Veduria</a:t>
            </a:r>
            <a:r>
              <a:rPr lang="en-US" sz="2800" dirty="0" smtClean="0"/>
              <a:t> </a:t>
            </a:r>
            <a:r>
              <a:rPr lang="en-US" sz="2800" dirty="0" err="1" smtClean="0"/>
              <a:t>Serajia</a:t>
            </a:r>
            <a:r>
              <a:rPr lang="en-US" sz="2800" dirty="0" smtClean="0"/>
              <a:t> </a:t>
            </a:r>
            <a:r>
              <a:rPr lang="en-US" sz="2800" dirty="0" err="1" smtClean="0"/>
              <a:t>Fazil</a:t>
            </a:r>
            <a:r>
              <a:rPr lang="en-US" sz="2800" dirty="0" smtClean="0"/>
              <a:t> </a:t>
            </a:r>
            <a:r>
              <a:rPr lang="en-US" sz="2800" dirty="0" err="1" smtClean="0"/>
              <a:t>Madrasah</a:t>
            </a:r>
            <a:r>
              <a:rPr lang="en-US" sz="2800" dirty="0" smtClean="0"/>
              <a:t>.</a:t>
            </a:r>
          </a:p>
          <a:p>
            <a:pPr algn="ctr"/>
            <a:r>
              <a:rPr lang="en-US" sz="2800" dirty="0" err="1" smtClean="0"/>
              <a:t>Lalmohan,Bhola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6106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7543799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685800"/>
            <a:ext cx="5486400" cy="990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Our today’s lesson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2362200"/>
            <a:ext cx="8382000" cy="3048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A </a:t>
            </a:r>
            <a:r>
              <a:rPr lang="en-US" sz="4800" dirty="0" smtClean="0">
                <a:solidFill>
                  <a:srgbClr val="002060"/>
                </a:solidFill>
              </a:rPr>
              <a:t>paragraph on</a:t>
            </a:r>
            <a:endParaRPr lang="en-US" sz="4800" dirty="0" smtClean="0">
              <a:solidFill>
                <a:srgbClr val="002060"/>
              </a:solidFill>
            </a:endParaRPr>
          </a:p>
          <a:p>
            <a:pPr algn="ctr"/>
            <a:r>
              <a:rPr lang="en-US" sz="5400" smtClean="0">
                <a:solidFill>
                  <a:srgbClr val="7030A0"/>
                </a:solidFill>
              </a:rPr>
              <a:t>“Importance </a:t>
            </a:r>
            <a:r>
              <a:rPr lang="en-US" sz="5400" dirty="0" smtClean="0">
                <a:solidFill>
                  <a:srgbClr val="7030A0"/>
                </a:solidFill>
              </a:rPr>
              <a:t>of learning </a:t>
            </a:r>
            <a:r>
              <a:rPr lang="en-US" sz="5400" smtClean="0">
                <a:solidFill>
                  <a:srgbClr val="7030A0"/>
                </a:solidFill>
              </a:rPr>
              <a:t>English</a:t>
            </a:r>
            <a:r>
              <a:rPr lang="en-US" sz="5400" smtClean="0">
                <a:solidFill>
                  <a:srgbClr val="7030A0"/>
                </a:solidFill>
              </a:rPr>
              <a:t>.”</a:t>
            </a:r>
            <a:endParaRPr lang="en-US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24000"/>
            <a:ext cx="7924800" cy="434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English is an international </a:t>
            </a:r>
            <a:r>
              <a:rPr lang="en-US" sz="2800" dirty="0" err="1" smtClean="0"/>
              <a:t>language.No</a:t>
            </a:r>
            <a:r>
              <a:rPr lang="en-US" sz="2800" dirty="0" smtClean="0"/>
              <a:t> nation can do without it </a:t>
            </a:r>
            <a:r>
              <a:rPr lang="en-US" sz="2800" dirty="0" err="1" smtClean="0"/>
              <a:t>today.Its</a:t>
            </a:r>
            <a:r>
              <a:rPr lang="en-US" sz="2800" dirty="0" smtClean="0"/>
              <a:t> </a:t>
            </a:r>
            <a:r>
              <a:rPr lang="en-US" sz="2800" dirty="0" err="1" smtClean="0"/>
              <a:t>imporatnce</a:t>
            </a:r>
            <a:r>
              <a:rPr lang="en-US" sz="2800" dirty="0" smtClean="0"/>
              <a:t> is increasing day by </a:t>
            </a:r>
            <a:r>
              <a:rPr lang="en-US" sz="2800" dirty="0" err="1" smtClean="0"/>
              <a:t>day.Many</a:t>
            </a:r>
            <a:r>
              <a:rPr lang="en-US" sz="2800" dirty="0" smtClean="0"/>
              <a:t> countries use it as their first language.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10600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5257800"/>
            <a:ext cx="838200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If a student wants to get higher </a:t>
            </a:r>
            <a:r>
              <a:rPr lang="en-US" sz="3200" dirty="0" err="1" smtClean="0">
                <a:solidFill>
                  <a:srgbClr val="002060"/>
                </a:solidFill>
              </a:rPr>
              <a:t>education,he</a:t>
            </a:r>
            <a:r>
              <a:rPr lang="en-US" sz="3200" dirty="0" smtClean="0">
                <a:solidFill>
                  <a:srgbClr val="002060"/>
                </a:solidFill>
              </a:rPr>
              <a:t> must have sound knowledge of </a:t>
            </a:r>
            <a:r>
              <a:rPr lang="en-US" sz="3200" dirty="0" err="1" smtClean="0">
                <a:solidFill>
                  <a:srgbClr val="002060"/>
                </a:solidFill>
              </a:rPr>
              <a:t>english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3825"/>
            <a:ext cx="8229600" cy="4448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4800600"/>
            <a:ext cx="7696200" cy="1752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Because all books in higher classes are published in </a:t>
            </a:r>
            <a:r>
              <a:rPr lang="en-US" sz="2800" dirty="0" err="1" smtClean="0">
                <a:solidFill>
                  <a:srgbClr val="002060"/>
                </a:solidFill>
              </a:rPr>
              <a:t>english.Lectures</a:t>
            </a:r>
            <a:r>
              <a:rPr lang="en-US" sz="2800" dirty="0" smtClean="0">
                <a:solidFill>
                  <a:srgbClr val="002060"/>
                </a:solidFill>
              </a:rPr>
              <a:t> are given in the classes in </a:t>
            </a:r>
            <a:r>
              <a:rPr lang="en-US" sz="2800" dirty="0" err="1" smtClean="0">
                <a:solidFill>
                  <a:srgbClr val="002060"/>
                </a:solidFill>
              </a:rPr>
              <a:t>english</a:t>
            </a:r>
            <a:r>
              <a:rPr lang="en-US" sz="2800" dirty="0" smtClean="0">
                <a:solidFill>
                  <a:srgbClr val="002060"/>
                </a:solidFill>
              </a:rPr>
              <a:t> by the teachers.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e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76201"/>
            <a:ext cx="8382000" cy="51053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5715000"/>
            <a:ext cx="8686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More than 80% information of computers is in </a:t>
            </a:r>
            <a:r>
              <a:rPr lang="en-US" sz="2800" dirty="0" err="1" smtClean="0">
                <a:solidFill>
                  <a:srgbClr val="002060"/>
                </a:solidFill>
              </a:rPr>
              <a:t>english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249</Words>
  <Application>Microsoft Office PowerPoint</Application>
  <PresentationFormat>On-screen Show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14</cp:revision>
  <dcterms:created xsi:type="dcterms:W3CDTF">2006-08-16T00:00:00Z</dcterms:created>
  <dcterms:modified xsi:type="dcterms:W3CDTF">2019-12-20T16:10:08Z</dcterms:modified>
</cp:coreProperties>
</file>