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97" r:id="rId2"/>
    <p:sldId id="258" r:id="rId3"/>
    <p:sldId id="293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94" r:id="rId12"/>
    <p:sldId id="269" r:id="rId13"/>
    <p:sldId id="271" r:id="rId14"/>
    <p:sldId id="295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8" r:id="rId30"/>
    <p:sldId id="289" r:id="rId31"/>
    <p:sldId id="290" r:id="rId32"/>
    <p:sldId id="291" r:id="rId33"/>
    <p:sldId id="29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CC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0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3D5F3-CCD1-4D24-A4D0-A864EEAB6D11}" type="datetimeFigureOut">
              <a:rPr lang="en-GB" smtClean="0"/>
              <a:t>19/12/2019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017E0-31AA-49D0-9F78-D0FEB7400E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970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bn-BD" sz="1200" baseline="0" smtClean="0">
                <a:latin typeface="NikoshBAN" pitchFamily="2" charset="0"/>
                <a:cs typeface="NikoshBAN" pitchFamily="2" charset="0"/>
              </a:rPr>
              <a:t> স্লাইডের জন্য সর্বোচ্চ তিন মিনিট সময় নির্ধারণ করুন।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smtClean="0">
                <a:latin typeface="NikoshBAN" pitchFamily="2" charset="0"/>
                <a:cs typeface="NikoshBAN" pitchFamily="2" charset="0"/>
              </a:rPr>
              <a:t>পাঠ শিরোনাম বের করার জন্য প্রথমে</a:t>
            </a:r>
            <a:r>
              <a:rPr lang="bn-BD" sz="1200" baseline="0" smtClean="0">
                <a:latin typeface="NikoshBAN" pitchFamily="2" charset="0"/>
                <a:cs typeface="NikoshBAN" pitchFamily="2" charset="0"/>
              </a:rPr>
              <a:t> ভিডিওটি  দেখিয়ে </a:t>
            </a:r>
            <a:r>
              <a:rPr lang="bn-BD" sz="1200" smtClean="0">
                <a:latin typeface="NikoshBAN" pitchFamily="2" charset="0"/>
                <a:cs typeface="NikoshBAN" pitchFamily="2" charset="0"/>
              </a:rPr>
              <a:t>শিক্ষার্থীদের প্রশ্ন করুন</a:t>
            </a:r>
            <a:r>
              <a:rPr lang="bn-BD" sz="1200" baseline="0" smtClean="0">
                <a:latin typeface="NikoshBAN" pitchFamily="2" charset="0"/>
                <a:cs typeface="NikoshBAN" pitchFamily="2" charset="0"/>
              </a:rPr>
              <a:t> এবং বিশেষক্ষেত্রে আপনি শিক্ষার্থীদের সাহায্য করতে পারেন।</a:t>
            </a:r>
            <a:endParaRPr lang="en-US" sz="120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smtClean="0">
                <a:latin typeface="NikoshBAN" pitchFamily="2" charset="0"/>
                <a:cs typeface="NikoshBAN" pitchFamily="2" charset="0"/>
              </a:rPr>
              <a:t> ভিডিওতে যে ঘটনাটি দেখলে তা কি মানুষ সৃষ্টি করেছে? (না)। </a:t>
            </a:r>
            <a:endParaRPr lang="en-US" sz="120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smtClean="0">
                <a:latin typeface="NikoshBAN" pitchFamily="2" charset="0"/>
                <a:cs typeface="NikoshBAN" pitchFamily="2" charset="0"/>
              </a:rPr>
              <a:t>তাহলে এটি কোন ধরনের ঘটনা? </a:t>
            </a:r>
            <a:endParaRPr lang="en-US" sz="120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smtClean="0">
                <a:latin typeface="NikoshBAN" pitchFamily="2" charset="0"/>
                <a:cs typeface="NikoshBAN" pitchFamily="2" charset="0"/>
              </a:rPr>
              <a:t>এটি একটি প্রাকৃতিক ঘটনা। </a:t>
            </a:r>
            <a:endParaRPr lang="en-US" sz="120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smtClean="0">
                <a:latin typeface="NikoshBAN" pitchFamily="2" charset="0"/>
                <a:cs typeface="NikoshBAN" pitchFamily="2" charset="0"/>
              </a:rPr>
              <a:t>এই প্রাকৃতিক ঘটনা সম্পর্কে জানতে হলে আমাদের কী জানা প্রয়োজন? (বিজ্ঞান) </a:t>
            </a:r>
            <a:endParaRPr lang="en-US" sz="120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smtClean="0">
                <a:latin typeface="NikoshBAN" pitchFamily="2" charset="0"/>
                <a:cs typeface="NikoshBAN" pitchFamily="2" charset="0"/>
              </a:rPr>
              <a:t>আজ আমরা শিখব</a:t>
            </a:r>
            <a:r>
              <a:rPr lang="bn-BD" sz="1200" baseline="0" smtClean="0">
                <a:latin typeface="NikoshBAN" pitchFamily="2" charset="0"/>
                <a:cs typeface="NikoshBAN" pitchFamily="2" charset="0"/>
              </a:rPr>
              <a:t> বিজ্ঞান ও বৈজ্ঞানিক প্রক্রিয়া।</a:t>
            </a:r>
            <a:endParaRPr lang="en-US" sz="120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smtClean="0">
              <a:latin typeface="NikoshBAN" pitchFamily="2" charset="0"/>
              <a:cs typeface="NikoshBAN" pitchFamily="2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49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98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EAD42-1076-4644-99BF-7E5749896D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03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EAD42-1076-4644-99BF-7E5749896D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549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EAD42-1076-4644-99BF-7E5749896D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10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EAD42-1076-4644-99BF-7E5749896D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6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EAD42-1076-4644-99BF-7E5749896D1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10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EAD42-1076-4644-99BF-7E5749896D1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89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F19C-1334-49EB-940A-6254D4905705}" type="datetimeFigureOut">
              <a:rPr lang="en-GB" smtClean="0"/>
              <a:t>19/12/2019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4340-B33A-4C6D-B012-AA3560FD4D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256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F19C-1334-49EB-940A-6254D4905705}" type="datetimeFigureOut">
              <a:rPr lang="en-GB" smtClean="0"/>
              <a:t>19/12/2019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4340-B33A-4C6D-B012-AA3560FD4D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531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F19C-1334-49EB-940A-6254D4905705}" type="datetimeFigureOut">
              <a:rPr lang="en-GB" smtClean="0"/>
              <a:t>19/12/2019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4340-B33A-4C6D-B012-AA3560FD4D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89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faysal.bd71@gmail.com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BTRI High School, </a:t>
            </a:r>
            <a:r>
              <a:rPr lang="en-US" dirty="0" err="1" smtClean="0"/>
              <a:t>Srimangal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246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faysal.bd71@gmail.com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BTRI High School, </a:t>
            </a:r>
            <a:r>
              <a:rPr lang="en-US" dirty="0" err="1" smtClean="0"/>
              <a:t>Srimangal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46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516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F19C-1334-49EB-940A-6254D4905705}" type="datetimeFigureOut">
              <a:rPr lang="en-GB" smtClean="0"/>
              <a:t>19/12/2019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4340-B33A-4C6D-B012-AA3560FD4D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18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F19C-1334-49EB-940A-6254D4905705}" type="datetimeFigureOut">
              <a:rPr lang="en-GB" smtClean="0"/>
              <a:t>19/12/2019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4340-B33A-4C6D-B012-AA3560FD4D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381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F19C-1334-49EB-940A-6254D4905705}" type="datetimeFigureOut">
              <a:rPr lang="en-GB" smtClean="0"/>
              <a:t>19/12/2019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4340-B33A-4C6D-B012-AA3560FD4D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41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F19C-1334-49EB-940A-6254D4905705}" type="datetimeFigureOut">
              <a:rPr lang="en-GB" smtClean="0"/>
              <a:t>19/12/2019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4340-B33A-4C6D-B012-AA3560FD4D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04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F19C-1334-49EB-940A-6254D4905705}" type="datetimeFigureOut">
              <a:rPr lang="en-GB" smtClean="0"/>
              <a:t>19/12/2019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4340-B33A-4C6D-B012-AA3560FD4D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571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F19C-1334-49EB-940A-6254D4905705}" type="datetimeFigureOut">
              <a:rPr lang="en-GB" smtClean="0"/>
              <a:t>19/12/2019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4340-B33A-4C6D-B012-AA3560FD4D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80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F19C-1334-49EB-940A-6254D4905705}" type="datetimeFigureOut">
              <a:rPr lang="en-GB" smtClean="0"/>
              <a:t>19/12/2019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4340-B33A-4C6D-B012-AA3560FD4D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830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F19C-1334-49EB-940A-6254D4905705}" type="datetimeFigureOut">
              <a:rPr lang="en-GB" smtClean="0"/>
              <a:t>19/12/2019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4340-B33A-4C6D-B012-AA3560FD4D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887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5F19C-1334-49EB-940A-6254D4905705}" type="datetimeFigureOut">
              <a:rPr lang="en-GB" smtClean="0"/>
              <a:t>19/12/2019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E4340-B33A-4C6D-B012-AA3560FD4D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82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4" Type="http://schemas.openxmlformats.org/officeDocument/2006/relationships/image" Target="../media/image20.jp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slide" Target="slide2.xml"/><Relationship Id="rId5" Type="http://schemas.openxmlformats.org/officeDocument/2006/relationships/image" Target="../media/image28.png"/><Relationship Id="rId10" Type="http://schemas.microsoft.com/office/2007/relationships/hdphoto" Target="../media/hdphoto5.wdp"/><Relationship Id="rId4" Type="http://schemas.openxmlformats.org/officeDocument/2006/relationships/image" Target="../media/image27.jp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20.xml"/><Relationship Id="rId18" Type="http://schemas.openxmlformats.org/officeDocument/2006/relationships/image" Target="../media/image2.jpg"/><Relationship Id="rId3" Type="http://schemas.openxmlformats.org/officeDocument/2006/relationships/slide" Target="slide3.xml"/><Relationship Id="rId7" Type="http://schemas.openxmlformats.org/officeDocument/2006/relationships/slide" Target="slide32.xml"/><Relationship Id="rId12" Type="http://schemas.openxmlformats.org/officeDocument/2006/relationships/slide" Target="slide15.xml"/><Relationship Id="rId17" Type="http://schemas.openxmlformats.org/officeDocument/2006/relationships/slide" Target="slide30.xml"/><Relationship Id="rId2" Type="http://schemas.openxmlformats.org/officeDocument/2006/relationships/image" Target="../media/image1.jpg"/><Relationship Id="rId16" Type="http://schemas.openxmlformats.org/officeDocument/2006/relationships/slide" Target="slide29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31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14.xml"/><Relationship Id="rId10" Type="http://schemas.openxmlformats.org/officeDocument/2006/relationships/slide" Target="slide9.xml"/><Relationship Id="rId19" Type="http://schemas.openxmlformats.org/officeDocument/2006/relationships/hyperlink" Target="http://a2i.pmo.gov.bd/" TargetMode="External"/><Relationship Id="rId4" Type="http://schemas.openxmlformats.org/officeDocument/2006/relationships/slide" Target="slide5.xml"/><Relationship Id="rId9" Type="http://schemas.openxmlformats.org/officeDocument/2006/relationships/slide" Target="slide7.xml"/><Relationship Id="rId14" Type="http://schemas.openxmlformats.org/officeDocument/2006/relationships/slide" Target="slide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8.jpeg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4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10" Type="http://schemas.openxmlformats.org/officeDocument/2006/relationships/image" Target="../media/image7.png"/><Relationship Id="rId4" Type="http://schemas.openxmlformats.org/officeDocument/2006/relationships/image" Target="../media/image11.jpg"/><Relationship Id="rId9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4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10" Type="http://schemas.openxmlformats.org/officeDocument/2006/relationships/image" Target="../media/image7.png"/><Relationship Id="rId4" Type="http://schemas.openxmlformats.org/officeDocument/2006/relationships/image" Target="../media/image16.jpeg"/><Relationship Id="rId9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617304" y="1494182"/>
            <a:ext cx="3909391" cy="386963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0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7" b="16211"/>
          <a:stretch/>
        </p:blipFill>
        <p:spPr>
          <a:xfrm>
            <a:off x="1055801" y="1007957"/>
            <a:ext cx="3350880" cy="23574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01" y="3674226"/>
            <a:ext cx="3350880" cy="22929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262" y="3674226"/>
            <a:ext cx="3601040" cy="22929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" t="4141" r="5992" b="2389"/>
          <a:stretch/>
        </p:blipFill>
        <p:spPr>
          <a:xfrm>
            <a:off x="4696262" y="1007956"/>
            <a:ext cx="3429643" cy="235741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18435" y="639192"/>
            <a:ext cx="2773675" cy="3687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After power of Windows Hang</a:t>
            </a:r>
            <a:endParaRPr lang="en-US" sz="5400" b="1" cap="none" spc="0" dirty="0">
              <a:ln/>
              <a:effectLst/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0" y="144080"/>
            <a:ext cx="2157694" cy="3254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সমস্যাঃ</a:t>
            </a:r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2"/>
            <a:ext cx="216000" cy="21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68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1225693" y="3070654"/>
            <a:ext cx="6972872" cy="1446550"/>
          </a:xfrm>
          <a:prstGeom prst="rect">
            <a:avLst/>
          </a:prstGeom>
          <a:noFill/>
          <a:ln w="12700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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কম্পিউটার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বার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বার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Shutdown </a:t>
            </a:r>
          </a:p>
          <a:p>
            <a:pPr algn="ctr"/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  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হচ্ছে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কারণগুলো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লিখ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85371" y="1890583"/>
            <a:ext cx="1540391" cy="4332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2"/>
            <a:ext cx="216000" cy="21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330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607" y="1102936"/>
            <a:ext cx="3106422" cy="21021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607" y="3821683"/>
            <a:ext cx="3106422" cy="19663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0" t="8297" b="6693"/>
          <a:stretch/>
        </p:blipFill>
        <p:spPr>
          <a:xfrm>
            <a:off x="4693925" y="3836898"/>
            <a:ext cx="3187541" cy="195116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925" y="1118152"/>
            <a:ext cx="3187541" cy="208696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693925" y="792843"/>
            <a:ext cx="2984275" cy="32530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ঘন ঘন হ্যাং করে রিবুট বা রিস্টার্ট হয়ে যায়</a:t>
            </a:r>
            <a:endParaRPr lang="en-US" sz="5400" b="1" cap="none" spc="0" dirty="0">
              <a:ln/>
              <a:effectLst/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0" y="160938"/>
            <a:ext cx="2157694" cy="3254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সমস্যাঃ</a:t>
            </a:r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2"/>
            <a:ext cx="216000" cy="21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9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204" y="1830680"/>
            <a:ext cx="4384365" cy="26866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54052" y="1359031"/>
            <a:ext cx="4268667" cy="381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Date and time </a:t>
            </a:r>
            <a:r>
              <a:rPr lang="en-US" sz="5400" b="1" cap="none" spc="0" dirty="0" err="1" smtClean="0">
                <a:ln/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chang</a:t>
            </a:r>
            <a:endParaRPr lang="en-US" sz="5400" b="1" cap="none" spc="0" dirty="0">
              <a:ln/>
              <a:solidFill>
                <a:srgbClr val="0000CC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19669" y="358490"/>
            <a:ext cx="2157694" cy="3254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সমস্যাঃ</a:t>
            </a:r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2"/>
            <a:ext cx="216000" cy="21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45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83460" y="1719649"/>
            <a:ext cx="1631092" cy="39825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493258" y="2899719"/>
            <a:ext cx="6338888" cy="1323439"/>
          </a:xfrm>
          <a:prstGeom prst="rect">
            <a:avLst/>
          </a:prstGeom>
          <a:noFill/>
          <a:ln w="12700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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কম্পিউটার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Hang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হচ্ছে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</a:p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 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কারণগুলো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উল্লেখ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2"/>
            <a:ext cx="216000" cy="21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565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1" y="2057400"/>
            <a:ext cx="6184556" cy="2895600"/>
          </a:xfrm>
          <a:ln w="127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endParaRPr>
          </a:p>
          <a:p>
            <a:pPr marL="0" indent="0" algn="just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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Trouble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ত্রুটি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বা সমস্যা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None/>
            </a:pP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Shoot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ছুঁড়ে মারা </a:t>
            </a:r>
          </a:p>
          <a:p>
            <a:pPr marL="0" indent="0" algn="just">
              <a:buNone/>
            </a:pP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পরিভাষায়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পরিচালনায় প্রাপ্ত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 algn="just">
              <a:buNone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সমস্যা নির্ণয় করে সেগুলোর উপযুক্ত সমাধান 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None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করার পদ্ধতিই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হল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ট্রাবল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শ্যু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টিং</a:t>
            </a:r>
            <a:r>
              <a:rPr lang="bn-IN" sz="2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b="1" i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Troubleshooting</a:t>
            </a:r>
            <a:r>
              <a:rPr lang="bn-IN" sz="2000" b="1" i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algn="just">
              <a:buNone/>
            </a:pPr>
            <a:endParaRPr lang="en-US" sz="24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2200" y="1066800"/>
            <a:ext cx="4572000" cy="40880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ট্রাবল</a:t>
            </a:r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শ্যু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টিং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Troubleshooting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SutonnyMJ" pitchFamily="2" charset="0"/>
                <a:cs typeface="SutonnyMJ" pitchFamily="2" charset="0"/>
              </a:rPr>
              <a:t>: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2"/>
            <a:ext cx="216000" cy="21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4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905000"/>
            <a:ext cx="5029200" cy="2362200"/>
          </a:xfrm>
          <a:ln w="127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	</a:t>
            </a:r>
            <a:r>
              <a:rPr lang="en-US" sz="1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◊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ডেস্কটপ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সংক্রান্ত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(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৪টি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)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	</a:t>
            </a:r>
            <a:r>
              <a:rPr lang="en-US" sz="14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◊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মনিটর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সংক্রান্ত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(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১টি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)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	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◊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Color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সংক্রান্ত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(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2টি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) </a:t>
            </a:r>
          </a:p>
          <a:p>
            <a:pPr marL="0" indent="0">
              <a:buNone/>
            </a:pP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	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◊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শব্দ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সংক্রান্ত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(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৩টি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)</a:t>
            </a:r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	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◊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Recycle Bin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সংক্রান্ত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(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২টি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)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9000" y="1075038"/>
            <a:ext cx="2157694" cy="4695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ত্রুটি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সমস্যাঃ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2"/>
            <a:ext cx="216000" cy="21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1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0167066"/>
              </p:ext>
            </p:extLst>
          </p:nvPr>
        </p:nvGraphicFramePr>
        <p:xfrm>
          <a:off x="381000" y="1524000"/>
          <a:ext cx="8492158" cy="3075330"/>
        </p:xfrm>
        <a:graphic>
          <a:graphicData uri="http://schemas.openxmlformats.org/drawingml/2006/table">
            <a:tbl>
              <a:tblPr firstRow="1" bandRow="1"/>
              <a:tblGrid>
                <a:gridCol w="1447801"/>
                <a:gridCol w="1139290"/>
                <a:gridCol w="2443766"/>
                <a:gridCol w="3461301"/>
              </a:tblGrid>
              <a:tr h="606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FF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সমস্যা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0000FF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ধর</a:t>
                      </a:r>
                      <a:r>
                        <a:rPr lang="bn-IN" sz="2000" b="1" dirty="0" smtClean="0">
                          <a:solidFill>
                            <a:srgbClr val="0000FF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ণ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FF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কারণ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FF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সমাধান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</a:tr>
              <a:tr h="27248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ল্যাপটপ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চালু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হচ্ছে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না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হার্ডওয়ার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১.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ব্যাটারীর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সমস্যা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২.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চার্জিং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পোর্টের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সমস্যা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৩.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কারিগরী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সমস্যা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১.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ল্যাপটপের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ব্যাটারীর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ক্ষমতা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পুরো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কমে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গেলে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কিংবা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ত্রুটি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দেখা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দিলে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এমন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ব্যাটারী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পরিবর্তন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করতে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হবে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।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২.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চার্জিং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পোর্ট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এবং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এডাপ্টার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ঠিক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আছে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কিনা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দেখুন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।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৩.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ল্যাপটপের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ইন্ডিকেটর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লাইট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অন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না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হলে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কোনো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টেকনিশিয়ানকে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দেখান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।</a:t>
                      </a:r>
                    </a:p>
                  </a:txBody>
                  <a:tcPr marL="51435" marR="51435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352801" y="852617"/>
            <a:ext cx="2438400" cy="40880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ল্যাপটপ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2"/>
            <a:ext cx="216000" cy="21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7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66283"/>
              </p:ext>
            </p:extLst>
          </p:nvPr>
        </p:nvGraphicFramePr>
        <p:xfrm>
          <a:off x="311831" y="1557960"/>
          <a:ext cx="8545439" cy="4411612"/>
        </p:xfrm>
        <a:graphic>
          <a:graphicData uri="http://schemas.openxmlformats.org/drawingml/2006/table">
            <a:tbl>
              <a:tblPr firstRow="1" bandRow="1"/>
              <a:tblGrid>
                <a:gridCol w="1166172"/>
                <a:gridCol w="1066355"/>
                <a:gridCol w="2249569"/>
                <a:gridCol w="4063343"/>
              </a:tblGrid>
              <a:tr h="5076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FF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সমস্যা</a:t>
                      </a:r>
                      <a:endParaRPr lang="en-US" sz="2000" b="1" dirty="0">
                        <a:solidFill>
                          <a:srgbClr val="0000FF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0000FF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ধর</a:t>
                      </a:r>
                      <a:r>
                        <a:rPr lang="bn-IN" sz="2000" b="1" dirty="0" smtClean="0">
                          <a:solidFill>
                            <a:srgbClr val="0000FF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ণ</a:t>
                      </a:r>
                      <a:endParaRPr lang="en-US" sz="2000" b="1" dirty="0">
                        <a:solidFill>
                          <a:srgbClr val="0000FF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FF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কারণ</a:t>
                      </a:r>
                      <a:endParaRPr lang="en-US" sz="2000" b="1" dirty="0">
                        <a:solidFill>
                          <a:srgbClr val="0000FF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FF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সমাধান</a:t>
                      </a:r>
                      <a:endParaRPr lang="en-US" sz="2000" b="1" dirty="0">
                        <a:solidFill>
                          <a:srgbClr val="0000FF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</a:tr>
              <a:tr h="709803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ল্যাপটপ ব্যাকআপ কম দিচ্ছে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হার্ডওয়ার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১.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ল্যাপটপের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ব্যাটারীর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আয়ু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কমে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গেছে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১.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ল্যাপটপ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ব্যবহারের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কিছু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নিয়মকানুন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আছে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সেগুলা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মেনে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চলুন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।</a:t>
                      </a:r>
                    </a:p>
                  </a:txBody>
                  <a:tcPr marL="51435" marR="51435" marT="0" marB="0"/>
                </a:tc>
              </a:tr>
              <a:tr h="7098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সফটওয়ার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১.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ভুল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পাওয়ার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সেটিংস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১.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উইন্ডোজের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পাওয়ার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সেটিং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ঠিক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করে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ব্যাকআপ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বাড়ানো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সম্ভব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।</a:t>
                      </a:r>
                    </a:p>
                  </a:txBody>
                  <a:tcPr marL="51435" marR="51435" marT="0" marB="0"/>
                </a:tc>
              </a:tr>
              <a:tr h="24843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ল্যাপটপ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অতিরিক্ত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গরম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হয়ে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যাচ্ছে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হার্ডওয়ার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১.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অপর্যাপ্ত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কুলিং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২.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অতিরিক্ত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কাজের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চাপ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১.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ল্যাপটপের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কুলিং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ফ্যানের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একদম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সামনে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কোনো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কিছু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রাখবেন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না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।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২.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ল্যাপটপের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প্রসেসর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যেখানে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থাকে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সেই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স্থান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বেশি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গরম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।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খেয়াল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রাখবেন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সবসময়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যেন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সেখানে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বাতাস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চলাচলের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ব্যবস্থা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থাকে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।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৩.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ল্যাপটপে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টানা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বেশিক্ষণ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মুভি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দেখবেন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না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সারাক্ষণ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কাজ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করবেন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না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।</a:t>
                      </a:r>
                    </a:p>
                  </a:txBody>
                  <a:tcPr marL="51435" marR="51435" marT="0" marB="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167448" y="926757"/>
            <a:ext cx="2438400" cy="40880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ল্যাপটপ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2"/>
            <a:ext cx="216000" cy="21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04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6007083"/>
              </p:ext>
            </p:extLst>
          </p:nvPr>
        </p:nvGraphicFramePr>
        <p:xfrm>
          <a:off x="292977" y="1707046"/>
          <a:ext cx="8611428" cy="3785616"/>
        </p:xfrm>
        <a:graphic>
          <a:graphicData uri="http://schemas.openxmlformats.org/drawingml/2006/table">
            <a:tbl>
              <a:tblPr firstRow="1" bandRow="1"/>
              <a:tblGrid>
                <a:gridCol w="1279663"/>
                <a:gridCol w="1311965"/>
                <a:gridCol w="1828800"/>
                <a:gridCol w="4191000"/>
              </a:tblGrid>
              <a:tr h="4732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FF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সমস্যা</a:t>
                      </a:r>
                      <a:endParaRPr lang="en-US" sz="2000" b="1" dirty="0">
                        <a:solidFill>
                          <a:srgbClr val="0000FF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0000FF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ধর</a:t>
                      </a:r>
                      <a:r>
                        <a:rPr lang="bn-IN" sz="2000" b="1" dirty="0" smtClean="0">
                          <a:solidFill>
                            <a:srgbClr val="0000FF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ণ</a:t>
                      </a:r>
                      <a:endParaRPr lang="en-US" sz="2000" b="1" dirty="0">
                        <a:solidFill>
                          <a:srgbClr val="0000FF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FF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কারণ</a:t>
                      </a:r>
                      <a:endParaRPr lang="en-US" sz="2000" b="1" dirty="0">
                        <a:solidFill>
                          <a:srgbClr val="0000FF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FF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সমাধান</a:t>
                      </a:r>
                      <a:endParaRPr lang="en-US" sz="2000" b="1" dirty="0">
                        <a:solidFill>
                          <a:srgbClr val="0000FF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</a:tr>
              <a:tr h="14196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ল্যাপটপ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পাওয়ার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পাচ্ছে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না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হার্ডওয়ার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১.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এডাপ্টারের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সমস্যা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১.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পাওয়ার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সাপ্লাই-এর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সকেট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এবং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ল্যাপটপের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এডাপ্টার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চেক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করুন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।</a:t>
                      </a:r>
                    </a:p>
                  </a:txBody>
                  <a:tcPr marL="51435" marR="51435" marT="0" marB="0"/>
                </a:tc>
              </a:tr>
              <a:tr h="18928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ল্যাপটপের ডিসপ্লে আসছে না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সফটওয়ার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১.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উইন্ডোজের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সমস্যা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১.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যদি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বায়োসের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স্ক্রীন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আসার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ডিসপ্লে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কালো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হয়ে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যায়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তাহলে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বুঝতে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হবে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উইন্ডোজের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সমস্যা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।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উইন্ডোজ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রিপেয়ার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করুন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নতুন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করে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সেটআপ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করুন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।</a:t>
                      </a:r>
                    </a:p>
                  </a:txBody>
                  <a:tcPr marL="51435" marR="51435" marT="0" marB="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179805" y="1050325"/>
            <a:ext cx="2438400" cy="40880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ল্যাপটপ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2"/>
            <a:ext cx="216000" cy="21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82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>
            <a:hlinkClick r:id="rId3" action="ppaction://hlinksldjump"/>
          </p:cNvPr>
          <p:cNvSpPr/>
          <p:nvPr/>
        </p:nvSpPr>
        <p:spPr>
          <a:xfrm>
            <a:off x="661261" y="1524000"/>
            <a:ext cx="1368000" cy="360000"/>
          </a:xfrm>
          <a:prstGeom prst="round2Same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 Same Side Corner Rectangle 5">
            <a:hlinkClick r:id="rId4" action="ppaction://hlinksldjump"/>
          </p:cNvPr>
          <p:cNvSpPr/>
          <p:nvPr/>
        </p:nvSpPr>
        <p:spPr>
          <a:xfrm>
            <a:off x="2171152" y="1524000"/>
            <a:ext cx="1368000" cy="360000"/>
          </a:xfrm>
          <a:prstGeom prst="round2Same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Same Side Corner Rectangle 6">
            <a:hlinkClick r:id="rId5" action="ppaction://hlinksldjump"/>
          </p:cNvPr>
          <p:cNvSpPr/>
          <p:nvPr/>
        </p:nvSpPr>
        <p:spPr>
          <a:xfrm>
            <a:off x="3664736" y="1524000"/>
            <a:ext cx="1368000" cy="360000"/>
          </a:xfrm>
          <a:prstGeom prst="round2Same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 Same Side Corner Rectangle 7">
            <a:hlinkClick r:id="rId6" action="ppaction://hlinksldjump"/>
          </p:cNvPr>
          <p:cNvSpPr/>
          <p:nvPr/>
        </p:nvSpPr>
        <p:spPr>
          <a:xfrm>
            <a:off x="5158320" y="1524000"/>
            <a:ext cx="1368000" cy="360000"/>
          </a:xfrm>
          <a:prstGeom prst="round2Same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 Same Side Corner Rectangle 8">
            <a:hlinkClick r:id="rId7" action="ppaction://hlinksldjump"/>
          </p:cNvPr>
          <p:cNvSpPr/>
          <p:nvPr/>
        </p:nvSpPr>
        <p:spPr>
          <a:xfrm>
            <a:off x="6651903" y="1524000"/>
            <a:ext cx="1368000" cy="360000"/>
          </a:xfrm>
          <a:prstGeom prst="round2Same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সমাপ্তি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hlinkClick r:id="rId8" action="ppaction://hlinksldjump"/>
          </p:cNvPr>
          <p:cNvSpPr/>
          <p:nvPr/>
        </p:nvSpPr>
        <p:spPr>
          <a:xfrm>
            <a:off x="661261" y="1984495"/>
            <a:ext cx="1368000" cy="3600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আবহ</a:t>
            </a:r>
            <a:endParaRPr lang="en-US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hlinkClick r:id="rId9" action="ppaction://hlinksldjump"/>
          </p:cNvPr>
          <p:cNvSpPr/>
          <p:nvPr/>
        </p:nvSpPr>
        <p:spPr>
          <a:xfrm>
            <a:off x="661261" y="2444990"/>
            <a:ext cx="1368000" cy="3600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পাঠ উপস্থাপন  ১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2" name="Rectangle 11">
            <a:hlinkClick r:id="rId10" action="ppaction://hlinksldjump"/>
          </p:cNvPr>
          <p:cNvSpPr/>
          <p:nvPr/>
        </p:nvSpPr>
        <p:spPr>
          <a:xfrm>
            <a:off x="661261" y="2905485"/>
            <a:ext cx="1368000" cy="3600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bn-IN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উপস্থাপন  ২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3" name="Rectangle 12">
            <a:hlinkClick r:id="rId11" action="ppaction://hlinksldjump"/>
          </p:cNvPr>
          <p:cNvSpPr/>
          <p:nvPr/>
        </p:nvSpPr>
        <p:spPr>
          <a:xfrm>
            <a:off x="661261" y="3826475"/>
            <a:ext cx="1368000" cy="3600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bn-IN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উপস্থাপন  ৩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4" name="Rectangle 13">
            <a:hlinkClick r:id="rId12" action="ppaction://hlinksldjump"/>
          </p:cNvPr>
          <p:cNvSpPr/>
          <p:nvPr/>
        </p:nvSpPr>
        <p:spPr>
          <a:xfrm>
            <a:off x="661261" y="4747465"/>
            <a:ext cx="1368000" cy="3600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bn-IN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উপস্থাপন  ৪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5" name="Rectangle 14">
            <a:hlinkClick r:id="rId13" action="ppaction://hlinksldjump"/>
          </p:cNvPr>
          <p:cNvSpPr/>
          <p:nvPr/>
        </p:nvSpPr>
        <p:spPr>
          <a:xfrm>
            <a:off x="661261" y="5207960"/>
            <a:ext cx="1368000" cy="3600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bn-IN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উপস্থাপন  ৫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6" name="Rectangle 15">
            <a:hlinkClick r:id="rId14" action="ppaction://hlinksldjump"/>
          </p:cNvPr>
          <p:cNvSpPr/>
          <p:nvPr/>
        </p:nvSpPr>
        <p:spPr>
          <a:xfrm>
            <a:off x="661261" y="3365980"/>
            <a:ext cx="1368000" cy="3600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7" name="Rectangle 16">
            <a:hlinkClick r:id="rId15" action="ppaction://hlinksldjump"/>
          </p:cNvPr>
          <p:cNvSpPr/>
          <p:nvPr/>
        </p:nvSpPr>
        <p:spPr>
          <a:xfrm>
            <a:off x="661261" y="4286970"/>
            <a:ext cx="1368000" cy="3600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জোড়ায় কাজ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8" name="Rectangle 17">
            <a:hlinkClick r:id="rId16" action="ppaction://hlinksldjump"/>
          </p:cNvPr>
          <p:cNvSpPr/>
          <p:nvPr/>
        </p:nvSpPr>
        <p:spPr>
          <a:xfrm>
            <a:off x="661261" y="5668455"/>
            <a:ext cx="1368000" cy="3600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9" name="Rectangle 18">
            <a:hlinkClick r:id="rId17" action="ppaction://hlinksldjump"/>
          </p:cNvPr>
          <p:cNvSpPr/>
          <p:nvPr/>
        </p:nvSpPr>
        <p:spPr>
          <a:xfrm>
            <a:off x="661261" y="6128951"/>
            <a:ext cx="1368000" cy="3600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12153" y="3471912"/>
            <a:ext cx="4641166" cy="117505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cap="none" spc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64736" y="4747465"/>
            <a:ext cx="4755754" cy="97328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54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-37706" y="-65988"/>
            <a:ext cx="9190349" cy="1515063"/>
            <a:chOff x="1" y="-70876"/>
            <a:chExt cx="9259388" cy="1311047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-70876"/>
              <a:ext cx="9259388" cy="1311047"/>
            </a:xfrm>
            <a:prstGeom prst="rect">
              <a:avLst/>
            </a:prstGeom>
          </p:spPr>
        </p:pic>
        <p:pic>
          <p:nvPicPr>
            <p:cNvPr id="24" name="Picture 23">
              <a:hlinkClick r:id="rId19"/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6796" y="-2706"/>
              <a:ext cx="1687938" cy="9886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7655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93622" y="2438400"/>
            <a:ext cx="1600200" cy="571500"/>
          </a:xfrm>
          <a:prstGeom prst="rect">
            <a:avLst/>
          </a:prstGeom>
          <a:solidFill>
            <a:schemeClr val="accent2"/>
          </a:solidFill>
          <a:ln w="19050"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rgbClr val="0000FF"/>
                </a:solidFill>
                <a:latin typeface="Eras Bold ITC" panose="020B0907030504020204" pitchFamily="34" charset="0"/>
              </a:rPr>
              <a:t>INFORMATION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393007" y="2438400"/>
            <a:ext cx="819150" cy="571500"/>
          </a:xfrm>
          <a:prstGeom prst="rect">
            <a:avLst/>
          </a:prstGeom>
          <a:solidFill>
            <a:schemeClr val="accent2"/>
          </a:solidFill>
          <a:ln w="19050"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rgbClr val="0000FF"/>
                </a:solidFill>
                <a:latin typeface="Eras Bold ITC" panose="020B0907030504020204" pitchFamily="34" charset="0"/>
              </a:rPr>
              <a:t>VITAL</a:t>
            </a:r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489007" y="2438400"/>
            <a:ext cx="685800" cy="571500"/>
          </a:xfrm>
          <a:prstGeom prst="rect">
            <a:avLst/>
          </a:prstGeom>
          <a:solidFill>
            <a:schemeClr val="accent2"/>
          </a:solidFill>
          <a:ln w="19050"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rgbClr val="0000FF"/>
                </a:solidFill>
                <a:latin typeface="Eras Bold ITC" panose="020B0907030504020204" pitchFamily="34" charset="0"/>
              </a:rPr>
              <a:t>SEIZE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75287" y="2438400"/>
            <a:ext cx="1314450" cy="571500"/>
          </a:xfrm>
          <a:prstGeom prst="rect">
            <a:avLst/>
          </a:prstGeom>
          <a:solidFill>
            <a:schemeClr val="accent2"/>
          </a:solidFill>
          <a:ln w="19050"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rgbClr val="0000FF"/>
                </a:solidFill>
                <a:latin typeface="Eras Bold ITC" panose="020B0907030504020204" pitchFamily="34" charset="0"/>
              </a:rPr>
              <a:t>RESOURCES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52006" y="2443113"/>
            <a:ext cx="971550" cy="571500"/>
          </a:xfrm>
          <a:prstGeom prst="rect">
            <a:avLst/>
          </a:prstGeom>
          <a:solidFill>
            <a:schemeClr val="accent2"/>
          </a:solidFill>
          <a:ln w="19050"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rgbClr val="0000FF"/>
                </a:solidFill>
                <a:latin typeface="Eras Bold ITC" panose="020B0907030504020204" pitchFamily="34" charset="0"/>
              </a:rPr>
              <a:t>UNDER </a:t>
            </a:r>
          </a:p>
        </p:txBody>
      </p:sp>
      <p:sp>
        <p:nvSpPr>
          <p:cNvPr id="2" name="Rectangle 1"/>
          <p:cNvSpPr/>
          <p:nvPr/>
        </p:nvSpPr>
        <p:spPr>
          <a:xfrm>
            <a:off x="1048730" y="2170152"/>
            <a:ext cx="7567564" cy="1107996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contrasting" dir="t">
              <a:rot lat="0" lon="0" rev="7800000"/>
            </a:lightRig>
          </a:scene3d>
          <a:sp3d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/>
                <a:solidFill>
                  <a:srgbClr val="FF0000"/>
                </a:solidFill>
                <a:latin typeface="Eras Bold ITC" panose="020B0907030504020204" pitchFamily="34" charset="0"/>
              </a:rPr>
              <a:t>V  </a:t>
            </a:r>
            <a:r>
              <a:rPr lang="en-US" sz="6600" b="1" dirty="0" smtClean="0">
                <a:ln/>
                <a:solidFill>
                  <a:srgbClr val="FF0000"/>
                </a:solidFill>
                <a:latin typeface="Eras Bold ITC" panose="020B0907030504020204" pitchFamily="34" charset="0"/>
              </a:rPr>
              <a:t>   </a:t>
            </a:r>
            <a:r>
              <a:rPr lang="en-US" sz="6600" b="1" dirty="0">
                <a:ln/>
                <a:solidFill>
                  <a:srgbClr val="FF0000"/>
                </a:solidFill>
                <a:latin typeface="Eras Bold ITC" panose="020B0907030504020204" pitchFamily="34" charset="0"/>
              </a:rPr>
              <a:t>I    </a:t>
            </a:r>
            <a:r>
              <a:rPr lang="en-US" sz="6600" b="1" dirty="0" smtClean="0">
                <a:ln/>
                <a:solidFill>
                  <a:srgbClr val="FF0000"/>
                </a:solidFill>
                <a:latin typeface="Eras Bold ITC" panose="020B0907030504020204" pitchFamily="34" charset="0"/>
              </a:rPr>
              <a:t> R     </a:t>
            </a:r>
            <a:r>
              <a:rPr lang="en-US" sz="6600" b="1" dirty="0">
                <a:ln/>
                <a:solidFill>
                  <a:srgbClr val="FF0000"/>
                </a:solidFill>
                <a:latin typeface="Eras Bold ITC" panose="020B0907030504020204" pitchFamily="34" charset="0"/>
              </a:rPr>
              <a:t>U    S</a:t>
            </a:r>
          </a:p>
        </p:txBody>
      </p: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2"/>
            <a:ext cx="216000" cy="21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4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600700" y="1085850"/>
            <a:ext cx="857250" cy="1028700"/>
          </a:xfrm>
          <a:prstGeom prst="ellipse">
            <a:avLst/>
          </a:prstGeom>
          <a:noFill/>
          <a:ln w="127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 </a:t>
            </a:r>
          </a:p>
          <a:p>
            <a:r>
              <a:rPr lang="bn-IN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ডিস্ক 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286500" y="2171700"/>
            <a:ext cx="914400" cy="1085850"/>
          </a:xfrm>
          <a:prstGeom prst="ellipse">
            <a:avLst/>
          </a:prstGeom>
          <a:noFill/>
          <a:ln w="127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 </a:t>
            </a:r>
            <a:r>
              <a:rPr lang="bn-IN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ওয়ার্ক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572250" y="3429000"/>
            <a:ext cx="914400" cy="1085850"/>
          </a:xfrm>
          <a:prstGeom prst="ellipse">
            <a:avLst/>
          </a:prstGeom>
          <a:noFill/>
          <a:ln w="127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1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পাইরেটড     </a:t>
            </a:r>
          </a:p>
          <a:p>
            <a:r>
              <a:rPr lang="bn-IN" sz="1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সফট </a:t>
            </a:r>
            <a:endParaRPr lang="en-US" sz="1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5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829300" y="4343400"/>
            <a:ext cx="857250" cy="1085850"/>
          </a:xfrm>
          <a:prstGeom prst="ellipse">
            <a:avLst/>
          </a:prstGeom>
          <a:noFill/>
          <a:ln w="127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1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ডিভিডি</a:t>
            </a:r>
            <a:endParaRPr lang="en-US" sz="1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457700" y="4514850"/>
            <a:ext cx="857250" cy="1085850"/>
          </a:xfrm>
          <a:prstGeom prst="ellipse">
            <a:avLst/>
          </a:prstGeom>
          <a:noFill/>
          <a:ln w="127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ই-মেইল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3543300" y="1885950"/>
            <a:ext cx="857250" cy="400050"/>
          </a:xfrm>
          <a:prstGeom prst="straightConnector1">
            <a:avLst/>
          </a:prstGeom>
          <a:ln w="127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3"/>
          </p:cNvCxnSpPr>
          <p:nvPr/>
        </p:nvCxnSpPr>
        <p:spPr>
          <a:xfrm rot="5400000">
            <a:off x="4302271" y="1204931"/>
            <a:ext cx="665000" cy="2182942"/>
          </a:xfrm>
          <a:prstGeom prst="straightConnector1">
            <a:avLst/>
          </a:prstGeom>
          <a:ln w="127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3543300" y="2800350"/>
            <a:ext cx="2743200" cy="114300"/>
          </a:xfrm>
          <a:prstGeom prst="straightConnector1">
            <a:avLst/>
          </a:prstGeom>
          <a:ln w="127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20" idx="3"/>
          </p:cNvCxnSpPr>
          <p:nvPr/>
        </p:nvCxnSpPr>
        <p:spPr>
          <a:xfrm flipH="1" flipV="1">
            <a:off x="3543300" y="3286125"/>
            <a:ext cx="3028950" cy="569183"/>
          </a:xfrm>
          <a:prstGeom prst="straightConnector1">
            <a:avLst/>
          </a:prstGeom>
          <a:ln w="127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2"/>
          </p:cNvCxnSpPr>
          <p:nvPr/>
        </p:nvCxnSpPr>
        <p:spPr>
          <a:xfrm rot="10800000">
            <a:off x="3543300" y="3657600"/>
            <a:ext cx="2286000" cy="1228725"/>
          </a:xfrm>
          <a:prstGeom prst="straightConnector1">
            <a:avLst/>
          </a:prstGeom>
          <a:ln w="127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3486150" y="4171950"/>
            <a:ext cx="971550" cy="685800"/>
          </a:xfrm>
          <a:prstGeom prst="straightConnector1">
            <a:avLst/>
          </a:prstGeom>
          <a:ln w="127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314450" y="2057400"/>
            <a:ext cx="2228850" cy="24574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03558" y="2971800"/>
            <a:ext cx="1897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Infected Devices</a:t>
            </a:r>
          </a:p>
        </p:txBody>
      </p:sp>
      <p:sp>
        <p:nvSpPr>
          <p:cNvPr id="22" name="Oval 21"/>
          <p:cNvSpPr/>
          <p:nvPr/>
        </p:nvSpPr>
        <p:spPr>
          <a:xfrm>
            <a:off x="4457700" y="1028700"/>
            <a:ext cx="857250" cy="1085850"/>
          </a:xfrm>
          <a:prstGeom prst="ellipse">
            <a:avLst/>
          </a:prstGeom>
          <a:noFill/>
          <a:ln w="127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পেন       </a:t>
            </a:r>
            <a:r>
              <a:rPr lang="bn-IN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ড্রাইভ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71600" y="4686301"/>
            <a:ext cx="21716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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ধীরে </a:t>
            </a:r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চালু  হওয়া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2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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ডিস্কে </a:t>
            </a:r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ব্যাড সেক্টর </a:t>
            </a:r>
          </a:p>
          <a:p>
            <a:r>
              <a:rPr lang="bn-IN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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হ্যা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হওয়া  </a:t>
            </a:r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ইত্যাদি    </a:t>
            </a:r>
          </a:p>
        </p:txBody>
      </p:sp>
      <p:pic>
        <p:nvPicPr>
          <p:cNvPr id="23" name="Picture 2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2"/>
            <a:ext cx="216000" cy="21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1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2676521"/>
              </p:ext>
            </p:extLst>
          </p:nvPr>
        </p:nvGraphicFramePr>
        <p:xfrm>
          <a:off x="228600" y="1295400"/>
          <a:ext cx="8721587" cy="4188151"/>
        </p:xfrm>
        <a:graphic>
          <a:graphicData uri="http://schemas.openxmlformats.org/drawingml/2006/table">
            <a:tbl>
              <a:tblPr firstRow="1" bandRow="1"/>
              <a:tblGrid>
                <a:gridCol w="1279663"/>
                <a:gridCol w="1237422"/>
                <a:gridCol w="2281031"/>
                <a:gridCol w="3923471"/>
              </a:tblGrid>
              <a:tr h="4025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0000FF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সমস্যা</a:t>
                      </a:r>
                      <a:endParaRPr lang="en-US" sz="1800" b="1" dirty="0">
                        <a:solidFill>
                          <a:srgbClr val="0000FF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solidFill>
                            <a:srgbClr val="0000FF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ধর</a:t>
                      </a:r>
                      <a:r>
                        <a:rPr lang="bn-IN" sz="1800" b="1" dirty="0" smtClean="0">
                          <a:solidFill>
                            <a:srgbClr val="0000FF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ণ</a:t>
                      </a:r>
                      <a:endParaRPr lang="en-US" sz="1800" b="1" dirty="0">
                        <a:solidFill>
                          <a:srgbClr val="0000FF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0000FF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কারণ</a:t>
                      </a:r>
                      <a:endParaRPr lang="en-US" sz="1800" b="1" dirty="0">
                        <a:solidFill>
                          <a:srgbClr val="0000FF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0000FF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সমাধান</a:t>
                      </a:r>
                      <a:endParaRPr lang="en-US" sz="1800" b="1" dirty="0">
                        <a:solidFill>
                          <a:srgbClr val="0000FF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</a:tr>
              <a:tr h="37856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কম্পিউটারে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ভাইরাস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থাকলে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তা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1800" b="1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কী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ভাবে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বুঝবো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এবং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সমাধান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করব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সফটওয়ার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১.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কম্পিউটার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স্লো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হয়ে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যাবে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২.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কাজ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করার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সমস্য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হঠা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ৎ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সেটি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আটকে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যাবে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/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হ্যাং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করবে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৩.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কম্পিউটার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চালু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হতে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বেশি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সময়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লাগবে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৪.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যখন-তখন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কম্পিউটার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রিস্টার্ট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দিতে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পারে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৫.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কন্ট্রোল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প্যানেল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/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ফোল্ডার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অপশন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হাইড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হয়ে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যেতে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পারে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।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800" b="1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৬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.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ড্রাইভ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ফোল্ডার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লক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হয়ে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যেতে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পারে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।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 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১.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ইন্টারনেট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ব্যবহারে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সতর্ক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থাকা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।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২.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যেকোনো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পেনড্রাইভ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মোবাইল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ফোন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পিসিতে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সংযুক্ত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করার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ক্ষেত্রে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সতর্কতা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অবলম্বন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।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৩.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এন্টিভাইরাস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ব্যবহার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করা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।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৪.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পেন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ড্রাইভ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পিসিতে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ঢুকানো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আগে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স্ক্যান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করে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নেয়া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।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৫.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আক্রান্ত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ড্রাইভ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ফরম্যাট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করা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।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৬.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রেজিস্ট্রি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টুলস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ব্যবহার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করে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বিভিন্ন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অপশন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ফেরত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আনা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যায়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।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৭.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অপারেটিং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সিস্টেম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নতুন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করে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ইন্সটল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করা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।</a:t>
                      </a:r>
                    </a:p>
                  </a:txBody>
                  <a:tcPr marL="51435" marR="51435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381632" y="683740"/>
            <a:ext cx="2209800" cy="40880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প্রসংগ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2"/>
            <a:ext cx="216000" cy="21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65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885963"/>
              </p:ext>
            </p:extLst>
          </p:nvPr>
        </p:nvGraphicFramePr>
        <p:xfrm>
          <a:off x="260676" y="1707046"/>
          <a:ext cx="8625660" cy="4082995"/>
        </p:xfrm>
        <a:graphic>
          <a:graphicData uri="http://schemas.openxmlformats.org/drawingml/2006/table">
            <a:tbl>
              <a:tblPr firstRow="1" bandRow="1"/>
              <a:tblGrid>
                <a:gridCol w="1292747"/>
                <a:gridCol w="1219296"/>
                <a:gridCol w="2247618"/>
                <a:gridCol w="3865999"/>
              </a:tblGrid>
              <a:tr h="4025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FF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সমস্যা</a:t>
                      </a:r>
                      <a:endParaRPr lang="en-US" sz="2000" b="1" dirty="0">
                        <a:solidFill>
                          <a:srgbClr val="0000FF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0000FF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ধর</a:t>
                      </a:r>
                      <a:r>
                        <a:rPr lang="bn-IN" sz="2000" b="1" dirty="0" smtClean="0">
                          <a:solidFill>
                            <a:srgbClr val="0000FF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ণ</a:t>
                      </a:r>
                      <a:endParaRPr lang="en-US" sz="2000" b="1" dirty="0">
                        <a:solidFill>
                          <a:srgbClr val="0000FF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FF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কারণ</a:t>
                      </a:r>
                      <a:endParaRPr lang="en-US" sz="2000" b="1" dirty="0">
                        <a:solidFill>
                          <a:srgbClr val="0000FF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FF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সমাধান</a:t>
                      </a:r>
                      <a:endParaRPr lang="en-US" sz="2000" b="1" dirty="0">
                        <a:solidFill>
                          <a:srgbClr val="0000FF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</a:tr>
              <a:tr h="25763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এন্টি ভাইরাস আপডেট এবং ডাউনলোড জনিত সমস্যা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সফটওয়ার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.</a:t>
                      </a:r>
                      <a:r>
                        <a:rPr lang="bn-BD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লাইসেন্স সময় অতিক্রম করে যেতে পারে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.</a:t>
                      </a:r>
                      <a:r>
                        <a:rPr lang="bn-BD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কম্পিউটার এর সময় এবং সফটওয়্যার এর সময় মিসম্যাচ হতে পারে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৩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.</a:t>
                      </a:r>
                      <a:r>
                        <a:rPr lang="bn-BD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ইন্টারনেট কানেক্টিভিটি দূর্বল হ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লে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.</a:t>
                      </a:r>
                      <a:r>
                        <a:rPr lang="bn-BD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আপডেট এবং ডাউনলোড এর সময়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firewall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বন্ধ রাখা যেতে পারে।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.</a:t>
                      </a:r>
                      <a:r>
                        <a:rPr lang="bn-BD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নির্মাতার ওয়েবসাইট থেকে সাহায্য নেয়া যেতে পারে।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</a:tr>
              <a:tr h="11041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b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এন্টি ভাইরাস </a:t>
                      </a: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আনইন্সটল </a:t>
                      </a:r>
                      <a:r>
                        <a:rPr lang="bn-BD" sz="2000" b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হয় না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সফটওয়ার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১. রেজিস্ট্রির সমস্যা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১.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সিক্লিনার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এর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মতো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ইউটিলিটি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টুল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দিয়ে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আনইন্সটল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করতে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হবে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।</a:t>
                      </a:r>
                    </a:p>
                  </a:txBody>
                  <a:tcPr marL="51435" marR="51435" marT="0" marB="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505200" y="838200"/>
            <a:ext cx="2209800" cy="40880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প্রসংগ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2"/>
            <a:ext cx="216000" cy="21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0365456"/>
              </p:ext>
            </p:extLst>
          </p:nvPr>
        </p:nvGraphicFramePr>
        <p:xfrm>
          <a:off x="175833" y="1707046"/>
          <a:ext cx="8753888" cy="4188151"/>
        </p:xfrm>
        <a:graphic>
          <a:graphicData uri="http://schemas.openxmlformats.org/drawingml/2006/table">
            <a:tbl>
              <a:tblPr firstRow="1" bandRow="1"/>
              <a:tblGrid>
                <a:gridCol w="983973"/>
                <a:gridCol w="998883"/>
                <a:gridCol w="1759226"/>
                <a:gridCol w="5011806"/>
              </a:tblGrid>
              <a:tr h="4025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FF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সমস্যা</a:t>
                      </a:r>
                      <a:endParaRPr lang="en-US" sz="2000" b="1" dirty="0">
                        <a:solidFill>
                          <a:srgbClr val="0000FF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0000FF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ধর</a:t>
                      </a:r>
                      <a:r>
                        <a:rPr lang="bn-IN" sz="2000" b="1" dirty="0" smtClean="0">
                          <a:solidFill>
                            <a:srgbClr val="0000FF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ণ</a:t>
                      </a:r>
                      <a:endParaRPr lang="en-US" sz="2000" b="1" dirty="0">
                        <a:solidFill>
                          <a:srgbClr val="0000FF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FF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কারণ</a:t>
                      </a:r>
                      <a:endParaRPr lang="en-US" sz="2000" b="1" dirty="0">
                        <a:solidFill>
                          <a:srgbClr val="0000FF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FF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সমাধান</a:t>
                      </a:r>
                      <a:endParaRPr lang="en-US" sz="2000" b="1" dirty="0">
                        <a:solidFill>
                          <a:srgbClr val="0000FF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</a:tr>
              <a:tr h="157734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প্রোজেক্টরে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ছবি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আসছে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না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হার্ডওয়ার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১.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ভুল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কানেকশনের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২.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ক্যাবলের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সমস্যা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৩.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ল্যাম্পের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সমস্যা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১. আগে প্রোজেক্টরের ম্যানুয়াল পড়ে নিতে হবে।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২. গ্রাফিক্স কার্ড বা ল্যাপটপের আউটপুটের সাথে প্রোজেক্টরের ইনপুটের সংযোগ চেক করতে হবে।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৩. ক্যাবলের দৈর্ঘ্য ১০ মিটারের বেশি হওয়া যাবে না।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৪. ল্যাম্পের লাইফ সাইকেল সম্পর্কে ধারণা রাখতে হবে।</a:t>
                      </a:r>
                    </a:p>
                  </a:txBody>
                  <a:tcPr marL="51435" marR="51435" marT="0" marB="0"/>
                </a:tc>
              </a:tr>
              <a:tr h="22082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b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সফটওয়ার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১.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উইন্ডোজের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ডিসপ্লে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সেটিংস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২.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প্রোজেক্টরের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সেটিংস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১.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উইন্ডোজের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সেকেন্ডারি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ডিসপ্লে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সেটিংস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চেক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করুন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।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উইন্ডোজ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+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P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বাটন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প্রেস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করে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সহজেই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এটি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করা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যায়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।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২.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উইন্ডোজের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প্রোজেক্টর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রেজুলেশন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আর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প্রোজেক্টরের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সাপোর্টেড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রেজুলেশন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ঠিক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থাকতে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হবে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।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৩.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সব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কানেকশন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ঠিক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থাকলে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আগে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প্রোজেক্টর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অন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করুন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,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তারপর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কম্পিউটার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।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৪.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প্রোজেক্টরে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একাধিক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ইনপুটের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সিস্টেম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থাকলে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সেটা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চেক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করুন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।</a:t>
                      </a:r>
                    </a:p>
                  </a:txBody>
                  <a:tcPr marL="51435" marR="51435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581400" y="838200"/>
            <a:ext cx="1981200" cy="56120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প্রোজেক্টর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2"/>
            <a:ext cx="216000" cy="21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5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9422642"/>
              </p:ext>
            </p:extLst>
          </p:nvPr>
        </p:nvGraphicFramePr>
        <p:xfrm>
          <a:off x="213541" y="1707046"/>
          <a:ext cx="8753888" cy="3364992"/>
        </p:xfrm>
        <a:graphic>
          <a:graphicData uri="http://schemas.openxmlformats.org/drawingml/2006/table">
            <a:tbl>
              <a:tblPr firstRow="1" bandRow="1"/>
              <a:tblGrid>
                <a:gridCol w="983973"/>
                <a:gridCol w="998883"/>
                <a:gridCol w="1759226"/>
                <a:gridCol w="5011806"/>
              </a:tblGrid>
              <a:tr h="4206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FF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সমস্যা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0000FF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ধর</a:t>
                      </a:r>
                      <a:r>
                        <a:rPr lang="bn-IN" sz="2000" b="1" dirty="0" smtClean="0">
                          <a:solidFill>
                            <a:srgbClr val="0000FF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ণ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FF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কারণ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FF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সমাধান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</a:tr>
              <a:tr h="736092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ল্যাপটপের</a:t>
                      </a:r>
                      <a:r>
                        <a:rPr lang="bn-BD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এর কোন জিনিস প্রজেক্টর এ দেখানো যায় না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হার্ডওয়ার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.</a:t>
                      </a:r>
                      <a:r>
                        <a:rPr lang="bn-BD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ক্যাবল সংযোগ দূর্বল হতে পারে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.</a:t>
                      </a:r>
                      <a:r>
                        <a:rPr lang="bn-BD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ক্যাবল সংযোগ ঠিকমত লাগাতে হবে।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</a:tr>
              <a:tr h="22082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সফটওয়ার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১.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Resolution </a:t>
                      </a:r>
                      <a:r>
                        <a:rPr lang="bn-BD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পার্থক্য থাকতে পারে।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২.</a:t>
                      </a:r>
                      <a:r>
                        <a:rPr lang="bn-BD" sz="200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Settings </a:t>
                      </a:r>
                      <a:r>
                        <a:rPr lang="bn-BD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এ নির্দিষ্ট অপশন আনচেক থাকতে পারে।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১.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Desktop-properties-settings-advanced-Graphics Media-graphics properties-single/multiple display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bn-BD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চেক করে দিতে হবে)।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২.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উইন্ডোজ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সেভেন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উইন্ডোজ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+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P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কী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প্রেস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করতে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হবে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।</a:t>
                      </a:r>
                    </a:p>
                  </a:txBody>
                  <a:tcPr marL="51435" marR="51435" marT="0" marB="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581400" y="838200"/>
            <a:ext cx="1981200" cy="56120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প্রোজেক্টর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2"/>
            <a:ext cx="216000" cy="21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3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4201997"/>
              </p:ext>
            </p:extLst>
          </p:nvPr>
        </p:nvGraphicFramePr>
        <p:xfrm>
          <a:off x="175833" y="1707046"/>
          <a:ext cx="8753888" cy="4082995"/>
        </p:xfrm>
        <a:graphic>
          <a:graphicData uri="http://schemas.openxmlformats.org/drawingml/2006/table">
            <a:tbl>
              <a:tblPr firstRow="1" bandRow="1"/>
              <a:tblGrid>
                <a:gridCol w="2027582"/>
                <a:gridCol w="1162878"/>
                <a:gridCol w="1923222"/>
                <a:gridCol w="3640206"/>
              </a:tblGrid>
              <a:tr h="4025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 err="1">
                          <a:solidFill>
                            <a:srgbClr val="0000FF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সমস্যা</a:t>
                      </a:r>
                      <a:endParaRPr lang="en-US" sz="2100" dirty="0">
                        <a:solidFill>
                          <a:srgbClr val="0000FF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 err="1" smtClean="0">
                          <a:solidFill>
                            <a:srgbClr val="0000FF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ধর</a:t>
                      </a:r>
                      <a:r>
                        <a:rPr lang="bn-IN" sz="2100" b="1" dirty="0" smtClean="0">
                          <a:solidFill>
                            <a:srgbClr val="0000FF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ণ</a:t>
                      </a:r>
                      <a:endParaRPr lang="en-US" sz="2100" dirty="0">
                        <a:solidFill>
                          <a:srgbClr val="0000FF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 err="1">
                          <a:solidFill>
                            <a:srgbClr val="0000FF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কারণ</a:t>
                      </a:r>
                      <a:endParaRPr lang="en-US" sz="2100" dirty="0">
                        <a:solidFill>
                          <a:srgbClr val="0000FF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 err="1">
                          <a:solidFill>
                            <a:srgbClr val="0000FF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সমাধান</a:t>
                      </a:r>
                      <a:endParaRPr lang="en-US" sz="2100" dirty="0">
                        <a:solidFill>
                          <a:srgbClr val="0000FF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</a:tr>
              <a:tr h="7360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প্রোজেক্টরে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ছবিতে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ডট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/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দাগ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হার্ডওয়ার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১.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প্রোজেক্টরের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লেন্সে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জমা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ধুলাবালি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১.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নিয়মিত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প্রোজেক্টরের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লেন্স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পরিস্কার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করতে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হবে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।</a:t>
                      </a:r>
                    </a:p>
                  </a:txBody>
                  <a:tcPr marL="51435" marR="51435" marT="0" marB="0"/>
                </a:tc>
              </a:tr>
              <a:tr h="22082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প্রোজেক্টরের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স্ক্রীণে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স্পষ্ট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ছবি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আসছে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না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সফটওয়ার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১.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রেজুলেশনের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সমস্যা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১.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প্রোজেক্টরে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অটোমেটিক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সেটিংস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এর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কোনো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বাটন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থাকলে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তা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প্রেস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করুন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।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২.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ডেস্কটপ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/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ল্যাপটপের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রেজুলেশন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সেটিংস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পরিবর্তন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করে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দেখুন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।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৩.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ডেস্কটপ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/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ল্যাপটপের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ডিসপ্লে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ডিজাবেল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করে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দিন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।</a:t>
                      </a:r>
                    </a:p>
                  </a:txBody>
                  <a:tcPr marL="51435" marR="51435" marT="0" marB="0"/>
                </a:tc>
              </a:tr>
              <a:tr h="7360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প্রো</a:t>
                      </a:r>
                      <a:r>
                        <a:rPr lang="bn-BD" sz="2000" b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জেক্টর এ বায়োস এর ডিসপ্লে আস</a:t>
                      </a: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ছে না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হার্ডওয়ার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১. ডিভাইস সাপোর্ট নেই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১.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এই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সমস্যার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সমাধান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নেই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।</a:t>
                      </a:r>
                    </a:p>
                  </a:txBody>
                  <a:tcPr marL="51435" marR="51435" marT="0" marB="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593757" y="899983"/>
            <a:ext cx="1981200" cy="56120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প্রোজেক্টর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2"/>
            <a:ext cx="216000" cy="21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69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6563554"/>
              </p:ext>
            </p:extLst>
          </p:nvPr>
        </p:nvGraphicFramePr>
        <p:xfrm>
          <a:off x="251249" y="1707047"/>
          <a:ext cx="8753889" cy="3854261"/>
        </p:xfrm>
        <a:graphic>
          <a:graphicData uri="http://schemas.openxmlformats.org/drawingml/2006/table">
            <a:tbl>
              <a:tblPr firstRow="1" bandRow="1"/>
              <a:tblGrid>
                <a:gridCol w="1252329"/>
                <a:gridCol w="1143000"/>
                <a:gridCol w="1752600"/>
                <a:gridCol w="4605960"/>
              </a:tblGrid>
              <a:tr h="3389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 err="1">
                          <a:solidFill>
                            <a:srgbClr val="0000FF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সমস্যা</a:t>
                      </a:r>
                      <a:endParaRPr lang="en-US" sz="2100" dirty="0">
                        <a:solidFill>
                          <a:srgbClr val="0000FF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 err="1" smtClean="0">
                          <a:solidFill>
                            <a:srgbClr val="0000FF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ধর</a:t>
                      </a:r>
                      <a:r>
                        <a:rPr lang="bn-IN" sz="2100" b="1" dirty="0" smtClean="0">
                          <a:solidFill>
                            <a:srgbClr val="0000FF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ণ</a:t>
                      </a:r>
                      <a:endParaRPr lang="en-US" sz="2100" dirty="0">
                        <a:solidFill>
                          <a:srgbClr val="0000FF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 err="1">
                          <a:solidFill>
                            <a:srgbClr val="0000FF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কারণ</a:t>
                      </a:r>
                      <a:endParaRPr lang="en-US" sz="2100" dirty="0">
                        <a:solidFill>
                          <a:srgbClr val="0000FF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 err="1">
                          <a:solidFill>
                            <a:srgbClr val="0000FF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সমাধান</a:t>
                      </a:r>
                      <a:endParaRPr lang="en-US" sz="2100" dirty="0">
                        <a:solidFill>
                          <a:srgbClr val="0000FF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</a:tr>
              <a:tr h="929596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প্রিন্টার কাজ করছে না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সফটওয়ার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১. ড্রাইভার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২. ডিফল্ট প্রিন্টার সেটিংস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b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১. আপডেটেড প্রিন্টার ড্রাইভার ব্যবহার করতে হবে</a:t>
                      </a: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।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২. ডিফল্ট প্রিন্টার সেটিংস চেক করতে হবে।</a:t>
                      </a:r>
                    </a:p>
                  </a:txBody>
                  <a:tcPr marL="51435" marR="51435" marT="0" marB="0"/>
                </a:tc>
              </a:tr>
              <a:tr h="8853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হার্ডওয়ার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bn-BD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. লুজ কানেকশন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১.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প্রিন্টারের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সাথে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ইউএসবি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পোর্টের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কানেকশন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চেক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করুন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।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২.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ইউএসবি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পোর্ট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পরিবর্তন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করে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দেখুন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।</a:t>
                      </a:r>
                    </a:p>
                  </a:txBody>
                  <a:tcPr marL="51435" marR="51435" marT="0" marB="0"/>
                </a:tc>
              </a:tr>
              <a:tr h="15493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কার্ট্রিজ রিফিল করার পর সমস্যা হচ্ছে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হার্ডওয়ার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১.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কালির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সমস্যা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২.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কার্ট্রিজের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সমস্যা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১.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রিফিলে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ব্যবহৃত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কালির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মান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ভালো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না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।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২.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রিফিলের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ফলে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কার্ট্রিজে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সমস্যা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দেখা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দিয়েছে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।</a:t>
                      </a:r>
                    </a:p>
                  </a:txBody>
                  <a:tcPr marL="51435" marR="51435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544330" y="1000897"/>
            <a:ext cx="1828800" cy="49736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প্রিন্টার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2"/>
            <a:ext cx="216000" cy="21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9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2102212"/>
              </p:ext>
            </p:extLst>
          </p:nvPr>
        </p:nvGraphicFramePr>
        <p:xfrm>
          <a:off x="331197" y="1707046"/>
          <a:ext cx="8544927" cy="3714949"/>
        </p:xfrm>
        <a:graphic>
          <a:graphicData uri="http://schemas.openxmlformats.org/drawingml/2006/table">
            <a:tbl>
              <a:tblPr firstRow="1" bandRow="1"/>
              <a:tblGrid>
                <a:gridCol w="960485"/>
                <a:gridCol w="1164225"/>
                <a:gridCol w="1673574"/>
                <a:gridCol w="4746643"/>
              </a:tblGrid>
              <a:tr h="4025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FF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সমস্যা</a:t>
                      </a:r>
                      <a:endParaRPr lang="en-US" sz="2000" b="1" dirty="0">
                        <a:solidFill>
                          <a:srgbClr val="0000FF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0000FF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ধর</a:t>
                      </a:r>
                      <a:r>
                        <a:rPr lang="bn-IN" sz="2000" b="1" dirty="0" smtClean="0">
                          <a:solidFill>
                            <a:srgbClr val="0000FF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ণ</a:t>
                      </a:r>
                      <a:endParaRPr lang="en-US" sz="2000" b="1" dirty="0">
                        <a:solidFill>
                          <a:srgbClr val="0000FF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FF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কারণ</a:t>
                      </a:r>
                      <a:endParaRPr lang="en-US" sz="2000" b="1" dirty="0">
                        <a:solidFill>
                          <a:srgbClr val="0000FF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FF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সমাধান</a:t>
                      </a:r>
                      <a:endParaRPr lang="en-US" sz="2000" b="1" dirty="0">
                        <a:solidFill>
                          <a:srgbClr val="0000FF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</a:tr>
              <a:tr h="14721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একই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পেজ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বারবার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প্রিন্ট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হচ্ছে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সফটওয়ার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১.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সফটওয়ার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/</a:t>
                      </a:r>
                      <a:r>
                        <a:rPr lang="bn-IN" sz="2000" b="1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ড্রাইভারের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সমস্যা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১.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প্রিন্টারের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অফ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করে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পিসি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থেকে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ক্যাবল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খুলে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কিছুক্ষণ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আবার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লাগিয়ে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অন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করুন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।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২.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নোটিফিকেশন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এরিয়ার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প্রিন্টার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ডকুমেন্ট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লিস্ট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থেকে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জমে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থাকা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ফাইল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মুছে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ফেলুন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। </a:t>
                      </a:r>
                    </a:p>
                  </a:txBody>
                  <a:tcPr marL="51435" marR="51435" marT="0" marB="0"/>
                </a:tc>
              </a:tr>
              <a:tr h="1840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কমান্ড দিলে প্রিন্ট শুরু হচ্ছে না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হার্ডওয়ার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১.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কাগজ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ঠিকমতো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নেই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২.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কার্ট্রিজ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ঠিকমত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বসানো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নেই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১.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কাগজ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ঠিকমতো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সাথে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আছে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কিনা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চেক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করুন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।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প্রিন্টারের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কাগজ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টানতে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যেন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কোনো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সমস্যা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না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।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২.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প্রিন্টার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খুলে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কার্ট্রিজ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চেক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করুন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এবং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প্রয়োজনবোধে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খুলে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আবার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লাগান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।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নতুনভাবে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কার্ট্রিজ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লাগানোর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প্রিন্টার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সফটওয়ার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দিয়ে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আবার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এলাইনমেন্ট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ঠিক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করুন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।</a:t>
                      </a:r>
                    </a:p>
                  </a:txBody>
                  <a:tcPr marL="51435" marR="51435" marT="0" marB="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581400" y="902043"/>
            <a:ext cx="1828800" cy="49736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প্রিন্টার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2"/>
            <a:ext cx="216000" cy="21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1011196" y="2891481"/>
            <a:ext cx="7230761" cy="1323439"/>
          </a:xfrm>
          <a:prstGeom prst="rect">
            <a:avLst/>
          </a:prstGeom>
          <a:noFill/>
          <a:ln w="12700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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৪/৫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জন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মিলে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দল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গঠন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করে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কম্পিউটারের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৫টি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সমস্যার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নাম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লিখ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01646" y="1915296"/>
            <a:ext cx="1449859" cy="49504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2"/>
            <a:ext cx="216000" cy="21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05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lay 1"/>
          <p:cNvSpPr/>
          <p:nvPr/>
        </p:nvSpPr>
        <p:spPr>
          <a:xfrm rot="16200000">
            <a:off x="22443" y="2076866"/>
            <a:ext cx="4800599" cy="3542463"/>
          </a:xfrm>
          <a:prstGeom prst="flowChartDelay">
            <a:avLst/>
          </a:prstGeom>
          <a:ln w="19050">
            <a:solidFill>
              <a:srgbClr val="CC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Delay 2"/>
          <p:cNvSpPr/>
          <p:nvPr/>
        </p:nvSpPr>
        <p:spPr>
          <a:xfrm rot="16200000">
            <a:off x="4301073" y="2076865"/>
            <a:ext cx="4800600" cy="3542463"/>
          </a:xfrm>
          <a:prstGeom prst="flowChartDelay">
            <a:avLst/>
          </a:prstGeom>
          <a:ln w="19050">
            <a:solidFill>
              <a:srgbClr val="CC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25008" y="421396"/>
            <a:ext cx="4358703" cy="880107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normalizeH="0" baseline="0" noProof="0" dirty="0" smtClean="0">
                <a:ln/>
                <a:solidFill>
                  <a:srgbClr val="00CC00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kumimoji="0" lang="en-US" sz="4400" b="1" i="0" u="none" strike="noStrike" kern="1200" normalizeH="0" baseline="0" noProof="0" dirty="0">
              <a:ln/>
              <a:solidFill>
                <a:srgbClr val="00CC00"/>
              </a:soli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0527" y="4093290"/>
            <a:ext cx="342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ও যোগাযোগ প্রযুক্তি  </a:t>
            </a:r>
            <a:endParaRPr lang="bn-IN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2400" b="1" dirty="0">
                <a:latin typeface="NikoshBAN" pitchFamily="2" charset="0"/>
                <a:cs typeface="NikoshBAN" pitchFamily="2" charset="0"/>
              </a:rPr>
              <a:t>শ্রেণিঃ নবম-দশম</a:t>
            </a:r>
          </a:p>
          <a:p>
            <a:r>
              <a:rPr lang="bn-IN" sz="2400" b="1" dirty="0"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ট্রাবল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শ্যু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টিং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IN" sz="24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</a:t>
            </a:r>
            <a:endParaRPr lang="bn-IN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562" y="1887197"/>
            <a:ext cx="1587116" cy="1884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435827" y="4048566"/>
            <a:ext cx="3886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মিজানুর</a:t>
            </a:r>
            <a:r>
              <a:rPr lang="en-US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মিজান</a:t>
            </a:r>
            <a:endParaRPr lang="bn-BD" sz="3200" dirty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20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0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0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0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0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মির্জাপুর</a:t>
            </a:r>
            <a:r>
              <a:rPr lang="en-US" sz="20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0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, </a:t>
            </a:r>
          </a:p>
          <a:p>
            <a:pPr algn="ctr"/>
            <a:r>
              <a:rPr lang="en-US" sz="20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বিরামপুর</a:t>
            </a:r>
            <a:r>
              <a:rPr lang="en-US" sz="20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20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।</a:t>
            </a:r>
            <a:endParaRPr lang="bn-BD" sz="2000" dirty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মোবাইল নং-</a:t>
            </a:r>
            <a:r>
              <a:rPr lang="en-US" sz="20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০১৭৪০৯৭৯৩৯৭  </a:t>
            </a:r>
          </a:p>
          <a:p>
            <a:pPr algn="ctr"/>
            <a:r>
              <a:rPr lang="en-US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ই-</a:t>
            </a:r>
            <a:r>
              <a:rPr lang="en-US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n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mizan.birampur@gmail.com</a:t>
            </a:r>
            <a:endParaRPr lang="en-US" sz="1050" dirty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404360" y="1752600"/>
            <a:ext cx="304800" cy="4419600"/>
            <a:chOff x="4404360" y="1752600"/>
            <a:chExt cx="304800" cy="44196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556760" y="1752600"/>
              <a:ext cx="0" cy="441960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709160" y="2667000"/>
              <a:ext cx="0" cy="28956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404360" y="2667000"/>
              <a:ext cx="0" cy="28956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569" y="2035317"/>
            <a:ext cx="1313605" cy="1649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2"/>
            <a:ext cx="216000" cy="21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825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48116" y="621082"/>
            <a:ext cx="7457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বজায়</a:t>
            </a:r>
            <a:r>
              <a:rPr lang="en-US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6301" y="10216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Search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2647" y="1394941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Disk cleanup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67101" y="1009932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Backup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67101" y="1403602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Security center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1164" y="1776044"/>
            <a:ext cx="7978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ইনস্টল</a:t>
            </a:r>
            <a:r>
              <a:rPr lang="en-US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ম্যাসেজ</a:t>
            </a:r>
            <a:r>
              <a:rPr lang="en-US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দেখাতে</a:t>
            </a:r>
            <a:r>
              <a:rPr lang="en-US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4233" y="2597591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Out of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law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13551" y="2218903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Out of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sell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5200" y="2597591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Out of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Memory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10225" y="2218904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Out of Order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667000" y="50198"/>
            <a:ext cx="4038600" cy="838200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35590" y="3038605"/>
            <a:ext cx="6543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IN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প্রক্রিয়াকে</a:t>
            </a:r>
            <a:r>
              <a:rPr lang="en-US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76301" y="3489227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ট্রাবলব্যাগ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72647" y="3862568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ইনস্টল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67101" y="3477559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ট্রাবলশুটিং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67101" y="3871229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পাইরেসি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61164" y="4243671"/>
            <a:ext cx="5844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IN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34233" y="5065218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গেমস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সফটওয়্যার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67200" y="468653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58849" y="5065218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ডেটাবেজ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সফটওয়্যার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10224" y="4686531"/>
            <a:ext cx="3356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রেজিস্ট্রি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ক্লিনআপ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61164" y="5408592"/>
            <a:ext cx="5462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itchFamily="2" charset="0"/>
              </a:rPr>
              <a:t>৫। </a:t>
            </a:r>
            <a:r>
              <a:rPr lang="en-US" sz="24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Beep</a:t>
            </a:r>
            <a:r>
              <a:rPr lang="en-US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34232" y="6230139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RAM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13550" y="5851451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Hard disk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05199" y="6230139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ROM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10224" y="5851452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CPU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947484" y="1489782"/>
            <a:ext cx="317327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963682" y="1179665"/>
            <a:ext cx="360000" cy="360000"/>
          </a:xfrm>
          <a:prstGeom prst="ellipse">
            <a:avLst/>
          </a:prstGeom>
          <a:solidFill>
            <a:srgbClr val="00B0F0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7966933" y="2491224"/>
            <a:ext cx="360000" cy="360000"/>
          </a:xfrm>
          <a:prstGeom prst="ellipse">
            <a:avLst/>
          </a:prstGeom>
          <a:solidFill>
            <a:srgbClr val="00B0F0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7963682" y="3681885"/>
            <a:ext cx="360000" cy="360000"/>
          </a:xfrm>
          <a:prstGeom prst="ellipse">
            <a:avLst/>
          </a:prstGeom>
          <a:solidFill>
            <a:srgbClr val="00B0F0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7959937" y="4683202"/>
            <a:ext cx="360000" cy="360000"/>
          </a:xfrm>
          <a:prstGeom prst="ellipse">
            <a:avLst/>
          </a:prstGeom>
          <a:solidFill>
            <a:srgbClr val="00B0F0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7966933" y="6019185"/>
            <a:ext cx="360000" cy="360000"/>
          </a:xfrm>
          <a:prstGeom prst="ellipse">
            <a:avLst/>
          </a:prstGeom>
          <a:solidFill>
            <a:srgbClr val="00B0F0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3584667" y="2682477"/>
            <a:ext cx="317327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3558163" y="3570373"/>
            <a:ext cx="317327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1013746" y="4776321"/>
            <a:ext cx="317327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1013746" y="6300321"/>
            <a:ext cx="317327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7592858" y="3759665"/>
            <a:ext cx="2209800" cy="2900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1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1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1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1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endParaRPr lang="en-US" sz="1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3" name="Picture 5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2"/>
            <a:ext cx="216000" cy="21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13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2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1585783" y="2716427"/>
            <a:ext cx="6091881" cy="1420906"/>
          </a:xfrm>
          <a:prstGeom prst="flowChartProcess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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ল্যাপটপে পাওয়ার না আসলে কি কি পন্থা </a:t>
            </a:r>
          </a:p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অবলম্বন করবে লিখে আনবে।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82290" y="1643450"/>
            <a:ext cx="1427018" cy="39311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2"/>
            <a:ext cx="216000" cy="21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0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4440" y="1319009"/>
            <a:ext cx="4049507" cy="10674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</a:t>
            </a:r>
            <a:endParaRPr lang="en-US" sz="5400" b="1" cap="none" spc="0" dirty="0" smtClean="0">
              <a:ln/>
              <a:solidFill>
                <a:srgbClr val="00B0F0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51644" y="2386501"/>
            <a:ext cx="4049507" cy="11454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cap="none" spc="0" dirty="0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হবে।</a:t>
            </a:r>
            <a:endParaRPr lang="en-US" sz="5400" b="1" cap="none" spc="0" dirty="0">
              <a:ln/>
              <a:solidFill>
                <a:srgbClr val="00B0F0"/>
              </a:solidFill>
              <a:effectLst/>
            </a:endParaRP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2"/>
            <a:ext cx="216000" cy="21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42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122" y="-75414"/>
            <a:ext cx="9332536" cy="70229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24333" y="683963"/>
            <a:ext cx="2654648" cy="999242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800" b="1" spc="4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800" b="1" spc="4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144" y="2433785"/>
            <a:ext cx="8382001" cy="954107"/>
          </a:xfrm>
          <a:prstGeom prst="rect">
            <a:avLst/>
          </a:prstGeom>
          <a:solidFill>
            <a:srgbClr val="FFC000"/>
          </a:solidFill>
          <a:ln w="3175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28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2144" y="1823908"/>
            <a:ext cx="8382002" cy="523220"/>
          </a:xfrm>
          <a:prstGeom prst="rect">
            <a:avLst/>
          </a:prstGeom>
          <a:solidFill>
            <a:srgbClr val="00FF00"/>
          </a:solidFill>
          <a:ln w="3175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28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2145" y="3487073"/>
            <a:ext cx="8382001" cy="2446824"/>
          </a:xfrm>
          <a:prstGeom prst="rect">
            <a:avLst/>
          </a:prstGeom>
          <a:solidFill>
            <a:srgbClr val="00FFFF"/>
          </a:solidFill>
          <a:ln w="3175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5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জনাব </a:t>
            </a:r>
            <a:r>
              <a:rPr lang="bn-BD" sz="25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ফরহাদ হোসেন, অধ্যক্ষ, বিরামপুর সরকারী কলেজ,দিনাজপুর।</a:t>
            </a:r>
          </a:p>
          <a:p>
            <a:pPr algn="ctr"/>
            <a:r>
              <a:rPr lang="bn-BD" sz="25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জনাব </a:t>
            </a:r>
            <a:r>
              <a:rPr lang="bn-BD" sz="2550" dirty="0">
                <a:latin typeface="NikoshBAN" panose="02000000000000000000" pitchFamily="2" charset="0"/>
                <a:cs typeface="NikoshBAN" panose="02000000000000000000" pitchFamily="2" charset="0"/>
              </a:rPr>
              <a:t>নিশিত </a:t>
            </a:r>
            <a:r>
              <a:rPr lang="bn-BD" sz="25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কুন্ডু</a:t>
            </a:r>
            <a:r>
              <a:rPr lang="bn-BD" sz="255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55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bn-BD" sz="255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ইংরেজী</a:t>
            </a:r>
            <a:r>
              <a:rPr lang="bn-BD" sz="2550" dirty="0" smtClean="0">
                <a:latin typeface="NikoshBAN" panose="02000000000000000000" pitchFamily="2" charset="0"/>
                <a:cs typeface="NikoshBAN" panose="02000000000000000000" pitchFamily="2" charset="0"/>
              </a:rPr>
              <a:t>), টিচার্স ট্রেনিং কলেজ(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টিটিসি</a:t>
            </a:r>
            <a:r>
              <a:rPr lang="bn-BD" sz="2550" dirty="0" smtClean="0">
                <a:latin typeface="NikoshBAN" panose="02000000000000000000" pitchFamily="2" charset="0"/>
                <a:cs typeface="NikoshBAN" panose="02000000000000000000" pitchFamily="2" charset="0"/>
              </a:rPr>
              <a:t>),রংপুর</a:t>
            </a:r>
            <a:r>
              <a:rPr lang="bn-BD" sz="255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IN" sz="2550" dirty="0">
                <a:latin typeface="NikoshBAN" panose="02000000000000000000" pitchFamily="2" charset="0"/>
                <a:cs typeface="NikoshBAN" panose="02000000000000000000" pitchFamily="2" charset="0"/>
              </a:rPr>
              <a:t>জনাব </a:t>
            </a:r>
            <a:r>
              <a:rPr lang="bn-BD" sz="2550" dirty="0">
                <a:latin typeface="NikoshBAN" panose="02000000000000000000" pitchFamily="2" charset="0"/>
                <a:cs typeface="NikoshBAN" panose="02000000000000000000" pitchFamily="2" charset="0"/>
              </a:rPr>
              <a:t>নুর আলম, উপজেলা মাধ্যমিক অফিসার, বিরামপুর, দিনাজপুর।</a:t>
            </a:r>
            <a:endParaRPr lang="bn-IN" sz="255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550" dirty="0">
                <a:latin typeface="NikoshBAN" panose="02000000000000000000" pitchFamily="2" charset="0"/>
                <a:cs typeface="NikoshBAN" panose="02000000000000000000" pitchFamily="2" charset="0"/>
              </a:rPr>
              <a:t>জনাব মো</a:t>
            </a:r>
            <a:r>
              <a:rPr lang="bn-BD" sz="2550" dirty="0">
                <a:latin typeface="NikoshBAN" panose="02000000000000000000" pitchFamily="2" charset="0"/>
                <a:cs typeface="NikoshBAN" panose="02000000000000000000" pitchFamily="2" charset="0"/>
              </a:rPr>
              <a:t>ঃ আব্দুস সালাম, একাডেমিক শিক্ষা অফিসার, বিরামপুর, দিনাজপুর।</a:t>
            </a: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জনাব মেফতাহুন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নাহার(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), বিরামপুর চাঁদপুর ফাজিল মাদ্রাসা,</a:t>
            </a:r>
            <a:r>
              <a:rPr lang="bn-BD" sz="25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বিরামপুর, দিনাজপুর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2"/>
            <a:ext cx="216000" cy="21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2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9" y="1187776"/>
            <a:ext cx="3269531" cy="229385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29" y="1187776"/>
            <a:ext cx="3392078" cy="229385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140" y="3644878"/>
            <a:ext cx="4694549" cy="279299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7" name="Rectangle 6"/>
          <p:cNvSpPr/>
          <p:nvPr/>
        </p:nvSpPr>
        <p:spPr>
          <a:xfrm>
            <a:off x="1855141" y="622029"/>
            <a:ext cx="5139548" cy="40250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2"/>
            <a:ext cx="216000" cy="21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94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63263" y="3286897"/>
            <a:ext cx="5314866" cy="9400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</a:t>
            </a:r>
            <a:r>
              <a:rPr lang="en-US" sz="54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54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শ্যু</a:t>
            </a:r>
            <a:r>
              <a:rPr lang="en-US" sz="54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টিং</a:t>
            </a:r>
            <a:endParaRPr lang="en-US" sz="54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1996" y="1721708"/>
            <a:ext cx="2057400" cy="4661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convex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জকের পাঠ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2"/>
            <a:ext cx="216000" cy="21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64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4691" y="2963562"/>
            <a:ext cx="5982358" cy="1815882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4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4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</a:t>
            </a:r>
          </a:p>
          <a:p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১।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ট্রাবলশুটিং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কি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তা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বলতে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পারবে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; </a:t>
            </a:r>
            <a:endPara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২।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কম্পিউটারের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সাধারণ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সমস্যা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গুলো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চিহ্নিত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করতে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পারবে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; </a:t>
            </a:r>
            <a:endPara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endParaRPr>
          </a:p>
          <a:p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৩।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কম্পিউটারের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সাধারণ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সমস্যাগুলো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সমাধান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করতে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পারবে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50462" y="1824681"/>
            <a:ext cx="1690815" cy="40250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2"/>
            <a:ext cx="216000" cy="21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921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51" y="923284"/>
            <a:ext cx="3322443" cy="249808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69" y="3660733"/>
            <a:ext cx="2253609" cy="195571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02" y="923284"/>
            <a:ext cx="3217129" cy="24384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557" y="3538465"/>
            <a:ext cx="2754916" cy="221315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5" name="Title 3"/>
          <p:cNvSpPr txBox="1">
            <a:spLocks/>
          </p:cNvSpPr>
          <p:nvPr/>
        </p:nvSpPr>
        <p:spPr>
          <a:xfrm>
            <a:off x="5580557" y="3012621"/>
            <a:ext cx="2077571" cy="46868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ক্যাবল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6023580" y="5751618"/>
            <a:ext cx="1925451" cy="56752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স্লাপাই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2" y="3660732"/>
            <a:ext cx="2271169" cy="195571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" name="Rectangle 1"/>
          <p:cNvSpPr/>
          <p:nvPr/>
        </p:nvSpPr>
        <p:spPr>
          <a:xfrm>
            <a:off x="1409459" y="1052259"/>
            <a:ext cx="2860225" cy="49221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5400" b="1" cap="none" spc="0" dirty="0" smtClean="0">
                <a:ln/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5400" b="1" cap="none" spc="0" dirty="0" smtClean="0">
                <a:ln/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5400" b="1" cap="none" spc="0" dirty="0" smtClean="0">
                <a:ln/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5400" b="1" cap="none" spc="0" dirty="0">
              <a:ln/>
              <a:solidFill>
                <a:schemeClr val="bg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19669" y="358490"/>
            <a:ext cx="2157694" cy="3254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সমস্যাঃ১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2"/>
            <a:ext cx="216000" cy="21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4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13312" r="15983" b="3020"/>
          <a:stretch/>
        </p:blipFill>
        <p:spPr>
          <a:xfrm>
            <a:off x="1637432" y="1185378"/>
            <a:ext cx="2960016" cy="276205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034" y="3906371"/>
            <a:ext cx="2616127" cy="197595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66" y="4106544"/>
            <a:ext cx="2550659" cy="193603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594" y="4106543"/>
            <a:ext cx="2166613" cy="186471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029199" y="1311280"/>
            <a:ext cx="2870463" cy="2044662"/>
            <a:chOff x="4707578" y="908954"/>
            <a:chExt cx="4422134" cy="331660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7578" y="908954"/>
              <a:ext cx="4422134" cy="3316600"/>
            </a:xfrm>
            <a:prstGeom prst="rect">
              <a:avLst/>
            </a:prstGeom>
          </p:spPr>
        </p:pic>
        <p:sp>
          <p:nvSpPr>
            <p:cNvPr id="2" name="Down Arrow 1"/>
            <p:cNvSpPr/>
            <p:nvPr/>
          </p:nvSpPr>
          <p:spPr>
            <a:xfrm rot="4100097">
              <a:off x="7435734" y="312577"/>
              <a:ext cx="457200" cy="2373552"/>
            </a:xfrm>
            <a:prstGeom prst="downArrow">
              <a:avLst/>
            </a:prstGeom>
            <a:noFill/>
            <a:ln w="12700">
              <a:solidFill>
                <a:srgbClr val="CC00FF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5607690" y="1499353"/>
              <a:ext cx="1371600" cy="1219200"/>
            </a:xfrm>
            <a:prstGeom prst="ellipse">
              <a:avLst/>
            </a:prstGeom>
            <a:noFill/>
            <a:ln w="19050">
              <a:solidFill>
                <a:srgbClr val="CC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1033742" y="4688948"/>
            <a:ext cx="2306025" cy="919999"/>
          </a:xfrm>
          <a:prstGeom prst="rect">
            <a:avLst/>
          </a:prstGeom>
          <a:noFill/>
          <a:ln w="1905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111604" y="1845563"/>
            <a:ext cx="2106003" cy="36500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err="1" smtClean="0">
                <a:ln/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মনিটরে</a:t>
            </a:r>
            <a:r>
              <a:rPr lang="en-US" sz="3600" b="1" cap="none" spc="0" dirty="0" smtClean="0">
                <a:ln/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 smtClean="0">
                <a:ln/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b="1" cap="none" spc="0" dirty="0" smtClean="0">
                <a:ln/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 smtClean="0">
                <a:ln/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b="1" cap="none" spc="0" dirty="0" smtClean="0">
                <a:ln/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 smtClean="0">
                <a:ln/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600" b="1" cap="none" spc="0" dirty="0" smtClean="0">
                <a:ln/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 smtClean="0">
                <a:ln/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3600" b="1" cap="none" spc="0" dirty="0">
              <a:ln/>
              <a:solidFill>
                <a:schemeClr val="bg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17925" y="692571"/>
            <a:ext cx="2157694" cy="3254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সমস্যাঃ২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2"/>
            <a:ext cx="216000" cy="21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0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8" b="16093"/>
          <a:stretch/>
        </p:blipFill>
        <p:spPr>
          <a:xfrm>
            <a:off x="1361669" y="1050403"/>
            <a:ext cx="3391294" cy="23715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669" y="3663151"/>
            <a:ext cx="3391294" cy="22022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681" y="3663151"/>
            <a:ext cx="3391972" cy="22022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0" t="5514"/>
          <a:stretch/>
        </p:blipFill>
        <p:spPr>
          <a:xfrm>
            <a:off x="4977094" y="1050402"/>
            <a:ext cx="3336559" cy="232692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58562" y="691762"/>
            <a:ext cx="3173621" cy="2858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Windows Hang</a:t>
            </a:r>
            <a:endParaRPr lang="en-US" sz="5400" b="1" cap="none" spc="0" dirty="0">
              <a:ln/>
              <a:effectLst/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19400" y="293518"/>
            <a:ext cx="2157694" cy="3254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সমস্যাঃ</a:t>
            </a:r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2"/>
            <a:ext cx="216000" cy="21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5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</TotalTime>
  <Words>1629</Words>
  <Application>Microsoft Office PowerPoint</Application>
  <PresentationFormat>On-screen Show (4:3)</PresentationFormat>
  <Paragraphs>327</Paragraphs>
  <Slides>33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Calibri</vt:lpstr>
      <vt:lpstr>Calibri Light</vt:lpstr>
      <vt:lpstr>Eras Bold ITC</vt:lpstr>
      <vt:lpstr>Nikosh</vt:lpstr>
      <vt:lpstr>NikoshBAN</vt:lpstr>
      <vt:lpstr>SutonnyMJ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Mahi Kaishar</dc:creator>
  <cp:lastModifiedBy>Md Mahi Kaishar</cp:lastModifiedBy>
  <cp:revision>53</cp:revision>
  <dcterms:created xsi:type="dcterms:W3CDTF">2019-12-18T00:43:10Z</dcterms:created>
  <dcterms:modified xsi:type="dcterms:W3CDTF">2019-12-19T05:43:20Z</dcterms:modified>
</cp:coreProperties>
</file>