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1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4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3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8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43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2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6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4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0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7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9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6C72-B5B5-458C-AF42-FF05DFF5FE97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E5C0-B440-4A60-8E90-89AC9D10E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203" y="312819"/>
            <a:ext cx="1447800" cy="6027822"/>
          </a:xfrm>
        </p:spPr>
        <p:txBody>
          <a:bodyPr>
            <a:noAutofit/>
          </a:bodyPr>
          <a:lstStyle/>
          <a:p>
            <a:r>
              <a:rPr lang="en-US" sz="10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04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0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0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0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A8AFD-025E-4218-9120-A804DDCF8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18" y="478302"/>
            <a:ext cx="7835704" cy="586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29EE36-C51B-4D3A-96F3-F113DDBB353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753578" cy="264789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32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bn-IN" sz="32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bn-IN" sz="32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bn-IN" sz="32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bn-IN" sz="32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bn-IN" sz="320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bn-IN" sz="3200" i="1" smtClean="0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এটি একটি সমান্তর ধারা </a:t>
                </a:r>
                <a:b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১ম পদ,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সধারণ অন্তর,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IN" sz="32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b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চলো আমরা সবাই পূর্বের সূত্র ব্যবহার করে এই ধারার  ২০ তম পদ এবং ১ম ২০টি পদ এর সমষ্টি নির্ণয় করি।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29EE36-C51B-4D3A-96F3-F113DDBB3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753578" cy="2647897"/>
              </a:xfrm>
              <a:blipFill>
                <a:blip r:embed="rId3"/>
                <a:stretch>
                  <a:fillRect l="-1474" r="-850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2F7658-3D52-4C79-8D27-1A37CD791D7C}"/>
                  </a:ext>
                </a:extLst>
              </p:cNvPr>
              <p:cNvSpPr txBox="1"/>
              <p:nvPr/>
            </p:nvSpPr>
            <p:spPr>
              <a:xfrm>
                <a:off x="7270231" y="3198394"/>
                <a:ext cx="3418449" cy="3144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4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bn-IN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bn-IN" sz="2000" dirty="0">
                    <a:cs typeface="NikoshBAN" panose="02000000000000000000" pitchFamily="2" charset="0"/>
                  </a:rPr>
                  <a:t>  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bn-IN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bn-IN" sz="3200" i="0" dirty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bn-IN" sz="2000" dirty="0"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bn-IN" sz="2000" dirty="0"/>
              </a:p>
              <a:p>
                <a:r>
                  <a:rPr lang="bn-IN" sz="2000" dirty="0"/>
                  <a:t>    </a:t>
                </a:r>
                <a:endParaRPr lang="en-US" sz="2000" dirty="0"/>
              </a:p>
              <a:p>
                <a:r>
                  <a:rPr lang="en-US" sz="2000" dirty="0"/>
                  <a:t>           	=</a:t>
                </a:r>
                <a:r>
                  <a:rPr lang="bn-IN" sz="2000" dirty="0"/>
                  <a:t> 10</a:t>
                </a:r>
                <a:r>
                  <a:rPr lang="en-US" sz="2000" dirty="0"/>
                  <a:t>(4+19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bn-IN" sz="2000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3</a:t>
                </a:r>
              </a:p>
              <a:p>
                <a:r>
                  <a:rPr lang="en-US" sz="2000" dirty="0"/>
                  <a:t>	= 230</a:t>
                </a:r>
                <a:r>
                  <a:rPr lang="bn-IN" sz="2000" dirty="0"/>
                  <a:t> </a:t>
                </a:r>
                <a14:m>
                  <m:oMath xmlns:m="http://schemas.openxmlformats.org/officeDocument/2006/math">
                    <m:r>
                      <a:rPr lang="bn-IN" sz="2000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3</a:t>
                </a:r>
              </a:p>
              <a:p>
                <a:r>
                  <a:rPr lang="en-US" sz="2000" dirty="0"/>
                  <a:t>	=690</a:t>
                </a:r>
                <a:endParaRPr lang="bn-IN" sz="2000" dirty="0"/>
              </a:p>
              <a:p>
                <a:endParaRPr lang="bn-IN" sz="2400" dirty="0">
                  <a:cs typeface="NikoshBAN" panose="02000000000000000000" pitchFamily="2" charset="0"/>
                </a:endParaRPr>
              </a:p>
              <a:p>
                <a:endParaRPr lang="en-US" sz="24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2F7658-3D52-4C79-8D27-1A37CD791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31" y="3198394"/>
                <a:ext cx="3418449" cy="3144579"/>
              </a:xfrm>
              <a:prstGeom prst="rect">
                <a:avLst/>
              </a:prstGeom>
              <a:blipFill>
                <a:blip r:embed="rId4"/>
                <a:stretch>
                  <a:fillRect l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43AC05-E13E-4AF0-98EF-D3E2F7871E0B}"/>
                  </a:ext>
                </a:extLst>
              </p:cNvPr>
              <p:cNvSpPr txBox="1"/>
              <p:nvPr/>
            </p:nvSpPr>
            <p:spPr>
              <a:xfrm>
                <a:off x="777548" y="3198394"/>
                <a:ext cx="59504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২০ তম পদ =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a+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	=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+(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32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b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=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= 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bn-IN" sz="3200" i="1">
                        <a:latin typeface="Cambria Math" panose="02040503050406030204" pitchFamily="18" charset="0"/>
                      </a:rPr>
                      <m:t>57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b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=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59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43AC05-E13E-4AF0-98EF-D3E2F7871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8" y="3198394"/>
                <a:ext cx="5950480" cy="3046988"/>
              </a:xfrm>
              <a:prstGeom prst="rect">
                <a:avLst/>
              </a:prstGeom>
              <a:blipFill>
                <a:blip r:embed="rId5"/>
                <a:stretch>
                  <a:fillRect l="-2664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68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FCE7-2D0F-4377-A240-6C289B79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20" y="41129"/>
            <a:ext cx="2804160" cy="9158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14A96-ACF1-4EE5-AE7E-C1622B999D12}"/>
              </a:ext>
            </a:extLst>
          </p:cNvPr>
          <p:cNvSpPr txBox="1"/>
          <p:nvPr/>
        </p:nvSpPr>
        <p:spPr>
          <a:xfrm>
            <a:off x="4431323" y="956949"/>
            <a:ext cx="30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সৃজন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ীল-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CA7125-47C5-492F-B61C-CE23ADAB0EE7}"/>
                  </a:ext>
                </a:extLst>
              </p:cNvPr>
              <p:cNvSpPr txBox="1"/>
              <p:nvPr/>
            </p:nvSpPr>
            <p:spPr>
              <a:xfrm>
                <a:off x="464235" y="1872769"/>
                <a:ext cx="1143795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6+11+16+21+…….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এক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ারা </a:t>
                </a:r>
              </a:p>
              <a:p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ক. ধারাটির সাধারণ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্ণয় করো ।</a:t>
                </a: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াটির </a:t>
                </a:r>
                <a14:m>
                  <m:oMath xmlns:m="http://schemas.openxmlformats.org/officeDocument/2006/math">
                    <m:r>
                      <a:rPr lang="en-US" sz="4800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তম পদ নির্ণয় ক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 ।</a:t>
                </a: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গ. ধারা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  <a14:m>
                  <m:oMath xmlns:m="http://schemas.openxmlformats.org/officeDocument/2006/math">
                    <m:r>
                      <a:rPr lang="en-US" sz="480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 পদের স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ষ্টি নির্ণয় ক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 ।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CA7125-47C5-492F-B61C-CE23ADAB0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5" y="1872769"/>
                <a:ext cx="11437956" cy="3785652"/>
              </a:xfrm>
              <a:prstGeom prst="rect">
                <a:avLst/>
              </a:prstGeom>
              <a:blipFill>
                <a:blip r:embed="rId3"/>
                <a:stretch>
                  <a:fillRect l="-2399" t="-4187" b="-7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8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BD39-0854-48E1-A8F3-74335590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254" y="168177"/>
            <a:ext cx="2561492" cy="633681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4819F-3961-4452-82DF-3AD417D8BFCA}"/>
              </a:ext>
            </a:extLst>
          </p:cNvPr>
          <p:cNvSpPr txBox="1"/>
          <p:nvPr/>
        </p:nvSpPr>
        <p:spPr>
          <a:xfrm>
            <a:off x="5053818" y="801858"/>
            <a:ext cx="2084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সমাধান+ক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44C19C-581E-4C1F-A4D9-568E4B251AA9}"/>
                  </a:ext>
                </a:extLst>
              </p:cNvPr>
              <p:cNvSpPr txBox="1"/>
              <p:nvPr/>
            </p:nvSpPr>
            <p:spPr>
              <a:xfrm>
                <a:off x="295422" y="1786597"/>
                <a:ext cx="1152144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ক. দেওয়া আছে ধারাটির </a:t>
                </a:r>
              </a:p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১ম পদ,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bn-IN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সুতরাং, সাধারণ অন্তর,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IN" sz="4800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bn-IN" sz="480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480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bn-IN" sz="48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n-IN" sz="480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bn-IN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44C19C-581E-4C1F-A4D9-568E4B251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2" y="1786597"/>
                <a:ext cx="11521440" cy="3046988"/>
              </a:xfrm>
              <a:prstGeom prst="rect">
                <a:avLst/>
              </a:prstGeom>
              <a:blipFill>
                <a:blip r:embed="rId2"/>
                <a:stretch>
                  <a:fillRect l="-2381" t="-46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21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FF5454"/>
            </a:gs>
            <a:gs pos="0">
              <a:srgbClr val="FF0000"/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4A2A-DED0-418A-A431-F2931E49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152" y="154109"/>
            <a:ext cx="2603695" cy="1280796"/>
          </a:xfrm>
        </p:spPr>
        <p:txBody>
          <a:bodyPr>
            <a:norm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</a:t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সমাধান+খ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A80710-B378-4291-8707-16589293DF21}"/>
                  </a:ext>
                </a:extLst>
              </p:cNvPr>
              <p:cNvSpPr txBox="1"/>
              <p:nvPr/>
            </p:nvSpPr>
            <p:spPr>
              <a:xfrm>
                <a:off x="3274006" y="1564570"/>
                <a:ext cx="7818716" cy="5139321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খ. ‘ক’ হতে ১ম পদ,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অন্তর,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bn-IN" sz="3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</a:p>
              <a:p>
                <a14:m>
                  <m:oMath xmlns:m="http://schemas.openxmlformats.org/officeDocument/2006/math">
                    <m:r>
                      <a:rPr lang="bn-IN" sz="3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bn-IN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 =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+( 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600" dirty="0"/>
                  <a:t>1</a:t>
                </a:r>
                <a:r>
                  <a:rPr lang="bn-IN" sz="3600" dirty="0"/>
                  <a:t>)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 =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+(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600" dirty="0"/>
                  <a:t>1</a:t>
                </a:r>
                <a:r>
                  <a:rPr lang="bn-IN" sz="3600" dirty="0"/>
                  <a:t>)</a:t>
                </a:r>
                <a14:m>
                  <m:oMath xmlns:m="http://schemas.openxmlformats.org/officeDocument/2006/math">
                    <m:r>
                      <a:rPr lang="bn-IN" sz="3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 =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bn-IN" sz="3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dirty="0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sz="3600" i="0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i="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bn-IN" sz="36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 =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600" dirty="0" smtClean="0">
                        <a:latin typeface="Cambria Math" panose="02040503050406030204" pitchFamily="18" charset="0"/>
                      </a:rPr>
                      <m:t>95</m:t>
                    </m:r>
                  </m:oMath>
                </a14:m>
                <a:endParaRPr lang="bn-IN" sz="3600" dirty="0">
                  <a:latin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 = </a:t>
                </a:r>
                <a14:m>
                  <m:oMath xmlns:m="http://schemas.openxmlformats.org/officeDocument/2006/math">
                    <m:r>
                      <a:rPr lang="en-US" sz="3600" dirty="0" smtClean="0">
                        <a:latin typeface="Cambria Math" panose="02040503050406030204" pitchFamily="18" charset="0"/>
                      </a:rPr>
                      <m:t>101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A80710-B378-4291-8707-16589293D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06" y="1564570"/>
                <a:ext cx="7818716" cy="5139321"/>
              </a:xfrm>
              <a:prstGeom prst="rect">
                <a:avLst/>
              </a:prstGeom>
              <a:blipFill>
                <a:blip r:embed="rId2"/>
                <a:stretch>
                  <a:fillRect l="-2257" t="-1538" b="-2485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66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5454"/>
            </a:gs>
            <a:gs pos="51000">
              <a:srgbClr val="FF0000"/>
            </a:gs>
            <a:gs pos="45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F447-9921-48B0-97C9-D0AE6077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832" y="126610"/>
            <a:ext cx="2158218" cy="1168252"/>
          </a:xfrm>
        </p:spPr>
        <p:txBody>
          <a:bodyPr>
            <a:normAutofit/>
          </a:bodyPr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 </a:t>
            </a:r>
            <a:b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সমাধান+গ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013CF2-82C1-4FFC-8AA1-1A59A18B0A33}"/>
                  </a:ext>
                </a:extLst>
              </p:cNvPr>
              <p:cNvSpPr txBox="1"/>
              <p:nvPr/>
            </p:nvSpPr>
            <p:spPr>
              <a:xfrm>
                <a:off x="3540351" y="1558307"/>
                <a:ext cx="5408777" cy="517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গ. ‘ক’ হতে ১ম পদ, 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bn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অন্তর, 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bn-IN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bn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bn-IN" sz="4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FF00"/>
                    </a:solidFill>
                    <a:cs typeface="NikoshBAN" panose="02000000000000000000" pitchFamily="2" charset="0"/>
                  </a:rPr>
                  <a:t>  =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bn-I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bn-IN" sz="2800" i="1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36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36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bn-IN" sz="360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FF00"/>
                    </a:solidFill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bn-IN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bn-IN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bn-IN" sz="28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endParaRPr lang="bn-IN" sz="28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</a:t>
                </a:r>
                <a14:m>
                  <m:oMath xmlns:m="http://schemas.openxmlformats.org/officeDocument/2006/math">
                    <m:r>
                      <a:rPr lang="bn-IN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bn-IN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bn-IN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bn-IN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bn-IN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IN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bn-IN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bn-IN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bn-IN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bn-IN" sz="2800" i="1" dirty="0">
                  <a:solidFill>
                    <a:srgbClr val="FFFF00"/>
                  </a:solidFill>
                </a:endParaRPr>
              </a:p>
              <a:p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 </a:t>
                </a:r>
                <a14:m>
                  <m:oMath xmlns:m="http://schemas.openxmlformats.org/officeDocument/2006/math">
                    <m:r>
                      <a:rPr lang="bn-IN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8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bn-IN" sz="280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bn-IN" sz="280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bn-IN" sz="280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95</m:t>
                    </m:r>
                  </m:oMath>
                </a14:m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 </a:t>
                </a:r>
                <a14:m>
                  <m:oMath xmlns:m="http://schemas.openxmlformats.org/officeDocument/2006/math">
                    <m:r>
                      <a:rPr lang="bn-IN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8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107</m:t>
                    </m:r>
                  </m:oMath>
                </a14:m>
                <a:endParaRPr lang="bn-IN" sz="2800" dirty="0">
                  <a:solidFill>
                    <a:srgbClr val="FFFF00"/>
                  </a:solidFill>
                  <a:latin typeface="NikoshBAN" panose="02000000000000000000" pitchFamily="2" charset="0"/>
                </a:endParaRPr>
              </a:p>
              <a:p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1070</m:t>
                    </m:r>
                  </m:oMath>
                </a14:m>
                <a:endParaRPr lang="bn-IN" sz="2800" dirty="0">
                  <a:solidFill>
                    <a:srgbClr val="FFFF00"/>
                  </a:solidFill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013CF2-82C1-4FFC-8AA1-1A59A18B0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51" y="1558307"/>
                <a:ext cx="5408777" cy="5173083"/>
              </a:xfrm>
              <a:prstGeom prst="rect">
                <a:avLst/>
              </a:prstGeom>
              <a:blipFill>
                <a:blip r:embed="rId2"/>
                <a:stretch>
                  <a:fillRect l="-2368" t="-1061" b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96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FF5454"/>
            </a:gs>
            <a:gs pos="71000">
              <a:srgbClr val="00B050"/>
            </a:gs>
            <a:gs pos="9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A295-FD51-4D9B-BF25-AD99A9BC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729" y="154110"/>
            <a:ext cx="3477651" cy="1382064"/>
          </a:xfrm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991138-C065-4498-8F2B-4D4DF58CFFE1}"/>
                  </a:ext>
                </a:extLst>
              </p:cNvPr>
              <p:cNvSpPr txBox="1"/>
              <p:nvPr/>
            </p:nvSpPr>
            <p:spPr>
              <a:xfrm>
                <a:off x="328778" y="2231025"/>
                <a:ext cx="1073511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8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48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48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48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lang="en-US" sz="4800" dirty="0">
                    <a:solidFill>
                      <a:srgbClr val="FFFF00"/>
                    </a:solidFill>
                  </a:rPr>
                  <a:t>…….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এক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ারা </a:t>
                </a:r>
              </a:p>
              <a:p>
                <a:endParaRPr lang="en-US" sz="4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ক. ধারাটির সাধারণ 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্ণয় করো ।</a:t>
                </a:r>
              </a:p>
              <a:p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াটির </a:t>
                </a:r>
                <a14:m>
                  <m:oMath xmlns:m="http://schemas.openxmlformats.org/officeDocument/2006/math">
                    <m:r>
                      <a:rPr lang="en-US" sz="48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 নির্ণয় ক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।</a:t>
                </a:r>
              </a:p>
              <a:p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গ. ধারা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  <a14:m>
                  <m:oMath xmlns:m="http://schemas.openxmlformats.org/officeDocument/2006/math">
                    <m:r>
                      <a:rPr lang="en-US" sz="48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bn-IN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 পদের স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ষ্টি নির্ণয় ক</a:t>
                </a:r>
                <a:r>
                  <a:rPr lang="bn-BD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। </a:t>
                </a:r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991138-C065-4498-8F2B-4D4DF58CF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8" y="2231025"/>
                <a:ext cx="10735115" cy="3785652"/>
              </a:xfrm>
              <a:prstGeom prst="rect">
                <a:avLst/>
              </a:prstGeom>
              <a:blipFill>
                <a:blip r:embed="rId2"/>
                <a:stretch>
                  <a:fillRect l="-2612" t="-4187" b="-7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50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780">
              <a:srgbClr val="90AADB"/>
            </a:gs>
            <a:gs pos="27000">
              <a:srgbClr val="FF5454"/>
            </a:gs>
            <a:gs pos="50000">
              <a:schemeClr val="accent1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CDEF2-F880-4D31-AB63-41036CD1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7363" cy="915035"/>
          </a:xfrm>
        </p:spPr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দলগত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3D345-F0F1-4E61-AAD1-49DFC15BB16B}"/>
              </a:ext>
            </a:extLst>
          </p:cNvPr>
          <p:cNvSpPr txBox="1"/>
          <p:nvPr/>
        </p:nvSpPr>
        <p:spPr>
          <a:xfrm>
            <a:off x="504092" y="2631293"/>
            <a:ext cx="11183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ভক্ত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হয়ে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ধারার বৈশিষ্ট্য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959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94AD-7973-494C-9E0E-677DBB0D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4"/>
            <a:ext cx="8924778" cy="956603"/>
          </a:xfrm>
        </p:spPr>
        <p:txBody>
          <a:bodyPr>
            <a:noAutofit/>
          </a:bodyPr>
          <a:lstStyle/>
          <a:p>
            <a:pPr algn="ctr"/>
            <a:r>
              <a:rPr lang="bn-IN" sz="6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6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7BF5D-EC7A-41B8-A729-61C3A75E17F0}"/>
              </a:ext>
            </a:extLst>
          </p:cNvPr>
          <p:cNvSpPr txBox="1"/>
          <p:nvPr/>
        </p:nvSpPr>
        <p:spPr>
          <a:xfrm>
            <a:off x="464235" y="1709580"/>
            <a:ext cx="1143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7+13+19+25… …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তথ্যের আলোকে ১-২ নং প্রশ্নের উত্তর দাও।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8ED9E-1E97-4761-AD72-933CFE9BC1ED}"/>
              </a:ext>
            </a:extLst>
          </p:cNvPr>
          <p:cNvSpPr txBox="1"/>
          <p:nvPr/>
        </p:nvSpPr>
        <p:spPr>
          <a:xfrm>
            <a:off x="464236" y="2447778"/>
            <a:ext cx="112541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</a:t>
            </a:r>
          </a:p>
          <a:p>
            <a:r>
              <a:rPr lang="en-US" sz="2800" dirty="0"/>
              <a:t>১।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ধারাটির </a:t>
            </a:r>
            <a:r>
              <a:rPr lang="bn-IN" sz="2800" dirty="0">
                <a:latin typeface="NikoshBAN" panose="02000000000000000000" pitchFamily="2" charset="0"/>
              </a:rPr>
              <a:t>15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তম পদ কোনটি ?                   ক</a:t>
            </a:r>
            <a:r>
              <a:rPr lang="bn-IN" sz="2800" dirty="0">
                <a:latin typeface="NikoshBAN" panose="02000000000000000000" pitchFamily="2" charset="0"/>
              </a:rPr>
              <a:t>)</a:t>
            </a:r>
            <a:r>
              <a:rPr lang="bn-IN" sz="2800" dirty="0">
                <a:latin typeface="Arial" panose="020B0604020202020204" pitchFamily="34" charset="0"/>
              </a:rPr>
              <a:t>85 </a:t>
            </a:r>
            <a:r>
              <a:rPr lang="bn-IN" sz="2800" dirty="0">
                <a:latin typeface="NikoshBAN" panose="02000000000000000000" pitchFamily="2" charset="0"/>
              </a:rPr>
              <a:t>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2800" dirty="0">
                <a:latin typeface="NikoshBAN" panose="02000000000000000000" pitchFamily="2" charset="0"/>
              </a:rPr>
              <a:t> 91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2800" dirty="0">
                <a:latin typeface="NikoshBAN" panose="02000000000000000000" pitchFamily="2" charset="0"/>
              </a:rPr>
              <a:t> 97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 )   </a:t>
            </a:r>
            <a:r>
              <a:rPr lang="bn-IN" sz="2800" dirty="0">
                <a:latin typeface="NikoshBAN" panose="02000000000000000000" pitchFamily="2" charset="0"/>
                <a:cs typeface="+mj-cs"/>
              </a:rPr>
              <a:t>104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ধারাটির ১ম </a:t>
            </a:r>
            <a:r>
              <a:rPr lang="bn-IN" sz="2800" dirty="0">
                <a:latin typeface="NikoshBAN" panose="02000000000000000000" pitchFamily="2" charset="0"/>
              </a:rPr>
              <a:t>20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টি পদের সমষ্টি কত ?         ক)  </a:t>
            </a:r>
            <a:r>
              <a:rPr lang="bn-IN" sz="2800" dirty="0">
                <a:latin typeface="NikoshBAN" panose="02000000000000000000" pitchFamily="2" charset="0"/>
                <a:cs typeface="+mj-cs"/>
              </a:rPr>
              <a:t>141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bn-IN" sz="2800" dirty="0">
                <a:latin typeface="NikoshBAN" panose="02000000000000000000" pitchFamily="2" charset="0"/>
              </a:rPr>
              <a:t>1210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গ) </a:t>
            </a:r>
            <a:r>
              <a:rPr lang="bn-IN" sz="2800" dirty="0">
                <a:latin typeface="NikoshBAN" panose="02000000000000000000" pitchFamily="2" charset="0"/>
                <a:cs typeface="+mj-cs"/>
              </a:rPr>
              <a:t>1280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ঘ) </a:t>
            </a:r>
            <a:r>
              <a:rPr lang="bn-IN" sz="2800" dirty="0">
                <a:latin typeface="NikoshBAN" panose="02000000000000000000" pitchFamily="2" charset="0"/>
                <a:cs typeface="+mj-cs"/>
              </a:rPr>
              <a:t>2560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সমান্তর ধারার ১ম পদ </a:t>
            </a:r>
            <a:r>
              <a:rPr lang="bn-IN" sz="2800" dirty="0">
                <a:latin typeface="NikoshBAN" panose="02000000000000000000" pitchFamily="2" charset="0"/>
              </a:rPr>
              <a:t>3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এবং সাধারণ অন্তর </a:t>
            </a:r>
            <a:r>
              <a:rPr lang="bn-IN" sz="2800" dirty="0">
                <a:latin typeface="NikoshBAN" panose="02000000000000000000" pitchFamily="2" charset="0"/>
              </a:rPr>
              <a:t>4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হলে-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তৃতীয় পদ</a:t>
            </a:r>
            <a:r>
              <a:rPr lang="bn-IN" sz="2800" dirty="0">
                <a:latin typeface="NikoshBAN" panose="02000000000000000000" pitchFamily="2" charset="0"/>
                <a:cs typeface="+mj-cs"/>
              </a:rPr>
              <a:t> 7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৪র্থ পদ </a:t>
            </a:r>
            <a:r>
              <a:rPr lang="bn-IN" sz="2800" dirty="0">
                <a:latin typeface="NikoshBAN" panose="02000000000000000000" pitchFamily="2" charset="0"/>
              </a:rPr>
              <a:t>15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ধারাটি  </a:t>
            </a:r>
            <a:r>
              <a:rPr lang="bn-IN" sz="2800" dirty="0">
                <a:latin typeface="NikoshBAN" panose="02000000000000000000" pitchFamily="2" charset="0"/>
              </a:rPr>
              <a:t>3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800" dirty="0">
                <a:latin typeface="NikoshBAN" panose="02000000000000000000" pitchFamily="2" charset="0"/>
              </a:rPr>
              <a:t>7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800" dirty="0">
                <a:latin typeface="NikoshBAN" panose="02000000000000000000" pitchFamily="2" charset="0"/>
              </a:rPr>
              <a:t>11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800" dirty="0">
                <a:latin typeface="NikoshBAN" panose="02000000000000000000" pitchFamily="2" charset="0"/>
              </a:rPr>
              <a:t>15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... ...        নিচের কোনটি সঠিক ?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খ)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গ)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ঘ)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7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076E-C680-4615-9A9D-6313767F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9789029" cy="4187483"/>
          </a:xfrm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(খ) </a:t>
            </a:r>
            <a:r>
              <a:rPr lang="bn-IN" dirty="0">
                <a:latin typeface="NikoshBAN" panose="02000000000000000000" pitchFamily="2" charset="0"/>
                <a:cs typeface="+mn-cs"/>
              </a:rPr>
              <a:t>91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(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>
                <a:latin typeface="NikoshBAN" panose="02000000000000000000" pitchFamily="2" charset="0"/>
                <a:cs typeface="+mn-cs"/>
              </a:rPr>
              <a:t>1280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(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ii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ii¡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780">
              <a:srgbClr val="FFFF00"/>
            </a:gs>
            <a:gs pos="64000">
              <a:srgbClr val="FF5454"/>
            </a:gs>
            <a:gs pos="50000">
              <a:schemeClr val="accent1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FF2C-87FD-4E3C-96E6-E2384ABE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242"/>
            <a:ext cx="10515600" cy="4755515"/>
          </a:xfrm>
        </p:spPr>
        <p:txBody>
          <a:bodyPr>
            <a:norm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জানিয়ে আজকের ক্লাস সমাপ্তি ঘোষণা করা হলো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22D5-4AAC-4434-B082-1F14C791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76725" cy="1111983"/>
          </a:xfrm>
        </p:spPr>
        <p:txBody>
          <a:bodyPr>
            <a:normAutofit fontScale="90000"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AED1E-1A14-43B0-A844-8466BC276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90" y="1572065"/>
            <a:ext cx="3663463" cy="4178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3570D-4E5D-45B1-9B27-165CCC40EBEF}"/>
              </a:ext>
            </a:extLst>
          </p:cNvPr>
          <p:cNvSpPr txBox="1"/>
          <p:nvPr/>
        </p:nvSpPr>
        <p:spPr>
          <a:xfrm>
            <a:off x="838199" y="1631852"/>
            <a:ext cx="59705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জিয়াউর রহমান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-সিনিয়র সহকারী 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কালাপাহাড়িয়া ইউনিয়ন উচ্চ বিদ্যালয়,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আড়াইহাজার , নারায়ণগঞ্জ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নবম, বিষয়ঃ গণিত, অধ্যায়ঃ ১৩।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০১৮১৩-০৩৭৪১১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z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iaur</a:t>
            </a:r>
            <a:r>
              <a:rPr lang="en-US" sz="3200" dirty="0">
                <a:ea typeface="Calibri" panose="020F0502020204030204" pitchFamily="34" charset="0"/>
                <a:cs typeface="NikoshBAN" panose="02000000000000000000" pitchFamily="2" charset="0"/>
              </a:rPr>
              <a:t>192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@gmail.com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5">
                <a:lumMod val="0"/>
                <a:lumOff val="100000"/>
              </a:schemeClr>
            </a:gs>
            <a:gs pos="4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EE5E-D23C-4F2D-9626-B273192B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54" y="548641"/>
            <a:ext cx="3185160" cy="81568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করো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395D29-2EC1-4C57-9F7A-A9EA844307C5}"/>
              </a:ext>
            </a:extLst>
          </p:cNvPr>
          <p:cNvSpPr/>
          <p:nvPr/>
        </p:nvSpPr>
        <p:spPr>
          <a:xfrm>
            <a:off x="213930" y="2720448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FEF22E-F0A4-427A-8491-93BBEA88072B}"/>
              </a:ext>
            </a:extLst>
          </p:cNvPr>
          <p:cNvSpPr/>
          <p:nvPr/>
        </p:nvSpPr>
        <p:spPr>
          <a:xfrm>
            <a:off x="694576" y="2720448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FFA98C-92B9-4B0A-BA4F-496C31B0A066}"/>
              </a:ext>
            </a:extLst>
          </p:cNvPr>
          <p:cNvSpPr/>
          <p:nvPr/>
        </p:nvSpPr>
        <p:spPr>
          <a:xfrm>
            <a:off x="1911434" y="2760293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12E314-C38E-4D7B-99B3-8C7D822709FC}"/>
              </a:ext>
            </a:extLst>
          </p:cNvPr>
          <p:cNvSpPr/>
          <p:nvPr/>
        </p:nvSpPr>
        <p:spPr>
          <a:xfrm>
            <a:off x="4567298" y="2720446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D24918-390E-4ACD-9BE7-87BE8B905AB3}"/>
              </a:ext>
            </a:extLst>
          </p:cNvPr>
          <p:cNvSpPr/>
          <p:nvPr/>
        </p:nvSpPr>
        <p:spPr>
          <a:xfrm>
            <a:off x="5052634" y="2720444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877889-C3FF-4B3B-828D-7F6E6DD1E413}"/>
              </a:ext>
            </a:extLst>
          </p:cNvPr>
          <p:cNvSpPr/>
          <p:nvPr/>
        </p:nvSpPr>
        <p:spPr>
          <a:xfrm>
            <a:off x="5545585" y="2720443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035332-1C9E-4FF3-A515-A01C8C346AF4}"/>
              </a:ext>
            </a:extLst>
          </p:cNvPr>
          <p:cNvSpPr/>
          <p:nvPr/>
        </p:nvSpPr>
        <p:spPr>
          <a:xfrm>
            <a:off x="6026822" y="2736849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557781-DE33-4898-A6AD-73811A8B686D}"/>
              </a:ext>
            </a:extLst>
          </p:cNvPr>
          <p:cNvSpPr/>
          <p:nvPr/>
        </p:nvSpPr>
        <p:spPr>
          <a:xfrm>
            <a:off x="3349855" y="2760291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4034E2-F6F0-4D4D-B4EA-10989E955710}"/>
              </a:ext>
            </a:extLst>
          </p:cNvPr>
          <p:cNvSpPr/>
          <p:nvPr/>
        </p:nvSpPr>
        <p:spPr>
          <a:xfrm>
            <a:off x="2865691" y="2760291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4AC1CA-74D7-4FB2-B2BC-5B18137D68AD}"/>
              </a:ext>
            </a:extLst>
          </p:cNvPr>
          <p:cNvSpPr/>
          <p:nvPr/>
        </p:nvSpPr>
        <p:spPr>
          <a:xfrm>
            <a:off x="2385045" y="2760292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261DBA-DB92-415C-8F84-C55105423218}"/>
              </a:ext>
            </a:extLst>
          </p:cNvPr>
          <p:cNvSpPr/>
          <p:nvPr/>
        </p:nvSpPr>
        <p:spPr>
          <a:xfrm>
            <a:off x="6516848" y="2748569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8DE8C4-4409-468B-962A-E1ABEBA4A582}"/>
              </a:ext>
            </a:extLst>
          </p:cNvPr>
          <p:cNvSpPr/>
          <p:nvPr/>
        </p:nvSpPr>
        <p:spPr>
          <a:xfrm>
            <a:off x="7006873" y="2732158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1993B3-BB80-4A71-8BB5-985330D53B80}"/>
              </a:ext>
            </a:extLst>
          </p:cNvPr>
          <p:cNvSpPr/>
          <p:nvPr/>
        </p:nvSpPr>
        <p:spPr>
          <a:xfrm>
            <a:off x="9155127" y="2732168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037C7F-A549-41BB-8225-1E971AC63518}"/>
              </a:ext>
            </a:extLst>
          </p:cNvPr>
          <p:cNvSpPr/>
          <p:nvPr/>
        </p:nvSpPr>
        <p:spPr>
          <a:xfrm>
            <a:off x="9640463" y="2732166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5C6738-A227-4E41-B232-CD155F049D6A}"/>
              </a:ext>
            </a:extLst>
          </p:cNvPr>
          <p:cNvSpPr/>
          <p:nvPr/>
        </p:nvSpPr>
        <p:spPr>
          <a:xfrm>
            <a:off x="10133414" y="2732165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2EE698-C1AC-4874-B641-2FBE2C370F47}"/>
              </a:ext>
            </a:extLst>
          </p:cNvPr>
          <p:cNvSpPr/>
          <p:nvPr/>
        </p:nvSpPr>
        <p:spPr>
          <a:xfrm>
            <a:off x="10614651" y="2748571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F6C630-E797-431E-BDE6-2B93FE7B227E}"/>
              </a:ext>
            </a:extLst>
          </p:cNvPr>
          <p:cNvSpPr/>
          <p:nvPr/>
        </p:nvSpPr>
        <p:spPr>
          <a:xfrm>
            <a:off x="11104677" y="2760291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3F7464-75CD-492F-BF9A-3FC5A8B36416}"/>
              </a:ext>
            </a:extLst>
          </p:cNvPr>
          <p:cNvSpPr/>
          <p:nvPr/>
        </p:nvSpPr>
        <p:spPr>
          <a:xfrm>
            <a:off x="11594702" y="2743880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C06423-E0E8-4117-89A8-75503E597576}"/>
              </a:ext>
            </a:extLst>
          </p:cNvPr>
          <p:cNvSpPr/>
          <p:nvPr/>
        </p:nvSpPr>
        <p:spPr>
          <a:xfrm>
            <a:off x="8178591" y="2746223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BBAA7A-64E6-4B39-BEAD-9286193118D8}"/>
              </a:ext>
            </a:extLst>
          </p:cNvPr>
          <p:cNvSpPr/>
          <p:nvPr/>
        </p:nvSpPr>
        <p:spPr>
          <a:xfrm>
            <a:off x="8668616" y="2729812"/>
            <a:ext cx="441960" cy="5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5FA5B521-8D5C-4DA7-AEA7-29FD29BBD8D5}"/>
              </a:ext>
            </a:extLst>
          </p:cNvPr>
          <p:cNvSpPr/>
          <p:nvPr/>
        </p:nvSpPr>
        <p:spPr>
          <a:xfrm>
            <a:off x="1175223" y="2720443"/>
            <a:ext cx="694008" cy="5509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Sign 25">
            <a:extLst>
              <a:ext uri="{FF2B5EF4-FFF2-40B4-BE49-F238E27FC236}">
                <a16:creationId xmlns:a16="http://schemas.microsoft.com/office/drawing/2014/main" id="{943B7268-FF11-4C0F-AB4D-8951CE355288}"/>
              </a:ext>
            </a:extLst>
          </p:cNvPr>
          <p:cNvSpPr/>
          <p:nvPr/>
        </p:nvSpPr>
        <p:spPr>
          <a:xfrm>
            <a:off x="7447068" y="2732163"/>
            <a:ext cx="694008" cy="5509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51DDC03B-2A97-4B6B-AD40-2AFBF825486B}"/>
              </a:ext>
            </a:extLst>
          </p:cNvPr>
          <p:cNvSpPr/>
          <p:nvPr/>
        </p:nvSpPr>
        <p:spPr>
          <a:xfrm>
            <a:off x="3885600" y="2729820"/>
            <a:ext cx="694008" cy="5509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944BFDC-7C0E-467F-9AC3-C33382DAF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9" y="3355300"/>
            <a:ext cx="4852178" cy="2656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3C12AD-B993-4CFD-BC2E-AD74EF9FB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5" y="3883605"/>
            <a:ext cx="5171037" cy="21115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F597FE-2566-4FB7-BE13-1519BE1FC36B}"/>
              </a:ext>
            </a:extLst>
          </p:cNvPr>
          <p:cNvSpPr txBox="1"/>
          <p:nvPr/>
        </p:nvSpPr>
        <p:spPr>
          <a:xfrm>
            <a:off x="1252628" y="5995174"/>
            <a:ext cx="10029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 কোনো সম্পর্ক আছে কি ?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562A87-7800-47D2-A2EE-876BC708B1EA}"/>
              </a:ext>
            </a:extLst>
          </p:cNvPr>
          <p:cNvSpPr txBox="1"/>
          <p:nvPr/>
        </p:nvSpPr>
        <p:spPr>
          <a:xfrm>
            <a:off x="4207983" y="717990"/>
            <a:ext cx="318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660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833F-6280-4A2B-9D71-82E858AD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21472"/>
          </a:xfrm>
        </p:spPr>
        <p:txBody>
          <a:bodyPr>
            <a:normAutofit/>
          </a:bodyPr>
          <a:lstStyle/>
          <a:p>
            <a:pPr algn="ctr"/>
            <a:r>
              <a:rPr lang="bn-IN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নির্দিষ্ট নিয়মকে আমরা কি বলতে পারি ?</a:t>
            </a:r>
            <a:br>
              <a:rPr lang="bn-IN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ধারা।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B7ED9-2227-4561-B27A-F5CB0F91FEDA}"/>
              </a:ext>
            </a:extLst>
          </p:cNvPr>
          <p:cNvSpPr txBox="1"/>
          <p:nvPr/>
        </p:nvSpPr>
        <p:spPr>
          <a:xfrm>
            <a:off x="1456006" y="2067951"/>
            <a:ext cx="10515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, </a:t>
            </a:r>
          </a:p>
          <a:p>
            <a:endParaRPr lang="bn-IN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ধারা নিয়ে আলোচনা করবো।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BE4CA-DB4E-47DD-98A8-F6911D7250FA}"/>
              </a:ext>
            </a:extLst>
          </p:cNvPr>
          <p:cNvSpPr txBox="1"/>
          <p:nvPr/>
        </p:nvSpPr>
        <p:spPr>
          <a:xfrm>
            <a:off x="365765" y="382012"/>
            <a:ext cx="1161991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 ...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ধারা কী তা বলতে পারবে ।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ধারা কত প্রকার ও কি কি লিখতে পারবে। 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 কী তা সংজ্ঞায়িত করতে পারবে।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ধারার সমস্যা সমাধান করতে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8C66-FBA1-4A49-B066-96B085F0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1578" cy="73215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ভালো করে লক্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BE819-8DDC-47BF-8C88-AAA58C638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0" y="1214583"/>
            <a:ext cx="3566893" cy="1964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8B63FB-55CE-48A4-9E37-A4E94914E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66" y="1214583"/>
            <a:ext cx="3371850" cy="1964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717EB-64C2-4260-89F8-6533C164CB4F}"/>
              </a:ext>
            </a:extLst>
          </p:cNvPr>
          <p:cNvSpPr txBox="1"/>
          <p:nvPr/>
        </p:nvSpPr>
        <p:spPr>
          <a:xfrm>
            <a:off x="343924" y="3629466"/>
            <a:ext cx="618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কেউ কি বলতে পারো এই চিত্রগুলোর বিশেষত্ব কী??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6E217-D528-4B29-8C02-2520280D0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65" y="1292065"/>
            <a:ext cx="3800475" cy="1809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8BC11A-ED56-4761-A874-EBFB4E6CC6FB}"/>
              </a:ext>
            </a:extLst>
          </p:cNvPr>
          <p:cNvSpPr txBox="1"/>
          <p:nvPr/>
        </p:nvSpPr>
        <p:spPr>
          <a:xfrm>
            <a:off x="343924" y="4318778"/>
            <a:ext cx="11484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চিত্রগুলোতে দেখতে পাচ্ছি চিত্রের উপাদানগুলো একটি ধারাবাহিকতা বজায় রেখে এগিয়ে যাচ্ছে 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 এই ধারাবাহিকতার বিষয়টিকে ধারা বলে । 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ধারা ২ প্রকার । যথাঃ ১.সমান্তর ধারা , ২.গুণোত্তর ধারা।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						আজ আমরা সমান্তর ধারা নিয়ে আলোচনা করবো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6D3F-3D66-4002-ABA8-0FD0FEB4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995" y="97838"/>
            <a:ext cx="2946009" cy="802493"/>
          </a:xfrm>
          <a:ln w="28575">
            <a:solidFill>
              <a:schemeClr val="tx1"/>
            </a:solidFill>
            <a:prstDash val="dash"/>
          </a:ln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15F40-0205-4F20-884A-AC504C08CF4F}"/>
              </a:ext>
            </a:extLst>
          </p:cNvPr>
          <p:cNvSpPr txBox="1"/>
          <p:nvPr/>
        </p:nvSpPr>
        <p:spPr>
          <a:xfrm>
            <a:off x="365760" y="1209822"/>
            <a:ext cx="11479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ধারার পরবর্তী পদ থেকে পূর্ববর্তী পদ বিয়োগ করলে তার মান সবসময় একই হলে তাকে সমান্তর ধারা বলে । উদাহরণস্বরূপ আমরা নিচের চিত্রটিকে লক্ষ করি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A909A-C9B9-4926-9698-0E8A87A1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63" y="2700984"/>
            <a:ext cx="4515729" cy="1754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0A2861-1862-45ED-AE1D-26E0163793B4}"/>
              </a:ext>
            </a:extLst>
          </p:cNvPr>
          <p:cNvSpPr txBox="1"/>
          <p:nvPr/>
        </p:nvSpPr>
        <p:spPr>
          <a:xfrm>
            <a:off x="264940" y="4529804"/>
            <a:ext cx="116621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লক্ষ করলে আমরা দেখতে পাই যে, সেখানে একটি ধারাবাহিকতা বজায় রেখে কতগুলো কয়েন  ৫টি সারিতে সাজানো হয়েছে আর সেখানে পরবর্তী সারি থেকে পূর্ববর্তী সারির কয়েন এর পার্থক্য সর্বদাই ৩ আর তাই বলা যায়, এই সারিগুলোকে সমান্তর  ধারা অনুসারে সাজানো হয়েছে । এই ধারায় প্রাপ্ত দুইটি সংখ্যার বিয়োগফলকে  সাধারণ অন্তর বলে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0000"/>
            </a:gs>
            <a:gs pos="55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8C59-4F03-4258-B8D6-ECF31324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িডিও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B3973496-9D11-443F-9BF5-2A5517F3C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785740"/>
              </p:ext>
            </p:extLst>
          </p:nvPr>
        </p:nvGraphicFramePr>
        <p:xfrm>
          <a:off x="4794250" y="2152650"/>
          <a:ext cx="3140075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3" imgW="4234680" imgH="437760" progId="Package">
                  <p:embed/>
                </p:oleObj>
              </mc:Choice>
              <mc:Fallback>
                <p:oleObj name="Packager Shell Object" showAsIcon="1" r:id="rId3" imgW="4234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2152650"/>
                        <a:ext cx="3140075" cy="171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13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D7F1A3-E2F4-49B8-AD1E-DD7D982133DD}"/>
                  </a:ext>
                </a:extLst>
              </p:cNvPr>
              <p:cNvSpPr txBox="1"/>
              <p:nvPr/>
            </p:nvSpPr>
            <p:spPr>
              <a:xfrm>
                <a:off x="662940" y="1730326"/>
                <a:ext cx="921258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,যেকোনো সমান্তর ধারার  ১ম পদ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সাধারণ অন্তর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তাহলে ধারাটির 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পদ =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2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bn-IN" sz="28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28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	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পদ	=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28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2800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2800" i="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IN" sz="2800" dirty="0">
                    <a:cs typeface="NikoshBAN" panose="02000000000000000000" pitchFamily="2" charset="0"/>
                  </a:rPr>
                  <a:t>	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পদ	=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28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bn-IN" sz="2800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2800" i="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 পদ 	=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28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bn-IN" sz="280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280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…..	…..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…..	…..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	=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+(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bn-IN" sz="28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D7F1A3-E2F4-49B8-AD1E-DD7D98213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" y="1730326"/>
                <a:ext cx="9212580" cy="3539430"/>
              </a:xfrm>
              <a:prstGeom prst="rect">
                <a:avLst/>
              </a:prstGeom>
              <a:blipFill>
                <a:blip r:embed="rId3"/>
                <a:stretch>
                  <a:fillRect l="-1390" t="-1724" r="-1522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D61C96E-0E96-40BC-8613-96E2B7D0E2BA}"/>
              </a:ext>
            </a:extLst>
          </p:cNvPr>
          <p:cNvSpPr txBox="1"/>
          <p:nvPr/>
        </p:nvSpPr>
        <p:spPr>
          <a:xfrm>
            <a:off x="3179298" y="126609"/>
            <a:ext cx="550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ধারার সাধারণ পদ নির্ণয়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D4EB96-AE9C-4870-9726-ADD6AC057942}"/>
                  </a:ext>
                </a:extLst>
              </p:cNvPr>
              <p:cNvSpPr txBox="1"/>
              <p:nvPr/>
            </p:nvSpPr>
            <p:spPr>
              <a:xfrm>
                <a:off x="5880295" y="2883877"/>
                <a:ext cx="3995225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১ম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 এর সমষ্টি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n-IN" sz="4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bn-IN" sz="4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bn-IN" sz="2800" dirty="0">
                    <a:cs typeface="NikoshBAN" panose="02000000000000000000" pitchFamily="2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D4EB96-AE9C-4870-9726-ADD6AC057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295" y="2883877"/>
                <a:ext cx="3995225" cy="1244893"/>
              </a:xfrm>
              <a:prstGeom prst="rect">
                <a:avLst/>
              </a:prstGeom>
              <a:blipFill>
                <a:blip r:embed="rId4"/>
                <a:stretch>
                  <a:fillRect l="-3206" t="-4412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21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747</TotalTime>
  <Words>962</Words>
  <Application>Microsoft Office PowerPoint</Application>
  <PresentationFormat>Widescreen</PresentationFormat>
  <Paragraphs>109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NikoshBAN</vt:lpstr>
      <vt:lpstr>Trebuchet MS</vt:lpstr>
      <vt:lpstr>Wingdings 3</vt:lpstr>
      <vt:lpstr>Facet</vt:lpstr>
      <vt:lpstr>Packager Shell Object</vt:lpstr>
      <vt:lpstr>স্বাগতম </vt:lpstr>
      <vt:lpstr>পরিচিতি</vt:lpstr>
      <vt:lpstr>নিচের চিত্রগুলো লক্ষ্য করো  </vt:lpstr>
      <vt:lpstr>এই নির্দিষ্ট নিয়মকে আমরা কি বলতে পারি ? ধারা। </vt:lpstr>
      <vt:lpstr>PowerPoint Presentation</vt:lpstr>
      <vt:lpstr>নিচের চিত্রগুলো ভালো করে লক্ষ করো......</vt:lpstr>
      <vt:lpstr>সমান্তর ধারা </vt:lpstr>
      <vt:lpstr>চলো ধারার পরিচিতি নিয়ে একটি ছোট্ট ভিডিও দেখে আসি </vt:lpstr>
      <vt:lpstr>PowerPoint Presentation</vt:lpstr>
      <vt:lpstr>2+5+8+11+⋯এটি একটি সমান্তর ধারা  এর ১ম পদ,a = 2 সধারণ অন্তর,d = 5-2 = 3 চলো আমরা সবাই পূর্বের সূত্র ব্যবহার করে এই ধারার  ২০ তম পদ এবং ১ম ২০টি পদ এর সমষ্টি নির্ণয় করি। </vt:lpstr>
      <vt:lpstr>সমান্তর ধারা </vt:lpstr>
      <vt:lpstr>সমান্তর ধারা </vt:lpstr>
      <vt:lpstr>সমান্তর ধারা সমাধান+খ</vt:lpstr>
      <vt:lpstr>সমান্তর ধারা  সমাধান+গ</vt:lpstr>
      <vt:lpstr>বাড়ির কাজ</vt:lpstr>
      <vt:lpstr> দলগত কাজ </vt:lpstr>
      <vt:lpstr>মূল্যায়ণ </vt:lpstr>
      <vt:lpstr>এসো এখন তোমাদের উত্তরের সাথে উত্তরগুলো মিলিয়ে নিই   ১। (খ) 91         ২।  (গ) 1280     ৩।  (গ) ii ও  ii¡  </vt:lpstr>
      <vt:lpstr>সবাইকে শুভেচ্ছা জানিয়ে আজকের ক্লাস সমাপ্তি ঘোষণা করা হলো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 Computer</dc:creator>
  <cp:lastModifiedBy>Core Computer</cp:lastModifiedBy>
  <cp:revision>76</cp:revision>
  <dcterms:created xsi:type="dcterms:W3CDTF">2019-11-04T11:14:25Z</dcterms:created>
  <dcterms:modified xsi:type="dcterms:W3CDTF">2019-12-21T14:34:41Z</dcterms:modified>
</cp:coreProperties>
</file>