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71"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906000" cy="6858000" type="A4"/>
  <p:notesSz cx="6858000" cy="9144000"/>
  <p:defaultTextStyle>
    <a:defPPr>
      <a:defRPr lang="en-US"/>
    </a:defPPr>
    <a:lvl1pPr marL="0" algn="l" defTabSz="914300" rtl="0" eaLnBrk="1" latinLnBrk="0" hangingPunct="1">
      <a:defRPr sz="1800" kern="1200">
        <a:solidFill>
          <a:schemeClr val="tx1"/>
        </a:solidFill>
        <a:latin typeface="+mn-lt"/>
        <a:ea typeface="+mn-ea"/>
        <a:cs typeface="+mn-cs"/>
      </a:defRPr>
    </a:lvl1pPr>
    <a:lvl2pPr marL="457150" algn="l" defTabSz="914300" rtl="0" eaLnBrk="1" latinLnBrk="0" hangingPunct="1">
      <a:defRPr sz="1800" kern="1200">
        <a:solidFill>
          <a:schemeClr val="tx1"/>
        </a:solidFill>
        <a:latin typeface="+mn-lt"/>
        <a:ea typeface="+mn-ea"/>
        <a:cs typeface="+mn-cs"/>
      </a:defRPr>
    </a:lvl2pPr>
    <a:lvl3pPr marL="914300" algn="l" defTabSz="914300" rtl="0" eaLnBrk="1" latinLnBrk="0" hangingPunct="1">
      <a:defRPr sz="1800" kern="1200">
        <a:solidFill>
          <a:schemeClr val="tx1"/>
        </a:solidFill>
        <a:latin typeface="+mn-lt"/>
        <a:ea typeface="+mn-ea"/>
        <a:cs typeface="+mn-cs"/>
      </a:defRPr>
    </a:lvl3pPr>
    <a:lvl4pPr marL="1371450" algn="l" defTabSz="914300" rtl="0" eaLnBrk="1" latinLnBrk="0" hangingPunct="1">
      <a:defRPr sz="1800" kern="1200">
        <a:solidFill>
          <a:schemeClr val="tx1"/>
        </a:solidFill>
        <a:latin typeface="+mn-lt"/>
        <a:ea typeface="+mn-ea"/>
        <a:cs typeface="+mn-cs"/>
      </a:defRPr>
    </a:lvl4pPr>
    <a:lvl5pPr marL="1828600" algn="l" defTabSz="914300" rtl="0" eaLnBrk="1" latinLnBrk="0" hangingPunct="1">
      <a:defRPr sz="1800" kern="1200">
        <a:solidFill>
          <a:schemeClr val="tx1"/>
        </a:solidFill>
        <a:latin typeface="+mn-lt"/>
        <a:ea typeface="+mn-ea"/>
        <a:cs typeface="+mn-cs"/>
      </a:defRPr>
    </a:lvl5pPr>
    <a:lvl6pPr marL="2285750" algn="l" defTabSz="914300" rtl="0" eaLnBrk="1" latinLnBrk="0" hangingPunct="1">
      <a:defRPr sz="1800" kern="1200">
        <a:solidFill>
          <a:schemeClr val="tx1"/>
        </a:solidFill>
        <a:latin typeface="+mn-lt"/>
        <a:ea typeface="+mn-ea"/>
        <a:cs typeface="+mn-cs"/>
      </a:defRPr>
    </a:lvl6pPr>
    <a:lvl7pPr marL="2742900" algn="l" defTabSz="914300" rtl="0" eaLnBrk="1" latinLnBrk="0" hangingPunct="1">
      <a:defRPr sz="1800" kern="1200">
        <a:solidFill>
          <a:schemeClr val="tx1"/>
        </a:solidFill>
        <a:latin typeface="+mn-lt"/>
        <a:ea typeface="+mn-ea"/>
        <a:cs typeface="+mn-cs"/>
      </a:defRPr>
    </a:lvl7pPr>
    <a:lvl8pPr marL="3200049" algn="l" defTabSz="914300" rtl="0" eaLnBrk="1" latinLnBrk="0" hangingPunct="1">
      <a:defRPr sz="1800" kern="1200">
        <a:solidFill>
          <a:schemeClr val="tx1"/>
        </a:solidFill>
        <a:latin typeface="+mn-lt"/>
        <a:ea typeface="+mn-ea"/>
        <a:cs typeface="+mn-cs"/>
      </a:defRPr>
    </a:lvl8pPr>
    <a:lvl9pPr marL="3657199" algn="l" defTabSz="9143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728" autoAdjust="0"/>
  </p:normalViewPr>
  <p:slideViewPr>
    <p:cSldViewPr>
      <p:cViewPr>
        <p:scale>
          <a:sx n="101" d="100"/>
          <a:sy n="101" d="100"/>
        </p:scale>
        <p:origin x="-234" y="1308"/>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AF8C38-3686-4E4F-B1EF-A7D31577CB85}" type="datetimeFigureOut">
              <a:rPr lang="en-US" smtClean="0"/>
              <a:pPr/>
              <a:t>12/21/2019</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15D79-D2A9-4B21-9AF4-C5D9761959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300" rtl="0" eaLnBrk="1" latinLnBrk="0" hangingPunct="1">
      <a:defRPr sz="1200" kern="1200">
        <a:solidFill>
          <a:schemeClr val="tx1"/>
        </a:solidFill>
        <a:latin typeface="+mn-lt"/>
        <a:ea typeface="+mn-ea"/>
        <a:cs typeface="+mn-cs"/>
      </a:defRPr>
    </a:lvl1pPr>
    <a:lvl2pPr marL="457150" algn="l" defTabSz="914300" rtl="0" eaLnBrk="1" latinLnBrk="0" hangingPunct="1">
      <a:defRPr sz="1200" kern="1200">
        <a:solidFill>
          <a:schemeClr val="tx1"/>
        </a:solidFill>
        <a:latin typeface="+mn-lt"/>
        <a:ea typeface="+mn-ea"/>
        <a:cs typeface="+mn-cs"/>
      </a:defRPr>
    </a:lvl2pPr>
    <a:lvl3pPr marL="914300" algn="l" defTabSz="914300" rtl="0" eaLnBrk="1" latinLnBrk="0" hangingPunct="1">
      <a:defRPr sz="1200" kern="1200">
        <a:solidFill>
          <a:schemeClr val="tx1"/>
        </a:solidFill>
        <a:latin typeface="+mn-lt"/>
        <a:ea typeface="+mn-ea"/>
        <a:cs typeface="+mn-cs"/>
      </a:defRPr>
    </a:lvl3pPr>
    <a:lvl4pPr marL="1371450" algn="l" defTabSz="914300" rtl="0" eaLnBrk="1" latinLnBrk="0" hangingPunct="1">
      <a:defRPr sz="1200" kern="1200">
        <a:solidFill>
          <a:schemeClr val="tx1"/>
        </a:solidFill>
        <a:latin typeface="+mn-lt"/>
        <a:ea typeface="+mn-ea"/>
        <a:cs typeface="+mn-cs"/>
      </a:defRPr>
    </a:lvl4pPr>
    <a:lvl5pPr marL="1828600" algn="l" defTabSz="914300" rtl="0" eaLnBrk="1" latinLnBrk="0" hangingPunct="1">
      <a:defRPr sz="1200" kern="1200">
        <a:solidFill>
          <a:schemeClr val="tx1"/>
        </a:solidFill>
        <a:latin typeface="+mn-lt"/>
        <a:ea typeface="+mn-ea"/>
        <a:cs typeface="+mn-cs"/>
      </a:defRPr>
    </a:lvl5pPr>
    <a:lvl6pPr marL="2285750" algn="l" defTabSz="914300" rtl="0" eaLnBrk="1" latinLnBrk="0" hangingPunct="1">
      <a:defRPr sz="1200" kern="1200">
        <a:solidFill>
          <a:schemeClr val="tx1"/>
        </a:solidFill>
        <a:latin typeface="+mn-lt"/>
        <a:ea typeface="+mn-ea"/>
        <a:cs typeface="+mn-cs"/>
      </a:defRPr>
    </a:lvl6pPr>
    <a:lvl7pPr marL="2742900" algn="l" defTabSz="914300" rtl="0" eaLnBrk="1" latinLnBrk="0" hangingPunct="1">
      <a:defRPr sz="1200" kern="1200">
        <a:solidFill>
          <a:schemeClr val="tx1"/>
        </a:solidFill>
        <a:latin typeface="+mn-lt"/>
        <a:ea typeface="+mn-ea"/>
        <a:cs typeface="+mn-cs"/>
      </a:defRPr>
    </a:lvl7pPr>
    <a:lvl8pPr marL="3200049" algn="l" defTabSz="914300" rtl="0" eaLnBrk="1" latinLnBrk="0" hangingPunct="1">
      <a:defRPr sz="1200" kern="1200">
        <a:solidFill>
          <a:schemeClr val="tx1"/>
        </a:solidFill>
        <a:latin typeface="+mn-lt"/>
        <a:ea typeface="+mn-ea"/>
        <a:cs typeface="+mn-cs"/>
      </a:defRPr>
    </a:lvl8pPr>
    <a:lvl9pPr marL="3657199" algn="l" defTabSz="9143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A15D79-D2A9-4B21-9AF4-C5D97619594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57212" y="5349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0" tIns="45715" rIns="91430" bIns="45715" anchor="t" compatLnSpc="1"/>
          <a:lstStyle/>
          <a:p>
            <a:endParaRPr kumimoji="0" lang="en-US"/>
          </a:p>
        </p:txBody>
      </p:sp>
      <p:sp>
        <p:nvSpPr>
          <p:cNvPr id="29" name="Title 28"/>
          <p:cNvSpPr>
            <a:spLocks noGrp="1"/>
          </p:cNvSpPr>
          <p:nvPr>
            <p:ph type="ctrTitle"/>
          </p:nvPr>
        </p:nvSpPr>
        <p:spPr>
          <a:xfrm>
            <a:off x="412750" y="4853412"/>
            <a:ext cx="916305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412750" y="3886200"/>
            <a:ext cx="9163050" cy="914400"/>
          </a:xfrm>
        </p:spPr>
        <p:txBody>
          <a:bodyPr anchor="b"/>
          <a:lstStyle>
            <a:lvl1pPr marL="0" indent="0" algn="l">
              <a:buNone/>
              <a:defRPr sz="2400">
                <a:solidFill>
                  <a:schemeClr val="tx2">
                    <a:shade val="75000"/>
                  </a:schemeClr>
                </a:solidFill>
              </a:defRPr>
            </a:lvl1pPr>
            <a:lvl2pPr marL="457150" indent="0" algn="ctr">
              <a:buNone/>
            </a:lvl2pPr>
            <a:lvl3pPr marL="914300" indent="0" algn="ctr">
              <a:buNone/>
            </a:lvl3pPr>
            <a:lvl4pPr marL="1371450" indent="0" algn="ctr">
              <a:buNone/>
            </a:lvl4pPr>
            <a:lvl5pPr marL="1828600" indent="0" algn="ctr">
              <a:buNone/>
            </a:lvl5pPr>
            <a:lvl6pPr marL="2285750" indent="0" algn="ctr">
              <a:buNone/>
            </a:lvl6pPr>
            <a:lvl7pPr marL="2742900" indent="0" algn="ctr">
              <a:buNone/>
            </a:lvl7pPr>
            <a:lvl8pPr marL="3200049" indent="0" algn="ctr">
              <a:buNone/>
            </a:lvl8pPr>
            <a:lvl9pPr marL="3657199"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915400" y="6473952"/>
            <a:ext cx="822198" cy="246888"/>
          </a:xfrm>
        </p:spPr>
        <p:txBody>
          <a:bodyPr/>
          <a:lstStyle/>
          <a:p>
            <a:fld id="{04EA7BBB-1EB4-4490-A63F-0295F86A3D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BBB-1EB4-4490-A63F-0295F86A3D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549278"/>
            <a:ext cx="1981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549278"/>
            <a:ext cx="67691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BBB-1EB4-4490-A63F-0295F86A3D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19" name="Footer Placeholder 18"/>
          <p:cNvSpPr>
            <a:spLocks noGrp="1"/>
          </p:cNvSpPr>
          <p:nvPr>
            <p:ph type="ftr" sz="quarter" idx="11"/>
          </p:nvPr>
        </p:nvSpPr>
        <p:spPr>
          <a:xfrm>
            <a:off x="3879850" y="76202"/>
            <a:ext cx="3136900" cy="288925"/>
          </a:xfrm>
        </p:spPr>
        <p:txBody>
          <a:bodyPr/>
          <a:lstStyle/>
          <a:p>
            <a:endParaRPr lang="en-US"/>
          </a:p>
        </p:txBody>
      </p:sp>
      <p:sp>
        <p:nvSpPr>
          <p:cNvPr id="16" name="Slide Number Placeholder 15"/>
          <p:cNvSpPr>
            <a:spLocks noGrp="1"/>
          </p:cNvSpPr>
          <p:nvPr>
            <p:ph type="sldNum" sz="quarter" idx="12"/>
          </p:nvPr>
        </p:nvSpPr>
        <p:spPr>
          <a:xfrm>
            <a:off x="8915400" y="6473952"/>
            <a:ext cx="822198" cy="246888"/>
          </a:xfrm>
        </p:spPr>
        <p:txBody>
          <a:bodyPr/>
          <a:lstStyle/>
          <a:p>
            <a:fld id="{04EA7BBB-1EB4-4490-A63F-0295F86A3D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57212" y="3444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0" tIns="45715" rIns="91430" bIns="45715" anchor="t" compatLnSpc="1"/>
          <a:lstStyle/>
          <a:p>
            <a:endParaRPr kumimoji="0" lang="en-US"/>
          </a:p>
        </p:txBody>
      </p:sp>
      <p:sp>
        <p:nvSpPr>
          <p:cNvPr id="6" name="Text Placeholder 5"/>
          <p:cNvSpPr>
            <a:spLocks noGrp="1"/>
          </p:cNvSpPr>
          <p:nvPr>
            <p:ph type="body" idx="1"/>
          </p:nvPr>
        </p:nvSpPr>
        <p:spPr>
          <a:xfrm>
            <a:off x="412750" y="1676400"/>
            <a:ext cx="916305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4EA7BBB-1EB4-4490-A63F-0295F86A3DB5}" type="slidenum">
              <a:rPr lang="en-US" smtClean="0"/>
              <a:pPr/>
              <a:t>‹#›</a:t>
            </a:fld>
            <a:endParaRPr lang="en-US"/>
          </a:p>
        </p:txBody>
      </p:sp>
      <p:sp>
        <p:nvSpPr>
          <p:cNvPr id="8" name="Title 7"/>
          <p:cNvSpPr>
            <a:spLocks noGrp="1"/>
          </p:cNvSpPr>
          <p:nvPr>
            <p:ph type="title"/>
          </p:nvPr>
        </p:nvSpPr>
        <p:spPr>
          <a:xfrm>
            <a:off x="195515" y="2947086"/>
            <a:ext cx="94107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26898" y="457200"/>
            <a:ext cx="94107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30200" y="1600200"/>
            <a:ext cx="454025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5035550" y="1600200"/>
            <a:ext cx="470535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4EA7BBB-1EB4-4490-A63F-0295F86A3D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30200" y="5410201"/>
            <a:ext cx="932815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304899" y="666750"/>
            <a:ext cx="4648102"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5032111" y="666750"/>
            <a:ext cx="464992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304899" y="1316039"/>
            <a:ext cx="4648102"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5036124" y="1316039"/>
            <a:ext cx="4645914"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915400" y="6477000"/>
            <a:ext cx="825500" cy="246888"/>
          </a:xfrm>
        </p:spPr>
        <p:txBody>
          <a:bodyPr/>
          <a:lstStyle/>
          <a:p>
            <a:fld id="{04EA7BBB-1EB4-4490-A63F-0295F86A3DB5}" type="slidenum">
              <a:rPr lang="en-US" smtClean="0"/>
              <a:pPr/>
              <a:t>‹#›</a:t>
            </a:fld>
            <a:endParaRPr lang="en-US"/>
          </a:p>
        </p:txBody>
      </p:sp>
      <p:sp>
        <p:nvSpPr>
          <p:cNvPr id="11" name="Straight Connector 10"/>
          <p:cNvSpPr>
            <a:spLocks noChangeShapeType="1"/>
          </p:cNvSpPr>
          <p:nvPr/>
        </p:nvSpPr>
        <p:spPr bwMode="auto">
          <a:xfrm>
            <a:off x="557212" y="6019802"/>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0" tIns="45715" rIns="91430" bIns="45715"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26898" y="457200"/>
            <a:ext cx="94107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BBB-1EB4-4490-A63F-0295F86A3D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A7BBB-1EB4-4490-A63F-0295F86A3D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57212" y="584911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0" tIns="45715" rIns="91430" bIns="45715" anchor="t" compatLnSpc="1"/>
          <a:lstStyle/>
          <a:p>
            <a:endParaRPr kumimoji="0" lang="en-US"/>
          </a:p>
        </p:txBody>
      </p:sp>
      <p:sp>
        <p:nvSpPr>
          <p:cNvPr id="12" name="Title 11"/>
          <p:cNvSpPr>
            <a:spLocks noGrp="1"/>
          </p:cNvSpPr>
          <p:nvPr>
            <p:ph type="title"/>
          </p:nvPr>
        </p:nvSpPr>
        <p:spPr>
          <a:xfrm>
            <a:off x="495300" y="5486401"/>
            <a:ext cx="916305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95301" y="609600"/>
            <a:ext cx="3259006"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872972" y="609600"/>
            <a:ext cx="5785379"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A7BBB-1EB4-4490-A63F-0295F86A3D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797300" y="616634"/>
            <a:ext cx="54483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BB21219-7100-4600-B68B-26E22BE8F2B2}" type="datetimeFigureOut">
              <a:rPr lang="en-US" smtClean="0"/>
              <a:pPr/>
              <a:t>12/21/2019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4EA7BBB-1EB4-4490-A63F-0295F86A3DB5}" type="slidenum">
              <a:rPr lang="en-US" smtClean="0"/>
              <a:pPr/>
              <a:t>‹#›</a:t>
            </a:fld>
            <a:endParaRPr lang="en-US"/>
          </a:p>
        </p:txBody>
      </p:sp>
      <p:sp>
        <p:nvSpPr>
          <p:cNvPr id="17" name="Title 16"/>
          <p:cNvSpPr>
            <a:spLocks noGrp="1"/>
          </p:cNvSpPr>
          <p:nvPr>
            <p:ph type="title"/>
          </p:nvPr>
        </p:nvSpPr>
        <p:spPr>
          <a:xfrm>
            <a:off x="412750" y="4993760"/>
            <a:ext cx="635635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412750" y="5533218"/>
            <a:ext cx="6356350" cy="768350"/>
          </a:xfrm>
        </p:spPr>
        <p:txBody>
          <a:bodyPr lIns="109716"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57212" y="1050900"/>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0" tIns="45715" rIns="91430" bIns="45715" anchor="t" compatLnSpc="1"/>
          <a:lstStyle/>
          <a:p>
            <a:endParaRPr kumimoji="0" lang="en-US"/>
          </a:p>
        </p:txBody>
      </p:sp>
      <p:sp>
        <p:nvSpPr>
          <p:cNvPr id="8" name="Text Placeholder 7"/>
          <p:cNvSpPr>
            <a:spLocks noGrp="1"/>
          </p:cNvSpPr>
          <p:nvPr>
            <p:ph type="body" idx="1"/>
          </p:nvPr>
        </p:nvSpPr>
        <p:spPr>
          <a:xfrm>
            <a:off x="330200" y="1554164"/>
            <a:ext cx="9410700" cy="4525963"/>
          </a:xfrm>
          <a:prstGeom prst="rect">
            <a:avLst/>
          </a:prstGeom>
        </p:spPr>
        <p:txBody>
          <a:bodyPr vert="horz" lIns="91430" tIns="45715" rIns="91430" bIns="4571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7016750" y="76202"/>
            <a:ext cx="2724150" cy="288925"/>
          </a:xfrm>
          <a:prstGeom prst="rect">
            <a:avLst/>
          </a:prstGeom>
        </p:spPr>
        <p:txBody>
          <a:bodyPr vert="horz" lIns="91430" tIns="45715" rIns="91430" bIns="45715"/>
          <a:lstStyle>
            <a:lvl1pPr algn="l" eaLnBrk="1" latinLnBrk="0" hangingPunct="1">
              <a:defRPr kumimoji="0" sz="1200">
                <a:solidFill>
                  <a:schemeClr val="accent1">
                    <a:shade val="75000"/>
                  </a:schemeClr>
                </a:solidFill>
              </a:defRPr>
            </a:lvl1pPr>
          </a:lstStyle>
          <a:p>
            <a:fld id="{1BB21219-7100-4600-B68B-26E22BE8F2B2}" type="datetimeFigureOut">
              <a:rPr lang="en-US" smtClean="0"/>
              <a:pPr/>
              <a:t>12/21/2019</a:t>
            </a:fld>
            <a:endParaRPr lang="en-US"/>
          </a:p>
        </p:txBody>
      </p:sp>
      <p:sp>
        <p:nvSpPr>
          <p:cNvPr id="28" name="Footer Placeholder 27"/>
          <p:cNvSpPr>
            <a:spLocks noGrp="1"/>
          </p:cNvSpPr>
          <p:nvPr>
            <p:ph type="ftr" sz="quarter" idx="3"/>
          </p:nvPr>
        </p:nvSpPr>
        <p:spPr>
          <a:xfrm>
            <a:off x="3384550" y="76202"/>
            <a:ext cx="3632200" cy="288925"/>
          </a:xfrm>
          <a:prstGeom prst="rect">
            <a:avLst/>
          </a:prstGeom>
        </p:spPr>
        <p:txBody>
          <a:bodyPr vert="horz" lIns="91430" tIns="45715" rIns="91430" bIns="45715"/>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915400" y="6477002"/>
            <a:ext cx="825500" cy="244475"/>
          </a:xfrm>
          <a:prstGeom prst="rect">
            <a:avLst/>
          </a:prstGeom>
        </p:spPr>
        <p:txBody>
          <a:bodyPr vert="horz" lIns="91430" tIns="45715" rIns="91430" bIns="45715"/>
          <a:lstStyle>
            <a:lvl1pPr algn="r" eaLnBrk="1" latinLnBrk="0" hangingPunct="1">
              <a:defRPr kumimoji="0" sz="1200">
                <a:solidFill>
                  <a:schemeClr val="accent1">
                    <a:shade val="75000"/>
                  </a:schemeClr>
                </a:solidFill>
              </a:defRPr>
            </a:lvl1pPr>
          </a:lstStyle>
          <a:p>
            <a:fld id="{04EA7BBB-1EB4-4490-A63F-0295F86A3DB5}" type="slidenum">
              <a:rPr lang="en-US" smtClean="0"/>
              <a:pPr/>
              <a:t>‹#›</a:t>
            </a:fld>
            <a:endParaRPr lang="en-US"/>
          </a:p>
        </p:txBody>
      </p:sp>
      <p:sp>
        <p:nvSpPr>
          <p:cNvPr id="10" name="Title Placeholder 9"/>
          <p:cNvSpPr>
            <a:spLocks noGrp="1"/>
          </p:cNvSpPr>
          <p:nvPr>
            <p:ph type="title"/>
          </p:nvPr>
        </p:nvSpPr>
        <p:spPr>
          <a:xfrm>
            <a:off x="330200" y="457200"/>
            <a:ext cx="9410700" cy="838200"/>
          </a:xfrm>
          <a:prstGeom prst="rect">
            <a:avLst/>
          </a:prstGeom>
        </p:spPr>
        <p:txBody>
          <a:bodyPr vert="horz" lIns="91430" tIns="45715" rIns="91430" bIns="45715"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57212" y="1050900"/>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0" tIns="45715" rIns="91430" bIns="45715" anchor="t" compatLnSpc="1"/>
          <a:lstStyle/>
          <a:p>
            <a:endParaRPr kumimoji="0" lang="en-US"/>
          </a:p>
        </p:txBody>
      </p:sp>
      <p:sp>
        <p:nvSpPr>
          <p:cNvPr id="12" name="Straight Connector 11"/>
          <p:cNvSpPr>
            <a:spLocks noChangeShapeType="1"/>
          </p:cNvSpPr>
          <p:nvPr/>
        </p:nvSpPr>
        <p:spPr bwMode="auto">
          <a:xfrm>
            <a:off x="557212" y="105798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30" tIns="45715" rIns="91430" bIns="45715"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862" indent="-342862"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869" indent="-285719"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2875" indent="-228575"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025" indent="-228575"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175" indent="-228575"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325" indent="-228575"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474" indent="-228575"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8624" indent="-228575"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5774" indent="-228575"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50" algn="l" rtl="0" eaLnBrk="1" latinLnBrk="0" hangingPunct="1">
        <a:defRPr kumimoji="0" kern="1200">
          <a:solidFill>
            <a:schemeClr val="tx1"/>
          </a:solidFill>
          <a:latin typeface="+mn-lt"/>
          <a:ea typeface="+mn-ea"/>
          <a:cs typeface="+mn-cs"/>
        </a:defRPr>
      </a:lvl2pPr>
      <a:lvl3pPr marL="914300" algn="l" rtl="0" eaLnBrk="1" latinLnBrk="0" hangingPunct="1">
        <a:defRPr kumimoji="0" kern="1200">
          <a:solidFill>
            <a:schemeClr val="tx1"/>
          </a:solidFill>
          <a:latin typeface="+mn-lt"/>
          <a:ea typeface="+mn-ea"/>
          <a:cs typeface="+mn-cs"/>
        </a:defRPr>
      </a:lvl3pPr>
      <a:lvl4pPr marL="1371450" algn="l" rtl="0" eaLnBrk="1" latinLnBrk="0" hangingPunct="1">
        <a:defRPr kumimoji="0" kern="1200">
          <a:solidFill>
            <a:schemeClr val="tx1"/>
          </a:solidFill>
          <a:latin typeface="+mn-lt"/>
          <a:ea typeface="+mn-ea"/>
          <a:cs typeface="+mn-cs"/>
        </a:defRPr>
      </a:lvl4pPr>
      <a:lvl5pPr marL="1828600" algn="l" rtl="0" eaLnBrk="1" latinLnBrk="0" hangingPunct="1">
        <a:defRPr kumimoji="0" kern="1200">
          <a:solidFill>
            <a:schemeClr val="tx1"/>
          </a:solidFill>
          <a:latin typeface="+mn-lt"/>
          <a:ea typeface="+mn-ea"/>
          <a:cs typeface="+mn-cs"/>
        </a:defRPr>
      </a:lvl5pPr>
      <a:lvl6pPr marL="2285750" algn="l" rtl="0" eaLnBrk="1" latinLnBrk="0" hangingPunct="1">
        <a:defRPr kumimoji="0" kern="1200">
          <a:solidFill>
            <a:schemeClr val="tx1"/>
          </a:solidFill>
          <a:latin typeface="+mn-lt"/>
          <a:ea typeface="+mn-ea"/>
          <a:cs typeface="+mn-cs"/>
        </a:defRPr>
      </a:lvl6pPr>
      <a:lvl7pPr marL="2742900" algn="l" rtl="0" eaLnBrk="1" latinLnBrk="0" hangingPunct="1">
        <a:defRPr kumimoji="0" kern="1200">
          <a:solidFill>
            <a:schemeClr val="tx1"/>
          </a:solidFill>
          <a:latin typeface="+mn-lt"/>
          <a:ea typeface="+mn-ea"/>
          <a:cs typeface="+mn-cs"/>
        </a:defRPr>
      </a:lvl7pPr>
      <a:lvl8pPr marL="3200049" algn="l" rtl="0" eaLnBrk="1" latinLnBrk="0" hangingPunct="1">
        <a:defRPr kumimoji="0" kern="1200">
          <a:solidFill>
            <a:schemeClr val="tx1"/>
          </a:solidFill>
          <a:latin typeface="+mn-lt"/>
          <a:ea typeface="+mn-ea"/>
          <a:cs typeface="+mn-cs"/>
        </a:defRPr>
      </a:lvl8pPr>
      <a:lvl9pPr marL="365719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987.jpg"/>
          <p:cNvPicPr>
            <a:picLocks noChangeAspect="1"/>
          </p:cNvPicPr>
          <p:nvPr/>
        </p:nvPicPr>
        <p:blipFill>
          <a:blip r:embed="rId2"/>
          <a:stretch>
            <a:fillRect/>
          </a:stretch>
        </p:blipFill>
        <p:spPr>
          <a:xfrm>
            <a:off x="990600" y="0"/>
            <a:ext cx="6477000" cy="6477000"/>
          </a:xfrm>
          <a:prstGeom prst="ellipse">
            <a:avLst/>
          </a:prstGeom>
          <a:ln w="38100">
            <a:solidFill>
              <a:schemeClr val="tx1"/>
            </a:solidFill>
          </a:ln>
        </p:spPr>
      </p:pic>
      <p:sp>
        <p:nvSpPr>
          <p:cNvPr id="4" name="TextBox 3"/>
          <p:cNvSpPr txBox="1"/>
          <p:nvPr/>
        </p:nvSpPr>
        <p:spPr>
          <a:xfrm>
            <a:off x="3200400" y="381000"/>
            <a:ext cx="2133600" cy="2462213"/>
          </a:xfrm>
          <a:prstGeom prst="rect">
            <a:avLst/>
          </a:prstGeom>
          <a:noFill/>
        </p:spPr>
        <p:txBody>
          <a:bodyPr wrap="square" rtlCol="0">
            <a:spAutoFit/>
          </a:bodyPr>
          <a:lstStyle/>
          <a:p>
            <a:pPr algn="ctr"/>
            <a:endParaRPr lang="en-US" sz="4400" b="1" dirty="0" smtClean="0">
              <a:latin typeface="NikoshBAN" pitchFamily="2" charset="0"/>
              <a:cs typeface="NikoshBAN" pitchFamily="2" charset="0"/>
            </a:endParaRPr>
          </a:p>
          <a:p>
            <a:pPr algn="ctr"/>
            <a:endParaRPr lang="en-US" sz="4400" b="1" dirty="0" smtClean="0">
              <a:latin typeface="NikoshBAN" pitchFamily="2" charset="0"/>
              <a:cs typeface="NikoshBAN" pitchFamily="2" charset="0"/>
            </a:endParaRPr>
          </a:p>
          <a:p>
            <a:pPr algn="ctr"/>
            <a:r>
              <a:rPr lang="bn-BD" sz="6600" b="1" dirty="0" smtClean="0">
                <a:solidFill>
                  <a:srgbClr val="FFC000"/>
                </a:solidFill>
                <a:latin typeface="NikoshBAN" pitchFamily="2" charset="0"/>
                <a:cs typeface="NikoshBAN" pitchFamily="2" charset="0"/>
              </a:rPr>
              <a:t>স্বাগতম </a:t>
            </a:r>
            <a:endParaRPr lang="en-US" sz="6600" b="1" dirty="0">
              <a:solidFill>
                <a:srgbClr val="FFC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276600" y="533400"/>
            <a:ext cx="2362200" cy="10668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bg1">
                    <a:lumMod val="50000"/>
                  </a:schemeClr>
                </a:solidFill>
                <a:latin typeface="NikoshBAN" pitchFamily="2" charset="0"/>
                <a:cs typeface="NikoshBAN" pitchFamily="2" charset="0"/>
              </a:rPr>
              <a:t>একক কাজ</a:t>
            </a:r>
            <a:endParaRPr lang="en-US" sz="3600" dirty="0">
              <a:solidFill>
                <a:schemeClr val="bg1">
                  <a:lumMod val="50000"/>
                </a:schemeClr>
              </a:solidFill>
              <a:latin typeface="NikoshBAN" pitchFamily="2" charset="0"/>
              <a:cs typeface="NikoshBAN" pitchFamily="2" charset="0"/>
            </a:endParaRPr>
          </a:p>
        </p:txBody>
      </p:sp>
      <p:sp>
        <p:nvSpPr>
          <p:cNvPr id="4" name="Flowchart: Alternate Process 3"/>
          <p:cNvSpPr/>
          <p:nvPr/>
        </p:nvSpPr>
        <p:spPr>
          <a:xfrm>
            <a:off x="2209800" y="1905000"/>
            <a:ext cx="4953000" cy="17526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rgbClr val="C00000"/>
                </a:solidFill>
                <a:latin typeface="NikoshBAN" pitchFamily="2" charset="0"/>
                <a:cs typeface="NikoshBAN" pitchFamily="2" charset="0"/>
              </a:rPr>
              <a:t>১। মুদ্রা কী</a:t>
            </a:r>
            <a:r>
              <a:rPr lang="en-US" sz="2800" dirty="0" smtClean="0">
                <a:solidFill>
                  <a:srgbClr val="C00000"/>
                </a:solidFill>
                <a:latin typeface="NikoshBAN"/>
                <a:cs typeface="NikoshBAN"/>
              </a:rPr>
              <a:t>?</a:t>
            </a:r>
            <a:endParaRPr lang="bn-BD" sz="2800" dirty="0" smtClean="0">
              <a:solidFill>
                <a:srgbClr val="C00000"/>
              </a:solidFill>
              <a:latin typeface="NikoshBAN"/>
              <a:cs typeface="NikoshBAN"/>
            </a:endParaRPr>
          </a:p>
          <a:p>
            <a:r>
              <a:rPr lang="bn-BD" sz="2800" dirty="0" smtClean="0">
                <a:solidFill>
                  <a:srgbClr val="C00000"/>
                </a:solidFill>
                <a:latin typeface="NikoshBAN"/>
                <a:cs typeface="NikoshBAN"/>
              </a:rPr>
              <a:t>২। ব্যাংক শব্দের আভিধানিক অর্থ কী</a:t>
            </a:r>
            <a:r>
              <a:rPr lang="en-US" sz="2800" dirty="0" smtClean="0">
                <a:solidFill>
                  <a:srgbClr val="C00000"/>
                </a:solidFill>
                <a:latin typeface="NikoshBAN"/>
                <a:cs typeface="NikoshBAN"/>
              </a:rPr>
              <a:t>?</a:t>
            </a:r>
            <a:endParaRPr lang="bn-BD" sz="2800" dirty="0" smtClean="0">
              <a:solidFill>
                <a:srgbClr val="C00000"/>
              </a:solidFill>
              <a:latin typeface="NikoshBAN"/>
              <a:cs typeface="NikoshBAN"/>
            </a:endParaRPr>
          </a:p>
          <a:p>
            <a:r>
              <a:rPr lang="bn-BD" sz="2800" dirty="0" smtClean="0">
                <a:solidFill>
                  <a:srgbClr val="C00000"/>
                </a:solidFill>
                <a:latin typeface="NikoshBAN"/>
                <a:cs typeface="NikoshBAN"/>
              </a:rPr>
              <a:t>  (উত্তর নিজ নিজ খাতায় লিখ) </a:t>
            </a:r>
            <a:endParaRPr lang="en-US" sz="2800" dirty="0">
              <a:solidFill>
                <a:srgbClr val="C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 calcmode="lin" valueType="num">
                                      <p:cBhvr additive="base">
                                        <p:cTn id="14"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additive="base">
                                        <p:cTn id="2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additive="base">
                                        <p:cTn id="3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895600" y="1447800"/>
            <a:ext cx="2971800" cy="914400"/>
          </a:xfrm>
          <a:prstGeom prst="horizontalScroll">
            <a:avLst>
              <a:gd name="adj" fmla="val 721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b="1" dirty="0" smtClean="0">
                <a:solidFill>
                  <a:srgbClr val="C00000"/>
                </a:solidFill>
                <a:latin typeface="NikoshBAN" pitchFamily="2" charset="0"/>
                <a:cs typeface="NikoshBAN" pitchFamily="2" charset="0"/>
              </a:rPr>
              <a:t>দলীয় কাজ</a:t>
            </a:r>
            <a:endParaRPr lang="en-US" sz="3600" b="1" dirty="0">
              <a:solidFill>
                <a:srgbClr val="C00000"/>
              </a:solidFill>
              <a:latin typeface="NikoshBAN" pitchFamily="2" charset="0"/>
              <a:cs typeface="NikoshBAN" pitchFamily="2" charset="0"/>
            </a:endParaRPr>
          </a:p>
        </p:txBody>
      </p:sp>
      <p:sp>
        <p:nvSpPr>
          <p:cNvPr id="3" name="Rounded Rectangle 2"/>
          <p:cNvSpPr/>
          <p:nvPr/>
        </p:nvSpPr>
        <p:spPr>
          <a:xfrm>
            <a:off x="1066800" y="2667000"/>
            <a:ext cx="6705600" cy="1143000"/>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lumMod val="95000"/>
                    <a:lumOff val="5000"/>
                  </a:schemeClr>
                </a:solidFill>
                <a:latin typeface="NikoshBAN" pitchFamily="2" charset="0"/>
                <a:cs typeface="NikoshBAN" pitchFamily="2" charset="0"/>
              </a:rPr>
              <a:t>মুদ্রাকে ব্যাংক ব্যবসায়ের জননী বলা হয় কেন</a:t>
            </a:r>
            <a:r>
              <a:rPr lang="en-US" sz="2800" dirty="0" smtClean="0">
                <a:solidFill>
                  <a:schemeClr val="tx1">
                    <a:lumMod val="95000"/>
                    <a:lumOff val="5000"/>
                  </a:schemeClr>
                </a:solidFill>
                <a:latin typeface="NikoshBAN"/>
                <a:cs typeface="NikoshBAN"/>
              </a:rPr>
              <a:t>?</a:t>
            </a:r>
            <a:r>
              <a:rPr lang="bn-BD" sz="2800" dirty="0" smtClean="0">
                <a:solidFill>
                  <a:schemeClr val="tx1">
                    <a:lumMod val="95000"/>
                    <a:lumOff val="5000"/>
                  </a:schemeClr>
                </a:solidFill>
                <a:latin typeface="NikoshBAN"/>
                <a:cs typeface="NikoshBAN"/>
              </a:rPr>
              <a:t> ব্যাখ্যা কর।</a:t>
            </a:r>
            <a:endParaRPr lang="en-US" sz="2800" dirty="0">
              <a:solidFill>
                <a:schemeClr val="tx1">
                  <a:lumMod val="95000"/>
                  <a:lumOff val="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ppt_x</p:attrName>
                                        </p:attrNameLst>
                                      </p:cBhvr>
                                      <p:tavLst>
                                        <p:tav tm="0">
                                          <p:val>
                                            <p:strVal val="#ppt_x-.2"/>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76200"/>
            <a:ext cx="19812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মূল্যায়ন</a:t>
            </a:r>
            <a:endParaRPr lang="en-US" sz="3200" dirty="0">
              <a:latin typeface="NikoshBAN" pitchFamily="2" charset="0"/>
              <a:cs typeface="NikoshBAN" pitchFamily="2" charset="0"/>
            </a:endParaRPr>
          </a:p>
        </p:txBody>
      </p:sp>
      <p:sp>
        <p:nvSpPr>
          <p:cNvPr id="4" name="Pentagon 3"/>
          <p:cNvSpPr/>
          <p:nvPr/>
        </p:nvSpPr>
        <p:spPr>
          <a:xfrm>
            <a:off x="457200" y="685800"/>
            <a:ext cx="4648200" cy="6096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কাকে ব্যাংক ব্যবস্থার জননী বলা হয় </a:t>
            </a:r>
            <a:r>
              <a:rPr lang="en-US" sz="2000" dirty="0" smtClean="0">
                <a:solidFill>
                  <a:schemeClr val="tx1"/>
                </a:solidFill>
                <a:latin typeface="NikoshBAN"/>
                <a:cs typeface="NikoshBAN"/>
              </a:rPr>
              <a:t>?</a:t>
            </a:r>
            <a:endParaRPr lang="en-US" sz="2000" dirty="0">
              <a:solidFill>
                <a:schemeClr val="tx1"/>
              </a:solidFill>
              <a:latin typeface="NikoshBAN" pitchFamily="2" charset="0"/>
              <a:cs typeface="NikoshBAN" pitchFamily="2" charset="0"/>
            </a:endParaRPr>
          </a:p>
        </p:txBody>
      </p:sp>
      <p:sp>
        <p:nvSpPr>
          <p:cNvPr id="5" name="Pentagon 4"/>
          <p:cNvSpPr/>
          <p:nvPr/>
        </p:nvSpPr>
        <p:spPr>
          <a:xfrm>
            <a:off x="457200" y="1447800"/>
            <a:ext cx="4572000" cy="6096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দি হিন্দুস্তান ব্যাংক প্রতিষ্ঠিত হয় কত সালে </a:t>
            </a:r>
            <a:r>
              <a:rPr lang="en-US" sz="2000" dirty="0" smtClean="0">
                <a:solidFill>
                  <a:schemeClr val="tx1"/>
                </a:solidFill>
                <a:latin typeface="NikoshBAN"/>
                <a:cs typeface="NikoshBAN"/>
              </a:rPr>
              <a:t>?</a:t>
            </a:r>
            <a:r>
              <a:rPr lang="bn-BD" sz="2000" dirty="0" smtClean="0">
                <a:solidFill>
                  <a:schemeClr val="tx1"/>
                </a:solidFill>
                <a:latin typeface="NikoshBAN"/>
                <a:cs typeface="NikoshBAN"/>
              </a:rPr>
              <a:t> </a:t>
            </a:r>
            <a:endParaRPr lang="en-US" sz="2000" dirty="0" smtClean="0">
              <a:solidFill>
                <a:schemeClr val="tx1"/>
              </a:solidFill>
              <a:latin typeface="NikoshBAN" pitchFamily="2" charset="0"/>
              <a:cs typeface="NikoshBAN" pitchFamily="2" charset="0"/>
            </a:endParaRPr>
          </a:p>
        </p:txBody>
      </p:sp>
      <p:sp>
        <p:nvSpPr>
          <p:cNvPr id="6" name="Pentagon 5"/>
          <p:cNvSpPr/>
          <p:nvPr/>
        </p:nvSpPr>
        <p:spPr>
          <a:xfrm>
            <a:off x="457200" y="2209800"/>
            <a:ext cx="4572000" cy="6096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কাগজি মুদ্রার প্রচলন কখন শুরু হয় </a:t>
            </a:r>
            <a:r>
              <a:rPr lang="en-US" sz="2000" dirty="0" smtClean="0">
                <a:solidFill>
                  <a:schemeClr val="tx1"/>
                </a:solidFill>
                <a:latin typeface="NikoshBAN"/>
                <a:cs typeface="NikoshBAN"/>
              </a:rPr>
              <a:t>?</a:t>
            </a:r>
            <a:endParaRPr lang="en-US" sz="2000" dirty="0" smtClean="0">
              <a:solidFill>
                <a:schemeClr val="tx1"/>
              </a:solidFill>
              <a:latin typeface="NikoshBAN" pitchFamily="2" charset="0"/>
              <a:cs typeface="NikoshBAN" pitchFamily="2" charset="0"/>
            </a:endParaRPr>
          </a:p>
        </p:txBody>
      </p:sp>
      <p:sp>
        <p:nvSpPr>
          <p:cNvPr id="7" name="Pentagon 6"/>
          <p:cNvSpPr/>
          <p:nvPr/>
        </p:nvSpPr>
        <p:spPr>
          <a:xfrm>
            <a:off x="457200" y="2971800"/>
            <a:ext cx="4495800" cy="6096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ব্যাংকের যাবতীয় কাজ কী হিসেবে পরিচিত </a:t>
            </a:r>
            <a:r>
              <a:rPr lang="en-US" sz="2000" dirty="0" smtClean="0">
                <a:solidFill>
                  <a:schemeClr val="tx1"/>
                </a:solidFill>
                <a:latin typeface="NikoshBAN"/>
                <a:cs typeface="NikoshBAN"/>
              </a:rPr>
              <a:t>?</a:t>
            </a:r>
            <a:endParaRPr lang="en-US" sz="2000" dirty="0" smtClean="0">
              <a:solidFill>
                <a:schemeClr val="tx1"/>
              </a:solidFill>
              <a:latin typeface="NikoshBAN" pitchFamily="2" charset="0"/>
              <a:cs typeface="NikoshBAN" pitchFamily="2" charset="0"/>
            </a:endParaRPr>
          </a:p>
        </p:txBody>
      </p:sp>
      <p:sp>
        <p:nvSpPr>
          <p:cNvPr id="8" name="Pentagon 7"/>
          <p:cNvSpPr/>
          <p:nvPr/>
        </p:nvSpPr>
        <p:spPr>
          <a:xfrm>
            <a:off x="457200" y="3733800"/>
            <a:ext cx="4572000" cy="6096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বিরাষ্ট্রীয়করণ প্রক্রিয়া কখন শুরু হয় </a:t>
            </a:r>
            <a:r>
              <a:rPr lang="en-US" sz="2000" dirty="0" smtClean="0">
                <a:solidFill>
                  <a:schemeClr val="tx1"/>
                </a:solidFill>
                <a:latin typeface="NikoshBAN"/>
                <a:cs typeface="NikoshBAN"/>
              </a:rPr>
              <a:t>?</a:t>
            </a:r>
            <a:endParaRPr lang="en-US" sz="2000" dirty="0" smtClean="0">
              <a:solidFill>
                <a:schemeClr val="tx1"/>
              </a:solidFill>
              <a:latin typeface="NikoshBAN" pitchFamily="2" charset="0"/>
              <a:cs typeface="NikoshBAN" pitchFamily="2" charset="0"/>
            </a:endParaRPr>
          </a:p>
        </p:txBody>
      </p:sp>
      <p:sp>
        <p:nvSpPr>
          <p:cNvPr id="9" name="Pentagon 8"/>
          <p:cNvSpPr/>
          <p:nvPr/>
        </p:nvSpPr>
        <p:spPr>
          <a:xfrm>
            <a:off x="457200" y="5334000"/>
            <a:ext cx="4038600" cy="7620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 </a:t>
            </a:r>
            <a:r>
              <a:rPr lang="en-US" sz="2000" dirty="0" smtClean="0">
                <a:solidFill>
                  <a:schemeClr val="tx1"/>
                </a:solidFill>
                <a:latin typeface="Times New Roman" pitchFamily="18" charset="0"/>
                <a:cs typeface="Times New Roman" pitchFamily="18" charset="0"/>
              </a:rPr>
              <a:t>Letter of Credit (LC) </a:t>
            </a:r>
            <a:r>
              <a:rPr lang="bn-BD" sz="2000" dirty="0" smtClean="0">
                <a:solidFill>
                  <a:schemeClr val="tx1"/>
                </a:solidFill>
                <a:latin typeface="NikoshBAN" pitchFamily="2" charset="0"/>
                <a:cs typeface="NikoshBAN" pitchFamily="2" charset="0"/>
              </a:rPr>
              <a:t>কী </a:t>
            </a:r>
            <a:r>
              <a:rPr lang="en-US" sz="2000" dirty="0" smtClean="0">
                <a:solidFill>
                  <a:schemeClr val="tx1"/>
                </a:solidFill>
                <a:latin typeface="NikoshBAN"/>
                <a:cs typeface="NikoshBAN"/>
              </a:rPr>
              <a:t>?</a:t>
            </a:r>
            <a:endParaRPr lang="en-US" sz="2000" dirty="0" smtClean="0">
              <a:solidFill>
                <a:schemeClr val="tx1"/>
              </a:solidFill>
              <a:latin typeface="NikoshBAN" pitchFamily="2" charset="0"/>
              <a:cs typeface="NikoshBAN" pitchFamily="2" charset="0"/>
            </a:endParaRPr>
          </a:p>
        </p:txBody>
      </p:sp>
      <p:sp>
        <p:nvSpPr>
          <p:cNvPr id="10" name="Rectangle 9"/>
          <p:cNvSpPr/>
          <p:nvPr/>
        </p:nvSpPr>
        <p:spPr>
          <a:xfrm>
            <a:off x="5257800" y="685800"/>
            <a:ext cx="3657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মুদ্রাকে ব্যাংক ব্যবস্থার জননী বলা হয় </a:t>
            </a:r>
            <a:endParaRPr lang="en-US" sz="2000" dirty="0">
              <a:solidFill>
                <a:schemeClr val="tx1"/>
              </a:solidFill>
              <a:latin typeface="NikoshBAN" pitchFamily="2" charset="0"/>
              <a:cs typeface="NikoshBAN" pitchFamily="2" charset="0"/>
            </a:endParaRPr>
          </a:p>
        </p:txBody>
      </p:sp>
      <p:sp>
        <p:nvSpPr>
          <p:cNvPr id="12" name="Rectangle 11"/>
          <p:cNvSpPr/>
          <p:nvPr/>
        </p:nvSpPr>
        <p:spPr>
          <a:xfrm>
            <a:off x="5181600" y="1447800"/>
            <a:ext cx="3733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dirty="0" smtClean="0">
                <a:solidFill>
                  <a:schemeClr val="tx1"/>
                </a:solidFill>
                <a:latin typeface="NikoshBAN" pitchFamily="2" charset="0"/>
                <a:cs typeface="NikoshBAN" pitchFamily="2" charset="0"/>
              </a:rPr>
              <a:t>দি হিন্দুস্তান ব্যাংক প্রতিষ্ঠিত হয় ১৭০০ সালে </a:t>
            </a:r>
            <a:endParaRPr lang="en-US" sz="2000" dirty="0"/>
          </a:p>
        </p:txBody>
      </p:sp>
      <p:sp>
        <p:nvSpPr>
          <p:cNvPr id="13" name="Rectangle 12"/>
          <p:cNvSpPr/>
          <p:nvPr/>
        </p:nvSpPr>
        <p:spPr>
          <a:xfrm>
            <a:off x="5181600" y="2209800"/>
            <a:ext cx="39624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2000" dirty="0" smtClean="0">
              <a:solidFill>
                <a:schemeClr val="tx1"/>
              </a:solidFill>
              <a:latin typeface="NikoshBAN" pitchFamily="2" charset="0"/>
              <a:cs typeface="NikoshBAN" pitchFamily="2" charset="0"/>
            </a:endParaRPr>
          </a:p>
          <a:p>
            <a:pPr algn="ctr"/>
            <a:r>
              <a:rPr lang="bn-BD" sz="2000" dirty="0" smtClean="0">
                <a:solidFill>
                  <a:schemeClr val="tx1"/>
                </a:solidFill>
                <a:latin typeface="NikoshBAN" pitchFamily="2" charset="0"/>
                <a:cs typeface="NikoshBAN" pitchFamily="2" charset="0"/>
              </a:rPr>
              <a:t>ঊনবিংশ শতাব্দিতে কাগজি মুদ্রার প্রচলন শুরু হয়</a:t>
            </a:r>
            <a:endParaRPr lang="en-US" sz="2000" dirty="0" smtClean="0">
              <a:solidFill>
                <a:schemeClr val="tx1"/>
              </a:solidFill>
              <a:latin typeface="NikoshBAN" pitchFamily="2" charset="0"/>
              <a:cs typeface="NikoshBAN" pitchFamily="2" charset="0"/>
            </a:endParaRPr>
          </a:p>
          <a:p>
            <a:pPr algn="ctr"/>
            <a:endParaRPr lang="en-US" sz="1400" dirty="0">
              <a:solidFill>
                <a:schemeClr val="tx1"/>
              </a:solidFill>
              <a:latin typeface="NikoshBAN" pitchFamily="2" charset="0"/>
              <a:cs typeface="NikoshBAN" pitchFamily="2" charset="0"/>
            </a:endParaRPr>
          </a:p>
        </p:txBody>
      </p:sp>
      <p:sp>
        <p:nvSpPr>
          <p:cNvPr id="14" name="Rectangle 13"/>
          <p:cNvSpPr/>
          <p:nvPr/>
        </p:nvSpPr>
        <p:spPr>
          <a:xfrm>
            <a:off x="5029200" y="2971800"/>
            <a:ext cx="43434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ব্যাংকের যাবতীয় কার্যাবলি ব্যাংকিং হিসেবে পরিচিত </a:t>
            </a:r>
            <a:endParaRPr lang="en-US" sz="2000" dirty="0"/>
          </a:p>
        </p:txBody>
      </p:sp>
      <p:sp>
        <p:nvSpPr>
          <p:cNvPr id="15" name="Rectangle 14"/>
          <p:cNvSpPr/>
          <p:nvPr/>
        </p:nvSpPr>
        <p:spPr>
          <a:xfrm>
            <a:off x="5105400" y="3733800"/>
            <a:ext cx="4114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বিরাষ্ট্রীয়করণ প্রক্রিয়া আশির দশকে শুরু হয় </a:t>
            </a:r>
            <a:endParaRPr lang="en-US" sz="2000" dirty="0">
              <a:solidFill>
                <a:schemeClr val="tx1"/>
              </a:solidFill>
              <a:latin typeface="NikoshBAN" pitchFamily="2" charset="0"/>
              <a:cs typeface="NikoshBAN" pitchFamily="2" charset="0"/>
            </a:endParaRPr>
          </a:p>
        </p:txBody>
      </p:sp>
      <p:sp>
        <p:nvSpPr>
          <p:cNvPr id="16" name="Rectangle 15"/>
          <p:cNvSpPr/>
          <p:nvPr/>
        </p:nvSpPr>
        <p:spPr>
          <a:xfrm>
            <a:off x="4876800" y="4495800"/>
            <a:ext cx="45720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১৯৭২ সালের ২৬ মার্চ কেন্দ্রীয় ব্যাংক হিসেবে বাংলাদেশ ব্যাংক প্রতিষ্ঠিত হয় </a:t>
            </a:r>
            <a:endParaRPr lang="en-US" sz="2000" dirty="0">
              <a:solidFill>
                <a:schemeClr val="tx1"/>
              </a:solidFill>
              <a:latin typeface="NikoshBAN" pitchFamily="2" charset="0"/>
              <a:cs typeface="NikoshBAN" pitchFamily="2" charset="0"/>
            </a:endParaRPr>
          </a:p>
        </p:txBody>
      </p:sp>
      <p:sp>
        <p:nvSpPr>
          <p:cNvPr id="18" name="Pentagon 17"/>
          <p:cNvSpPr/>
          <p:nvPr/>
        </p:nvSpPr>
        <p:spPr>
          <a:xfrm>
            <a:off x="457200" y="4495800"/>
            <a:ext cx="4343400" cy="6096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বাংলাদেশ কেন্দ্রীয় ব্যংক কখন প্রতিষ্ঠিত হয় </a:t>
            </a:r>
            <a:r>
              <a:rPr lang="en-US" sz="2000" dirty="0" smtClean="0">
                <a:solidFill>
                  <a:schemeClr val="tx1"/>
                </a:solidFill>
                <a:latin typeface="NikoshBAN"/>
                <a:cs typeface="NikoshBAN"/>
              </a:rPr>
              <a:t>?</a:t>
            </a:r>
            <a:endParaRPr lang="en-US" sz="2000" dirty="0" smtClean="0">
              <a:solidFill>
                <a:schemeClr val="tx1"/>
              </a:solidFill>
              <a:latin typeface="NikoshBAN" pitchFamily="2" charset="0"/>
              <a:cs typeface="NikoshBAN" pitchFamily="2" charset="0"/>
            </a:endParaRPr>
          </a:p>
        </p:txBody>
      </p:sp>
      <p:sp>
        <p:nvSpPr>
          <p:cNvPr id="19" name="Rectangle 18"/>
          <p:cNvSpPr/>
          <p:nvPr/>
        </p:nvSpPr>
        <p:spPr>
          <a:xfrm>
            <a:off x="4572000" y="5334000"/>
            <a:ext cx="4876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bg2">
                    <a:lumMod val="25000"/>
                  </a:schemeClr>
                </a:solidFill>
                <a:latin typeface="NikoshBAN"/>
                <a:cs typeface="NikoshBAN"/>
              </a:rPr>
              <a:t>এটি একটি প্রত্যয়ন পত্র,এর মাধ্যমে </a:t>
            </a:r>
            <a:r>
              <a:rPr lang="bn-BD" sz="2000" dirty="0" smtClean="0">
                <a:solidFill>
                  <a:schemeClr val="bg2">
                    <a:lumMod val="25000"/>
                  </a:schemeClr>
                </a:solidFill>
                <a:latin typeface="NikoshBAN" pitchFamily="2" charset="0"/>
                <a:cs typeface="NikoshBAN" pitchFamily="2" charset="0"/>
              </a:rPr>
              <a:t>রপ্তানিকারককে</a:t>
            </a:r>
          </a:p>
          <a:p>
            <a:r>
              <a:rPr lang="bn-BD" sz="2000" dirty="0" smtClean="0">
                <a:solidFill>
                  <a:schemeClr val="bg2">
                    <a:lumMod val="25000"/>
                  </a:schemeClr>
                </a:solidFill>
                <a:latin typeface="NikoshBAN" pitchFamily="2" charset="0"/>
                <a:cs typeface="NikoshBAN" pitchFamily="2" charset="0"/>
              </a:rPr>
              <a:t>আমদনিকারকের পক্ষ থেকে অগ্রিম অর্থ প্রদানের ব্যবস্থা করে।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ppt_x</p:attrName>
                                        </p:attrNameLst>
                                      </p:cBhvr>
                                      <p:tavLst>
                                        <p:tav tm="0">
                                          <p:val>
                                            <p:strVal val="#ppt_x-.2"/>
                                          </p:val>
                                        </p:tav>
                                        <p:tav tm="100000">
                                          <p:val>
                                            <p:strVal val="#ppt_x"/>
                                          </p:val>
                                        </p:tav>
                                      </p:tavLst>
                                    </p:anim>
                                    <p:anim calcmode="lin" valueType="num">
                                      <p:cBhvr>
                                        <p:cTn id="2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ppt_x</p:attrName>
                                        </p:attrNameLst>
                                      </p:cBhvr>
                                      <p:tavLst>
                                        <p:tav tm="0">
                                          <p:val>
                                            <p:strVal val="#ppt_x-.2"/>
                                          </p:val>
                                        </p:tav>
                                        <p:tav tm="100000">
                                          <p:val>
                                            <p:strVal val="#ppt_x"/>
                                          </p:val>
                                        </p:tav>
                                      </p:tavLst>
                                    </p:anim>
                                    <p:anim calcmode="lin" valueType="num">
                                      <p:cBhvr>
                                        <p:cTn id="3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5" dur="10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ppt_x"/>
                                          </p:val>
                                        </p:tav>
                                        <p:tav tm="100000">
                                          <p:val>
                                            <p:strVal val="#ppt_x"/>
                                          </p:val>
                                        </p:tav>
                                      </p:tavLst>
                                    </p:anim>
                                    <p:anim calcmode="lin" valueType="num">
                                      <p:cBhvr additive="base">
                                        <p:cTn id="4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ppt_x</p:attrName>
                                        </p:attrNameLst>
                                      </p:cBhvr>
                                      <p:tavLst>
                                        <p:tav tm="0">
                                          <p:val>
                                            <p:strVal val="#ppt_x-.2"/>
                                          </p:val>
                                        </p:tav>
                                        <p:tav tm="100000">
                                          <p:val>
                                            <p:strVal val="#ppt_x"/>
                                          </p:val>
                                        </p:tav>
                                      </p:tavLst>
                                    </p:anim>
                                    <p:anim calcmode="lin" valueType="num">
                                      <p:cBhvr>
                                        <p:cTn id="4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48" dur="10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9"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1000" fill="hold"/>
                                        <p:tgtEl>
                                          <p:spTgt spid="8"/>
                                        </p:tgtEl>
                                        <p:attrNameLst>
                                          <p:attrName>ppt_x</p:attrName>
                                        </p:attrNameLst>
                                      </p:cBhvr>
                                      <p:tavLst>
                                        <p:tav tm="0">
                                          <p:val>
                                            <p:strVal val="#ppt_x-.2"/>
                                          </p:val>
                                        </p:tav>
                                        <p:tav tm="100000">
                                          <p:val>
                                            <p:strVal val="#ppt_x"/>
                                          </p:val>
                                        </p:tav>
                                      </p:tavLst>
                                    </p:anim>
                                    <p:anim calcmode="lin" valueType="num">
                                      <p:cBhvr>
                                        <p:cTn id="6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61" dur="10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additive="base">
                                        <p:cTn id="66" dur="500" fill="hold"/>
                                        <p:tgtEl>
                                          <p:spTgt spid="15"/>
                                        </p:tgtEl>
                                        <p:attrNameLst>
                                          <p:attrName>ppt_x</p:attrName>
                                        </p:attrNameLst>
                                      </p:cBhvr>
                                      <p:tavLst>
                                        <p:tav tm="0">
                                          <p:val>
                                            <p:strVal val="#ppt_x"/>
                                          </p:val>
                                        </p:tav>
                                        <p:tav tm="100000">
                                          <p:val>
                                            <p:strVal val="#ppt_x"/>
                                          </p:val>
                                        </p:tav>
                                      </p:tavLst>
                                    </p:anim>
                                    <p:anim calcmode="lin" valueType="num">
                                      <p:cBhvr additive="base">
                                        <p:cTn id="6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ppt_x</p:attrName>
                                        </p:attrNameLst>
                                      </p:cBhvr>
                                      <p:tavLst>
                                        <p:tav tm="0">
                                          <p:val>
                                            <p:strVal val="#ppt_x-.2"/>
                                          </p:val>
                                        </p:tav>
                                        <p:tav tm="100000">
                                          <p:val>
                                            <p:strVal val="#ppt_x"/>
                                          </p:val>
                                        </p:tav>
                                      </p:tavLst>
                                    </p:anim>
                                    <p:anim calcmode="lin" valueType="num">
                                      <p:cBhvr>
                                        <p:cTn id="73"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74" dur="100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9" presetClass="entr" presetSubtype="0" fill="hold" grpId="0" nodeType="clickEffect">
                                  <p:stCondLst>
                                    <p:cond delay="0"/>
                                  </p:stCondLst>
                                  <p:childTnLst>
                                    <p:set>
                                      <p:cBhvr>
                                        <p:cTn id="84" dur="1" fill="hold">
                                          <p:stCondLst>
                                            <p:cond delay="0"/>
                                          </p:stCondLst>
                                        </p:cTn>
                                        <p:tgtEl>
                                          <p:spTgt spid="9"/>
                                        </p:tgtEl>
                                        <p:attrNameLst>
                                          <p:attrName>style.visibility</p:attrName>
                                        </p:attrNameLst>
                                      </p:cBhvr>
                                      <p:to>
                                        <p:strVal val="visible"/>
                                      </p:to>
                                    </p:set>
                                    <p:anim calcmode="lin" valueType="num">
                                      <p:cBhvr>
                                        <p:cTn id="85" dur="1000" fill="hold"/>
                                        <p:tgtEl>
                                          <p:spTgt spid="9"/>
                                        </p:tgtEl>
                                        <p:attrNameLst>
                                          <p:attrName>ppt_x</p:attrName>
                                        </p:attrNameLst>
                                      </p:cBhvr>
                                      <p:tavLst>
                                        <p:tav tm="0">
                                          <p:val>
                                            <p:strVal val="#ppt_x-.2"/>
                                          </p:val>
                                        </p:tav>
                                        <p:tav tm="100000">
                                          <p:val>
                                            <p:strVal val="#ppt_x"/>
                                          </p:val>
                                        </p:tav>
                                      </p:tavLst>
                                    </p:anim>
                                    <p:anim calcmode="lin" valueType="num">
                                      <p:cBhvr>
                                        <p:cTn id="86"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87" dur="1000"/>
                                        <p:tgtEl>
                                          <p:spTgt spid="9"/>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 calcmode="lin" valueType="num">
                                      <p:cBhvr additive="base">
                                        <p:cTn id="92" dur="500" fill="hold"/>
                                        <p:tgtEl>
                                          <p:spTgt spid="19"/>
                                        </p:tgtEl>
                                        <p:attrNameLst>
                                          <p:attrName>ppt_x</p:attrName>
                                        </p:attrNameLst>
                                      </p:cBhvr>
                                      <p:tavLst>
                                        <p:tav tm="0">
                                          <p:val>
                                            <p:strVal val="#ppt_x"/>
                                          </p:val>
                                        </p:tav>
                                        <p:tav tm="100000">
                                          <p:val>
                                            <p:strVal val="#ppt_x"/>
                                          </p:val>
                                        </p:tav>
                                      </p:tavLst>
                                    </p:anim>
                                    <p:anim calcmode="lin" valueType="num">
                                      <p:cBhvr additive="base">
                                        <p:cTn id="9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1219200" y="1219200"/>
            <a:ext cx="7924800" cy="4343400"/>
          </a:xfrm>
          <a:prstGeom prst="fram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800" dirty="0" smtClean="0">
                <a:solidFill>
                  <a:schemeClr val="tx1"/>
                </a:solidFill>
                <a:latin typeface="NikoshBAN" pitchFamily="2" charset="0"/>
                <a:cs typeface="NikoshBAN" pitchFamily="2" charset="0"/>
              </a:rPr>
              <a:t>বাড়ীর কাজ-</a:t>
            </a:r>
            <a:endParaRPr lang="en-US" sz="4800" dirty="0" smtClean="0">
              <a:solidFill>
                <a:schemeClr val="tx1"/>
              </a:solidFill>
              <a:latin typeface="NikoshBAN" pitchFamily="2" charset="0"/>
              <a:cs typeface="NikoshBAN" pitchFamily="2" charset="0"/>
            </a:endParaRPr>
          </a:p>
          <a:p>
            <a:r>
              <a:rPr lang="bn-BD" sz="3200" dirty="0" smtClean="0">
                <a:solidFill>
                  <a:schemeClr val="tx1"/>
                </a:solidFill>
                <a:latin typeface="NikoshBAN" pitchFamily="2" charset="0"/>
                <a:cs typeface="NikoshBAN" pitchFamily="2" charset="0"/>
              </a:rPr>
              <a:t>মুদ্রা কীভাবে মূল্যের পরিমাপক হিসেবে কাজ করে </a:t>
            </a:r>
            <a:r>
              <a:rPr lang="en-US" sz="3200" dirty="0" smtClean="0">
                <a:solidFill>
                  <a:schemeClr val="tx1"/>
                </a:solidFill>
                <a:latin typeface="NikoshBAN"/>
                <a:cs typeface="NikoshBAN"/>
              </a:rPr>
              <a:t>?</a:t>
            </a:r>
          </a:p>
          <a:p>
            <a:r>
              <a:rPr lang="bn-BD" sz="3200" dirty="0" smtClean="0">
                <a:solidFill>
                  <a:schemeClr val="tx1"/>
                </a:solidFill>
                <a:latin typeface="NikoshBAN"/>
                <a:cs typeface="NikoshBAN"/>
              </a:rPr>
              <a:t> বর্ণনা কর।</a:t>
            </a:r>
            <a:endParaRPr lang="en-US" sz="32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jk.jpg"/>
          <p:cNvPicPr>
            <a:picLocks noChangeAspect="1"/>
          </p:cNvPicPr>
          <p:nvPr/>
        </p:nvPicPr>
        <p:blipFill>
          <a:blip r:embed="rId2"/>
          <a:stretch>
            <a:fillRect/>
          </a:stretch>
        </p:blipFill>
        <p:spPr>
          <a:xfrm>
            <a:off x="429216" y="990600"/>
            <a:ext cx="8105184" cy="5051470"/>
          </a:xfrm>
          <a:prstGeom prst="ellipse">
            <a:avLst/>
          </a:prstGeom>
          <a:ln w="38100">
            <a:solidFill>
              <a:schemeClr val="tx1"/>
            </a:solidFill>
          </a:ln>
        </p:spPr>
      </p:pic>
      <p:sp>
        <p:nvSpPr>
          <p:cNvPr id="3" name="TextBox 2"/>
          <p:cNvSpPr txBox="1"/>
          <p:nvPr/>
        </p:nvSpPr>
        <p:spPr>
          <a:xfrm>
            <a:off x="3200400" y="1219200"/>
            <a:ext cx="2895600" cy="707886"/>
          </a:xfrm>
          <a:prstGeom prst="rect">
            <a:avLst/>
          </a:prstGeom>
          <a:noFill/>
        </p:spPr>
        <p:txBody>
          <a:bodyPr wrap="square" rtlCol="0">
            <a:spAutoFit/>
          </a:bodyPr>
          <a:lstStyle/>
          <a:p>
            <a:r>
              <a:rPr lang="bn-BD" sz="4000" b="1" dirty="0" smtClean="0">
                <a:solidFill>
                  <a:srgbClr val="C00000"/>
                </a:solidFill>
                <a:latin typeface="NikoshBAN" pitchFamily="2" charset="0"/>
                <a:cs typeface="NikoshBAN" pitchFamily="2" charset="0"/>
              </a:rPr>
              <a:t>সবাইকে ধন্যবাদ</a:t>
            </a:r>
            <a:endParaRPr lang="en-US" sz="4000" b="1" dirty="0">
              <a:solidFill>
                <a:srgbClr val="C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73640" y="763885"/>
            <a:ext cx="5311071" cy="857250"/>
          </a:xfrm>
          <a:prstGeom prst="rect">
            <a:avLst/>
          </a:prstGeom>
        </p:spPr>
        <p:txBody>
          <a:bodyPr vert="horz" lIns="68573" tIns="34286" rIns="68573" bIns="34286" numCol="1" rtlCol="0" anchor="ctr">
            <a:prstTxWarp prst="textPlain">
              <a:avLst/>
            </a:prstTxWarp>
            <a:noAutofit/>
            <a:scene3d>
              <a:camera prst="orthographicFront"/>
              <a:lightRig rig="harsh" dir="t"/>
            </a:scene3d>
            <a:sp3d extrusionH="57150" prstMaterial="matte">
              <a:bevelT w="63500" h="12700" prst="angle"/>
              <a:contourClr>
                <a:schemeClr val="bg1">
                  <a:lumMod val="65000"/>
                </a:schemeClr>
              </a:contourClr>
            </a:sp3d>
          </a:bodyPr>
          <a:lstStyle/>
          <a:p>
            <a:pPr algn="ctr">
              <a:spcBef>
                <a:spcPct val="0"/>
              </a:spcBef>
              <a:defRPr/>
            </a:pPr>
            <a:r>
              <a:rPr lang="bn-BD" sz="5400" b="1" dirty="0" smtClean="0">
                <a:ln/>
                <a:solidFill>
                  <a:srgbClr val="00CC00"/>
                </a:solidFill>
                <a:latin typeface="NikoshBAN" pitchFamily="2" charset="0"/>
                <a:ea typeface="+mj-ea"/>
                <a:cs typeface="NikoshBAN" pitchFamily="2" charset="0"/>
              </a:rPr>
              <a:t>পরিচিতি </a:t>
            </a:r>
            <a:endParaRPr lang="en-US" sz="5400" b="1" dirty="0">
              <a:ln/>
              <a:solidFill>
                <a:srgbClr val="00CC00"/>
              </a:solidFill>
              <a:latin typeface="NikoshBAN" pitchFamily="2" charset="0"/>
              <a:ea typeface="+mj-ea"/>
              <a:cs typeface="NikoshBAN" pitchFamily="2" charset="0"/>
            </a:endParaRPr>
          </a:p>
        </p:txBody>
      </p:sp>
      <p:grpSp>
        <p:nvGrpSpPr>
          <p:cNvPr id="3" name="Group 2"/>
          <p:cNvGrpSpPr/>
          <p:nvPr/>
        </p:nvGrpSpPr>
        <p:grpSpPr>
          <a:xfrm>
            <a:off x="4705350" y="2171700"/>
            <a:ext cx="247650" cy="3314700"/>
            <a:chOff x="4343400" y="2171700"/>
            <a:chExt cx="228600" cy="3314700"/>
          </a:xfrm>
        </p:grpSpPr>
        <p:cxnSp>
          <p:nvCxnSpPr>
            <p:cNvPr id="4" name="Straight Connector 3"/>
            <p:cNvCxnSpPr/>
            <p:nvPr/>
          </p:nvCxnSpPr>
          <p:spPr>
            <a:xfrm>
              <a:off x="4457700" y="2171700"/>
              <a:ext cx="0" cy="331470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a:xfrm>
              <a:off x="4572000" y="2857500"/>
              <a:ext cx="0" cy="2171700"/>
            </a:xfrm>
            <a:prstGeom prst="line">
              <a:avLst/>
            </a:prstGeom>
            <a:ln>
              <a:solidFill>
                <a:srgbClr val="0000CC"/>
              </a:solidFill>
            </a:ln>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4343400" y="2857500"/>
              <a:ext cx="0" cy="2171700"/>
            </a:xfrm>
            <a:prstGeom prst="line">
              <a:avLst/>
            </a:prstGeom>
            <a:ln>
              <a:solidFill>
                <a:srgbClr val="0000CC"/>
              </a:solidFill>
            </a:ln>
          </p:spPr>
          <p:style>
            <a:lnRef idx="3">
              <a:schemeClr val="accent2"/>
            </a:lnRef>
            <a:fillRef idx="0">
              <a:schemeClr val="accent2"/>
            </a:fillRef>
            <a:effectRef idx="2">
              <a:schemeClr val="accent2"/>
            </a:effectRef>
            <a:fontRef idx="minor">
              <a:schemeClr val="tx1"/>
            </a:fontRef>
          </p:style>
        </p:cxnSp>
      </p:grpSp>
      <p:grpSp>
        <p:nvGrpSpPr>
          <p:cNvPr id="7" name="Group 6"/>
          <p:cNvGrpSpPr/>
          <p:nvPr/>
        </p:nvGrpSpPr>
        <p:grpSpPr>
          <a:xfrm>
            <a:off x="5430429" y="1905000"/>
            <a:ext cx="3484972" cy="4095750"/>
            <a:chOff x="4763776" y="1885950"/>
            <a:chExt cx="2759697" cy="3657600"/>
          </a:xfrm>
          <a:solidFill>
            <a:schemeClr val="accent1">
              <a:lumMod val="40000"/>
              <a:lumOff val="60000"/>
            </a:schemeClr>
          </a:solidFill>
        </p:grpSpPr>
        <p:sp>
          <p:nvSpPr>
            <p:cNvPr id="8" name="Rectangle 7"/>
            <p:cNvSpPr/>
            <p:nvPr/>
          </p:nvSpPr>
          <p:spPr>
            <a:xfrm>
              <a:off x="4800600" y="1885950"/>
              <a:ext cx="2686050" cy="3657600"/>
            </a:xfrm>
            <a:prstGeom prst="rect">
              <a:avLst/>
            </a:prstGeom>
            <a:grpFill/>
            <a:ln w="19050">
              <a:solidFill>
                <a:srgbClr val="FF00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dirty="0"/>
            </a:p>
          </p:txBody>
        </p:sp>
        <p:sp>
          <p:nvSpPr>
            <p:cNvPr id="9" name="TextBox 8"/>
            <p:cNvSpPr txBox="1"/>
            <p:nvPr/>
          </p:nvSpPr>
          <p:spPr>
            <a:xfrm>
              <a:off x="4763776" y="3726947"/>
              <a:ext cx="2759697" cy="1621625"/>
            </a:xfrm>
            <a:prstGeom prst="rect">
              <a:avLst/>
            </a:prstGeom>
            <a:grpFill/>
          </p:spPr>
          <p:txBody>
            <a:bodyPr wrap="square" rtlCol="0">
              <a:spAutoFit/>
            </a:bodyPr>
            <a:lstStyle/>
            <a:p>
              <a:r>
                <a:rPr lang="bn-BD" sz="2800" dirty="0" smtClean="0">
                  <a:solidFill>
                    <a:srgbClr val="00B050"/>
                  </a:solidFill>
                  <a:latin typeface="NikoshBAN" pitchFamily="2" charset="0"/>
                  <a:cs typeface="NikoshBAN" pitchFamily="2" charset="0"/>
                </a:rPr>
                <a:t>শ্রেণী-নবম ও দশম</a:t>
              </a:r>
            </a:p>
            <a:p>
              <a:r>
                <a:rPr lang="bn-BD" sz="2800" dirty="0" smtClean="0">
                  <a:solidFill>
                    <a:srgbClr val="00B050"/>
                  </a:solidFill>
                  <a:latin typeface="NikoshBAN" pitchFamily="2" charset="0"/>
                  <a:cs typeface="NikoshBAN" pitchFamily="2" charset="0"/>
                </a:rPr>
                <a:t>বিষয়-ফিন্যান্স ও ব্যাংকিং</a:t>
              </a:r>
            </a:p>
            <a:p>
              <a:r>
                <a:rPr lang="bn-BD" sz="2800" dirty="0" smtClean="0">
                  <a:solidFill>
                    <a:srgbClr val="00B050"/>
                  </a:solidFill>
                  <a:latin typeface="NikoshBAN" pitchFamily="2" charset="0"/>
                  <a:cs typeface="NikoshBAN" pitchFamily="2" charset="0"/>
                </a:rPr>
                <a:t>অধ্যায়-অষ্টম </a:t>
              </a:r>
            </a:p>
            <a:p>
              <a:r>
                <a:rPr lang="bn-BD" sz="2800" dirty="0" smtClean="0">
                  <a:solidFill>
                    <a:srgbClr val="00B050"/>
                  </a:solidFill>
                  <a:latin typeface="NikoshBAN" pitchFamily="2" charset="0"/>
                  <a:cs typeface="NikoshBAN" pitchFamily="2" charset="0"/>
                </a:rPr>
                <a:t>সময়-৪৫ মিনিট</a:t>
              </a:r>
              <a:endParaRPr lang="en-US" sz="2800" b="1" dirty="0">
                <a:latin typeface="NikoshBAN" panose="02000000000000000000" pitchFamily="2" charset="0"/>
                <a:cs typeface="NikoshBAN" panose="02000000000000000000" pitchFamily="2" charset="0"/>
              </a:endParaRPr>
            </a:p>
          </p:txBody>
        </p:sp>
      </p:grpSp>
      <p:pic>
        <p:nvPicPr>
          <p:cNvPr id="12" name="Picture 11" descr="s.jpg"/>
          <p:cNvPicPr>
            <a:picLocks noChangeAspect="1"/>
          </p:cNvPicPr>
          <p:nvPr/>
        </p:nvPicPr>
        <p:blipFill>
          <a:blip r:embed="rId2"/>
          <a:stretch>
            <a:fillRect/>
          </a:stretch>
        </p:blipFill>
        <p:spPr>
          <a:xfrm>
            <a:off x="6172200" y="2057401"/>
            <a:ext cx="2039815" cy="1522540"/>
          </a:xfrm>
          <a:prstGeom prst="rect">
            <a:avLst/>
          </a:prstGeom>
        </p:spPr>
      </p:pic>
      <p:grpSp>
        <p:nvGrpSpPr>
          <p:cNvPr id="14" name="Group 13"/>
          <p:cNvGrpSpPr/>
          <p:nvPr/>
        </p:nvGrpSpPr>
        <p:grpSpPr>
          <a:xfrm>
            <a:off x="412750" y="1752602"/>
            <a:ext cx="4127500" cy="4000608"/>
            <a:chOff x="412750" y="1752602"/>
            <a:chExt cx="4127500" cy="4000608"/>
          </a:xfrm>
        </p:grpSpPr>
        <p:sp>
          <p:nvSpPr>
            <p:cNvPr id="11" name="Oval 10"/>
            <p:cNvSpPr/>
            <p:nvPr/>
          </p:nvSpPr>
          <p:spPr>
            <a:xfrm>
              <a:off x="1096725" y="1752602"/>
              <a:ext cx="2356225" cy="1617617"/>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n-US"/>
            </a:p>
          </p:txBody>
        </p:sp>
        <p:sp>
          <p:nvSpPr>
            <p:cNvPr id="13" name="Rectangle 12"/>
            <p:cNvSpPr/>
            <p:nvPr/>
          </p:nvSpPr>
          <p:spPr>
            <a:xfrm>
              <a:off x="412750" y="3475674"/>
              <a:ext cx="4127500" cy="2277536"/>
            </a:xfrm>
            <a:prstGeom prst="rect">
              <a:avLst/>
            </a:prstGeom>
          </p:spPr>
          <p:txBody>
            <a:bodyPr wrap="square" lIns="91430" tIns="45715" rIns="91430" bIns="45715">
              <a:spAutoFit/>
            </a:bodyPr>
            <a:lstStyle/>
            <a:p>
              <a:pPr>
                <a:buNone/>
              </a:pPr>
              <a:r>
                <a:rPr lang="bn-BD" sz="2800" b="1" dirty="0" smtClean="0">
                  <a:solidFill>
                    <a:srgbClr val="92D050"/>
                  </a:solidFill>
                  <a:latin typeface="NikoshBAN" pitchFamily="2" charset="0"/>
                  <a:cs typeface="NikoshBAN" pitchFamily="2" charset="0"/>
                </a:rPr>
                <a:t>মোঃমতিউর রহমান</a:t>
              </a:r>
            </a:p>
            <a:p>
              <a:pPr>
                <a:buNone/>
              </a:pPr>
              <a:r>
                <a:rPr lang="bn-BD" sz="2800" b="1" dirty="0" smtClean="0">
                  <a:solidFill>
                    <a:srgbClr val="92D050"/>
                  </a:solidFill>
                  <a:latin typeface="NikoshBAN" pitchFamily="2" charset="0"/>
                  <a:cs typeface="NikoshBAN" pitchFamily="2" charset="0"/>
                </a:rPr>
                <a:t>সহকারি শিক্ষক (</a:t>
              </a:r>
              <a:r>
                <a:rPr lang="en-US" sz="2800" b="1" dirty="0" smtClean="0">
                  <a:solidFill>
                    <a:srgbClr val="92D050"/>
                  </a:solidFill>
                  <a:latin typeface="Times New Roman" pitchFamily="18" charset="0"/>
                  <a:cs typeface="Times New Roman" pitchFamily="18" charset="0"/>
                </a:rPr>
                <a:t> ICT)</a:t>
              </a:r>
              <a:endParaRPr lang="bn-BD" sz="2800" b="1" dirty="0" smtClean="0">
                <a:solidFill>
                  <a:srgbClr val="92D050"/>
                </a:solidFill>
                <a:latin typeface="NikoshBAN" pitchFamily="2" charset="0"/>
                <a:cs typeface="NikoshBAN" pitchFamily="2" charset="0"/>
              </a:endParaRPr>
            </a:p>
            <a:p>
              <a:pPr>
                <a:buNone/>
              </a:pPr>
              <a:r>
                <a:rPr lang="bn-BD" sz="2800" b="1" dirty="0" smtClean="0">
                  <a:solidFill>
                    <a:srgbClr val="92D050"/>
                  </a:solidFill>
                  <a:latin typeface="NikoshBAN" pitchFamily="2" charset="0"/>
                  <a:cs typeface="NikoshBAN" pitchFamily="2" charset="0"/>
                </a:rPr>
                <a:t>পুরুড়া উচ্চ বিদ্যালয়,</a:t>
              </a:r>
            </a:p>
            <a:p>
              <a:pPr>
                <a:buNone/>
              </a:pPr>
              <a:r>
                <a:rPr lang="bn-BD" sz="2800" b="1" dirty="0" smtClean="0">
                  <a:solidFill>
                    <a:srgbClr val="92D050"/>
                  </a:solidFill>
                  <a:latin typeface="NikoshBAN" pitchFamily="2" charset="0"/>
                  <a:cs typeface="NikoshBAN" pitchFamily="2" charset="0"/>
                </a:rPr>
                <a:t>তাড়াইল, কিশোরগঞ্জ।</a:t>
              </a:r>
            </a:p>
            <a:p>
              <a:pPr>
                <a:buNone/>
              </a:pPr>
              <a:r>
                <a:rPr lang="bn-BD" sz="2800" b="1" dirty="0" smtClean="0">
                  <a:solidFill>
                    <a:srgbClr val="92D050"/>
                  </a:solidFill>
                  <a:latin typeface="NikoshBAN" pitchFamily="2" charset="0"/>
                  <a:cs typeface="NikoshBAN" pitchFamily="2" charset="0"/>
                </a:rPr>
                <a:t>ই-মেইল-</a:t>
              </a:r>
              <a:r>
                <a:rPr lang="en-US" sz="2800" b="1" dirty="0" smtClean="0">
                  <a:solidFill>
                    <a:srgbClr val="92D050"/>
                  </a:solidFill>
                  <a:latin typeface="NikoshBAN" pitchFamily="2" charset="0"/>
                  <a:cs typeface="NikoshBAN" pitchFamily="2" charset="0"/>
                </a:rPr>
                <a:t> </a:t>
              </a:r>
              <a:r>
                <a:rPr lang="en-US" sz="2000" b="1" dirty="0" smtClean="0">
                  <a:solidFill>
                    <a:srgbClr val="92D050"/>
                  </a:solidFill>
                  <a:latin typeface="Times New Roman" pitchFamily="18" charset="0"/>
                  <a:cs typeface="Times New Roman" pitchFamily="18" charset="0"/>
                </a:rPr>
                <a:t>matiurkn@gmail.com</a:t>
              </a:r>
              <a:endParaRPr lang="en-US" sz="2400" b="1" dirty="0">
                <a:solidFill>
                  <a:srgbClr val="92D050"/>
                </a:solidFill>
                <a:latin typeface="NikoshBAN" pitchFamily="2" charset="0"/>
                <a:cs typeface="NikoshBAN" pitchFamily="2"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ppt_x</p:attrName>
                                        </p:attrNameLst>
                                      </p:cBhvr>
                                      <p:tavLst>
                                        <p:tav tm="0">
                                          <p:val>
                                            <p:strVal val="#ppt_x-.2"/>
                                          </p:val>
                                        </p:tav>
                                        <p:tav tm="100000">
                                          <p:val>
                                            <p:strVal val="#ppt_x"/>
                                          </p:val>
                                        </p:tav>
                                      </p:tavLst>
                                    </p:anim>
                                    <p:anim calcmode="lin" valueType="num">
                                      <p:cBhvr>
                                        <p:cTn id="15"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ppt_x</p:attrName>
                                        </p:attrNameLst>
                                      </p:cBhvr>
                                      <p:tavLst>
                                        <p:tav tm="0">
                                          <p:val>
                                            <p:strVal val="#ppt_x-.2"/>
                                          </p:val>
                                        </p:tav>
                                        <p:tav tm="100000">
                                          <p:val>
                                            <p:strVal val="#ppt_x"/>
                                          </p:val>
                                        </p:tav>
                                      </p:tavLst>
                                    </p:anim>
                                    <p:anim calcmode="lin" valueType="num">
                                      <p:cBhvr>
                                        <p:cTn id="22"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2"/>
                                        </p:tgtEl>
                                      </p:cBhvr>
                                    </p:animEffect>
                                  </p:childTnLst>
                                </p:cTn>
                              </p:par>
                              <p:par>
                                <p:cTn id="24" presetID="29"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ppt_x</p:attrName>
                                        </p:attrNameLst>
                                      </p:cBhvr>
                                      <p:tavLst>
                                        <p:tav tm="0">
                                          <p:val>
                                            <p:strVal val="#ppt_x-.2"/>
                                          </p:val>
                                        </p:tav>
                                        <p:tav tm="100000">
                                          <p:val>
                                            <p:strVal val="#ppt_x"/>
                                          </p:val>
                                        </p:tav>
                                      </p:tavLst>
                                    </p:anim>
                                    <p:anim calcmode="lin" valueType="num">
                                      <p:cBhvr>
                                        <p:cTn id="2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9250" y="381000"/>
            <a:ext cx="3188673" cy="707876"/>
          </a:xfrm>
          <a:prstGeom prst="rect">
            <a:avLst/>
          </a:prstGeom>
        </p:spPr>
        <p:txBody>
          <a:bodyPr wrap="none" lIns="91430" tIns="45715" rIns="91430" bIns="45715">
            <a:spAutoFit/>
          </a:bodyPr>
          <a:lstStyle/>
          <a:p>
            <a:pPr algn="ctr"/>
            <a:r>
              <a:rPr lang="bn-BD" sz="4000" b="1" dirty="0" smtClean="0">
                <a:solidFill>
                  <a:srgbClr val="7030A0"/>
                </a:solidFill>
                <a:latin typeface="NikoshBAN" panose="02000000000000000000" pitchFamily="2" charset="0"/>
                <a:cs typeface="NikoshBAN" panose="02000000000000000000" pitchFamily="2" charset="0"/>
              </a:rPr>
              <a:t>ছবিগুলো</a:t>
            </a:r>
            <a:r>
              <a:rPr lang="bn-IN" sz="4000" b="1" dirty="0" smtClean="0">
                <a:solidFill>
                  <a:srgbClr val="7030A0"/>
                </a:solidFill>
                <a:latin typeface="NikoshBAN" panose="02000000000000000000" pitchFamily="2" charset="0"/>
                <a:cs typeface="NikoshBAN" panose="02000000000000000000" pitchFamily="2" charset="0"/>
              </a:rPr>
              <a:t> লক্ষ্য করি</a:t>
            </a:r>
            <a:endParaRPr lang="en-US" sz="4000" b="1" dirty="0">
              <a:solidFill>
                <a:srgbClr val="7030A0"/>
              </a:solidFill>
              <a:latin typeface="NikoshBAN" panose="02000000000000000000" pitchFamily="2" charset="0"/>
              <a:cs typeface="NikoshBAN" panose="02000000000000000000" pitchFamily="2" charset="0"/>
            </a:endParaRPr>
          </a:p>
        </p:txBody>
      </p:sp>
      <p:grpSp>
        <p:nvGrpSpPr>
          <p:cNvPr id="18" name="Group 17"/>
          <p:cNvGrpSpPr/>
          <p:nvPr/>
        </p:nvGrpSpPr>
        <p:grpSpPr>
          <a:xfrm>
            <a:off x="943740" y="1143002"/>
            <a:ext cx="7889111" cy="4775919"/>
            <a:chOff x="718745" y="1143001"/>
            <a:chExt cx="7282256" cy="4775919"/>
          </a:xfrm>
        </p:grpSpPr>
        <p:pic>
          <p:nvPicPr>
            <p:cNvPr id="8" name="Picture 7" descr="poip.jpg"/>
            <p:cNvPicPr>
              <a:picLocks noChangeAspect="1"/>
            </p:cNvPicPr>
            <p:nvPr/>
          </p:nvPicPr>
          <p:blipFill>
            <a:blip r:embed="rId2"/>
            <a:stretch>
              <a:fillRect/>
            </a:stretch>
          </p:blipFill>
          <p:spPr>
            <a:xfrm>
              <a:off x="838200" y="1143001"/>
              <a:ext cx="3318803" cy="2209799"/>
            </a:xfrm>
            <a:prstGeom prst="rect">
              <a:avLst/>
            </a:prstGeom>
            <a:ln w="38100">
              <a:solidFill>
                <a:schemeClr val="tx1"/>
              </a:solidFill>
            </a:ln>
          </p:spPr>
        </p:pic>
        <p:pic>
          <p:nvPicPr>
            <p:cNvPr id="13" name="Picture 12" descr="mnjh.jpg"/>
            <p:cNvPicPr>
              <a:picLocks noChangeAspect="1"/>
            </p:cNvPicPr>
            <p:nvPr/>
          </p:nvPicPr>
          <p:blipFill>
            <a:blip r:embed="rId3"/>
            <a:stretch>
              <a:fillRect/>
            </a:stretch>
          </p:blipFill>
          <p:spPr>
            <a:xfrm>
              <a:off x="718745" y="3607063"/>
              <a:ext cx="3472255" cy="2311857"/>
            </a:xfrm>
            <a:prstGeom prst="rect">
              <a:avLst/>
            </a:prstGeom>
            <a:ln w="38100">
              <a:solidFill>
                <a:schemeClr val="tx1"/>
              </a:solidFill>
            </a:ln>
          </p:spPr>
        </p:pic>
        <p:pic>
          <p:nvPicPr>
            <p:cNvPr id="15" name="Picture 14" descr="poiu.jpg"/>
            <p:cNvPicPr>
              <a:picLocks noChangeAspect="1"/>
            </p:cNvPicPr>
            <p:nvPr/>
          </p:nvPicPr>
          <p:blipFill>
            <a:blip r:embed="rId4"/>
            <a:stretch>
              <a:fillRect/>
            </a:stretch>
          </p:blipFill>
          <p:spPr>
            <a:xfrm>
              <a:off x="4495801" y="1219200"/>
              <a:ext cx="3505200" cy="1981200"/>
            </a:xfrm>
            <a:prstGeom prst="rect">
              <a:avLst/>
            </a:prstGeom>
            <a:ln w="38100">
              <a:solidFill>
                <a:schemeClr val="tx1"/>
              </a:solidFill>
            </a:ln>
          </p:spPr>
        </p:pic>
        <p:pic>
          <p:nvPicPr>
            <p:cNvPr id="16" name="Picture 15" descr="mnmjh.jpg"/>
            <p:cNvPicPr>
              <a:picLocks noChangeAspect="1"/>
            </p:cNvPicPr>
            <p:nvPr/>
          </p:nvPicPr>
          <p:blipFill>
            <a:blip r:embed="rId5"/>
            <a:stretch>
              <a:fillRect/>
            </a:stretch>
          </p:blipFill>
          <p:spPr>
            <a:xfrm>
              <a:off x="4572000" y="3581400"/>
              <a:ext cx="3368003" cy="2286001"/>
            </a:xfrm>
            <a:prstGeom prst="rect">
              <a:avLst/>
            </a:prstGeom>
            <a:ln w="38100">
              <a:solidFill>
                <a:schemeClr val="tx1"/>
              </a:solidFill>
            </a:ln>
          </p:spPr>
        </p:pic>
      </p:grpSp>
      <p:sp>
        <p:nvSpPr>
          <p:cNvPr id="17" name="Rectangle 16"/>
          <p:cNvSpPr/>
          <p:nvPr/>
        </p:nvSpPr>
        <p:spPr>
          <a:xfrm>
            <a:off x="2063750" y="6096000"/>
            <a:ext cx="4870450" cy="609600"/>
          </a:xfrm>
          <a:prstGeom prst="rect">
            <a:avLst/>
          </a:prstGeom>
          <a:ln w="76200"/>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bn-BD" sz="2800" dirty="0" smtClean="0">
                <a:latin typeface="NikoshBAN" pitchFamily="2" charset="0"/>
                <a:cs typeface="NikoshBAN" pitchFamily="2" charset="0"/>
              </a:rPr>
              <a:t>চিত্র</a:t>
            </a:r>
            <a:r>
              <a:rPr lang="en-US" sz="2800" dirty="0" smtClean="0">
                <a:latin typeface="NikoshBAN"/>
                <a:cs typeface="NikoshBAN"/>
              </a:rPr>
              <a:t>:</a:t>
            </a:r>
            <a:r>
              <a:rPr lang="bn-BD" sz="2800" dirty="0" smtClean="0">
                <a:latin typeface="NikoshBAN"/>
                <a:cs typeface="NikoshBAN"/>
              </a:rPr>
              <a:t> মুদ্রা, ব্যাংক ও ব্যাংকিং</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ppt_x</p:attrName>
                                        </p:attrNameLst>
                                      </p:cBhvr>
                                      <p:tavLst>
                                        <p:tav tm="0">
                                          <p:val>
                                            <p:strVal val="#ppt_x-.2"/>
                                          </p:val>
                                        </p:tav>
                                        <p:tav tm="100000">
                                          <p:val>
                                            <p:strVal val="#ppt_x"/>
                                          </p:val>
                                        </p:tav>
                                      </p:tavLst>
                                    </p:anim>
                                    <p:anim calcmode="lin" valueType="num">
                                      <p:cBhvr>
                                        <p:cTn id="14"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1000" fill="hold"/>
                                        <p:tgtEl>
                                          <p:spTgt spid="17"/>
                                        </p:tgtEl>
                                        <p:attrNameLst>
                                          <p:attrName>ppt_x</p:attrName>
                                        </p:attrNameLst>
                                      </p:cBhvr>
                                      <p:tavLst>
                                        <p:tav tm="0">
                                          <p:val>
                                            <p:strVal val="#ppt_x-.2"/>
                                          </p:val>
                                        </p:tav>
                                        <p:tav tm="100000">
                                          <p:val>
                                            <p:strVal val="#ppt_x"/>
                                          </p:val>
                                        </p:tav>
                                      </p:tavLst>
                                    </p:anim>
                                    <p:anim calcmode="lin" valueType="num">
                                      <p:cBhvr>
                                        <p:cTn id="21"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1568450" y="381000"/>
            <a:ext cx="6273800" cy="990600"/>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bn-BD" sz="4400" dirty="0" smtClean="0">
                <a:latin typeface="NikoshBAN" pitchFamily="2" charset="0"/>
                <a:cs typeface="NikoshBAN" pitchFamily="2" charset="0"/>
              </a:rPr>
              <a:t>আমাদের আজকের পাঠ </a:t>
            </a:r>
            <a:endParaRPr lang="en-US" sz="4400" dirty="0">
              <a:latin typeface="NikoshBAN" pitchFamily="2" charset="0"/>
              <a:cs typeface="NikoshBAN" pitchFamily="2" charset="0"/>
            </a:endParaRPr>
          </a:p>
        </p:txBody>
      </p:sp>
      <p:sp>
        <p:nvSpPr>
          <p:cNvPr id="4" name="Oval 3"/>
          <p:cNvSpPr/>
          <p:nvPr/>
        </p:nvSpPr>
        <p:spPr>
          <a:xfrm>
            <a:off x="1073150" y="1676400"/>
            <a:ext cx="7594600" cy="396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bn-BD" sz="8000" dirty="0" smtClean="0">
                <a:latin typeface="NikoshBAN"/>
                <a:cs typeface="NikoshBAN"/>
              </a:rPr>
              <a:t>মুদ্রা,ব্যাংক ও ব্যাংকিং</a:t>
            </a:r>
            <a:endParaRPr lang="en-US" sz="8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0400" y="829270"/>
            <a:ext cx="8007350" cy="923320"/>
          </a:xfrm>
          <a:prstGeom prst="rect">
            <a:avLst/>
          </a:prstGeom>
          <a:solidFill>
            <a:srgbClr val="92D050"/>
          </a:solidFill>
        </p:spPr>
        <p:txBody>
          <a:bodyPr wrap="square" lIns="91430" tIns="45715" rIns="91430" bIns="45715" rtlCol="0">
            <a:spAutoFit/>
          </a:bodyPr>
          <a:lstStyle/>
          <a:p>
            <a:pPr algn="ctr"/>
            <a:r>
              <a:rPr lang="bn-BD" sz="5400" dirty="0" smtClean="0">
                <a:latin typeface="NikoshBAN" pitchFamily="2" charset="0"/>
                <a:cs typeface="NikoshBAN" pitchFamily="2" charset="0"/>
              </a:rPr>
              <a:t>শিখন ফল </a:t>
            </a:r>
            <a:endParaRPr lang="en-US" sz="5400" dirty="0">
              <a:latin typeface="NikoshBAN" pitchFamily="2" charset="0"/>
              <a:cs typeface="NikoshBAN" pitchFamily="2" charset="0"/>
            </a:endParaRPr>
          </a:p>
        </p:txBody>
      </p:sp>
      <p:sp>
        <p:nvSpPr>
          <p:cNvPr id="5" name="TextBox 4"/>
          <p:cNvSpPr txBox="1"/>
          <p:nvPr/>
        </p:nvSpPr>
        <p:spPr>
          <a:xfrm>
            <a:off x="247650" y="1982213"/>
            <a:ext cx="9410700" cy="2616091"/>
          </a:xfrm>
          <a:prstGeom prst="rect">
            <a:avLst/>
          </a:prstGeom>
          <a:solidFill>
            <a:srgbClr val="92D050"/>
          </a:solidFill>
        </p:spPr>
        <p:txBody>
          <a:bodyPr wrap="square" lIns="91430" tIns="45715" rIns="91430" bIns="45715" rtlCol="0">
            <a:spAutoFit/>
          </a:bodyPr>
          <a:lstStyle/>
          <a:p>
            <a:r>
              <a:rPr lang="bn-BD" sz="3200" dirty="0" smtClean="0">
                <a:latin typeface="NikoshBAN" pitchFamily="2" charset="0"/>
                <a:cs typeface="NikoshBAN" pitchFamily="2" charset="0"/>
              </a:rPr>
              <a:t>এই পাঠ শেষে-</a:t>
            </a:r>
          </a:p>
          <a:p>
            <a:r>
              <a:rPr lang="bn-BD" sz="3200" dirty="0" smtClean="0">
                <a:latin typeface="NikoshBAN" pitchFamily="2" charset="0"/>
                <a:cs typeface="NikoshBAN" pitchFamily="2" charset="0"/>
              </a:rPr>
              <a:t> ১। মুদ্রা ও তার ইতিহাস ব্যাখ্যা করতে পারবে।</a:t>
            </a:r>
          </a:p>
          <a:p>
            <a:r>
              <a:rPr lang="bn-BD" sz="3200" dirty="0" smtClean="0">
                <a:latin typeface="NikoshBAN" pitchFamily="2" charset="0"/>
                <a:cs typeface="NikoshBAN" pitchFamily="2" charset="0"/>
              </a:rPr>
              <a:t> ২। ব্যাংক, ব্যাংকিং ও ব্যাংকারের  মধ্যে যোগসূত্র নির্ণয় করতে পারবে। </a:t>
            </a:r>
          </a:p>
          <a:p>
            <a:r>
              <a:rPr lang="bn-BD" sz="3200" dirty="0" smtClean="0">
                <a:latin typeface="NikoshBAN" pitchFamily="2" charset="0"/>
                <a:cs typeface="NikoshBAN" pitchFamily="2" charset="0"/>
              </a:rPr>
              <a:t> ৩। ব্যাংক ব্যবসায় ইতিহাস ও ক্রমবিকাশ বর্ণনা করতে পারবে।  </a:t>
            </a:r>
          </a:p>
          <a:p>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 calcmode="lin" valueType="num">
                                      <p:cBhvr additive="base">
                                        <p:cTn id="14"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 calcmode="lin" valueType="num">
                                      <p:cBhvr additive="base">
                                        <p:cTn id="20"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 calcmode="lin" valueType="num">
                                      <p:cBhvr additive="base">
                                        <p:cTn id="26"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calcmode="lin" valueType="num">
                                      <p:cBhvr additive="base">
                                        <p:cTn id="3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additive="base">
                                        <p:cTn id="38"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0" y="304800"/>
            <a:ext cx="3124200"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bn-BD" sz="2800" b="1" dirty="0" smtClean="0">
                <a:latin typeface="NikoshBAN" pitchFamily="2" charset="0"/>
                <a:cs typeface="NikoshBAN" pitchFamily="2" charset="0"/>
              </a:rPr>
              <a:t>মুদ্রা ও তার ইতিহাস  </a:t>
            </a:r>
            <a:endParaRPr lang="en-US" sz="2800" b="1" dirty="0">
              <a:latin typeface="NikoshBAN" pitchFamily="2" charset="0"/>
              <a:cs typeface="NikoshBAN" pitchFamily="2" charset="0"/>
            </a:endParaRPr>
          </a:p>
        </p:txBody>
      </p:sp>
      <p:grpSp>
        <p:nvGrpSpPr>
          <p:cNvPr id="13" name="Group 12"/>
          <p:cNvGrpSpPr/>
          <p:nvPr/>
        </p:nvGrpSpPr>
        <p:grpSpPr>
          <a:xfrm>
            <a:off x="247650" y="1066800"/>
            <a:ext cx="3466097" cy="1189755"/>
            <a:chOff x="247650" y="1066800"/>
            <a:chExt cx="3466097" cy="1189755"/>
          </a:xfrm>
        </p:grpSpPr>
        <p:pic>
          <p:nvPicPr>
            <p:cNvPr id="8" name="Picture 7" descr="0987.jpg"/>
            <p:cNvPicPr>
              <a:picLocks noChangeAspect="1"/>
            </p:cNvPicPr>
            <p:nvPr/>
          </p:nvPicPr>
          <p:blipFill>
            <a:blip r:embed="rId3"/>
            <a:stretch>
              <a:fillRect/>
            </a:stretch>
          </p:blipFill>
          <p:spPr>
            <a:xfrm>
              <a:off x="247650" y="1066800"/>
              <a:ext cx="2876550" cy="1189755"/>
            </a:xfrm>
            <a:prstGeom prst="rect">
              <a:avLst/>
            </a:prstGeom>
            <a:ln w="28575">
              <a:solidFill>
                <a:schemeClr val="tx1"/>
              </a:solidFill>
            </a:ln>
          </p:spPr>
        </p:pic>
        <p:sp>
          <p:nvSpPr>
            <p:cNvPr id="9" name="Right Arrow 8"/>
            <p:cNvSpPr/>
            <p:nvPr/>
          </p:nvSpPr>
          <p:spPr>
            <a:xfrm>
              <a:off x="3124200" y="1371600"/>
              <a:ext cx="589547" cy="398245"/>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3733800" y="1066800"/>
            <a:ext cx="5562600" cy="1066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r>
              <a:rPr lang="en-US" sz="2000" dirty="0" smtClean="0">
                <a:latin typeface="NikoshBAN"/>
                <a:cs typeface="NikoshBAN"/>
              </a:rPr>
              <a:t>‘</a:t>
            </a:r>
            <a:r>
              <a:rPr lang="bn-BD" sz="2000" dirty="0" smtClean="0">
                <a:latin typeface="NikoshBAN" pitchFamily="2" charset="0"/>
                <a:cs typeface="NikoshBAN" pitchFamily="2" charset="0"/>
              </a:rPr>
              <a:t>দ্রব্যের বিনিময়ে দ্রব্য</a:t>
            </a:r>
            <a:r>
              <a:rPr lang="en-US" sz="2000" dirty="0" smtClean="0">
                <a:latin typeface="NikoshBAN"/>
                <a:cs typeface="NikoshBAN"/>
              </a:rPr>
              <a:t>’</a:t>
            </a:r>
            <a:r>
              <a:rPr lang="bn-BD" sz="2000" dirty="0" smtClean="0">
                <a:latin typeface="NikoshBAN"/>
                <a:cs typeface="NikoshBAN"/>
              </a:rPr>
              <a:t> এই প্রথাটি  বিনিময় প্রথা (</a:t>
            </a:r>
            <a:r>
              <a:rPr lang="en-US" sz="2000" dirty="0" smtClean="0">
                <a:latin typeface="Times New Roman" pitchFamily="18" charset="0"/>
                <a:cs typeface="Times New Roman" pitchFamily="18" charset="0"/>
              </a:rPr>
              <a:t>Barter System) </a:t>
            </a:r>
            <a:r>
              <a:rPr lang="bn-BD" sz="2000" dirty="0" smtClean="0">
                <a:latin typeface="NikoshBAN" pitchFamily="2" charset="0"/>
                <a:cs typeface="NikoshBAN" pitchFamily="2" charset="0"/>
              </a:rPr>
              <a:t>হিসেবে পরিচিত। </a:t>
            </a:r>
            <a:endParaRPr lang="en-US" sz="2000" dirty="0">
              <a:latin typeface="NikoshBAN" pitchFamily="2" charset="0"/>
              <a:cs typeface="NikoshBAN" pitchFamily="2" charset="0"/>
            </a:endParaRPr>
          </a:p>
        </p:txBody>
      </p:sp>
      <p:sp>
        <p:nvSpPr>
          <p:cNvPr id="12" name="Freeform 11"/>
          <p:cNvSpPr/>
          <p:nvPr/>
        </p:nvSpPr>
        <p:spPr>
          <a:xfrm>
            <a:off x="228600" y="2438400"/>
            <a:ext cx="9067800" cy="1524000"/>
          </a:xfrm>
          <a:custGeom>
            <a:avLst/>
            <a:gdLst>
              <a:gd name="connsiteX0" fmla="*/ 0 w 5715000"/>
              <a:gd name="connsiteY0" fmla="*/ 0 h 1219200"/>
              <a:gd name="connsiteX1" fmla="*/ 0 w 5715000"/>
              <a:gd name="connsiteY1" fmla="*/ 0 h 1219200"/>
              <a:gd name="connsiteX2" fmla="*/ 0 w 5715000"/>
              <a:gd name="connsiteY2" fmla="*/ 0 h 1219200"/>
              <a:gd name="connsiteX3" fmla="*/ 5715000 w 5715000"/>
              <a:gd name="connsiteY3" fmla="*/ 0 h 1219200"/>
              <a:gd name="connsiteX4" fmla="*/ 5715000 w 5715000"/>
              <a:gd name="connsiteY4" fmla="*/ 0 h 1219200"/>
              <a:gd name="connsiteX5" fmla="*/ 5715000 w 5715000"/>
              <a:gd name="connsiteY5" fmla="*/ 0 h 1219200"/>
              <a:gd name="connsiteX6" fmla="*/ 5715000 w 5715000"/>
              <a:gd name="connsiteY6" fmla="*/ 1219200 h 1219200"/>
              <a:gd name="connsiteX7" fmla="*/ 5715000 w 5715000"/>
              <a:gd name="connsiteY7" fmla="*/ 1219200 h 1219200"/>
              <a:gd name="connsiteX8" fmla="*/ 5715000 w 5715000"/>
              <a:gd name="connsiteY8" fmla="*/ 1219200 h 1219200"/>
              <a:gd name="connsiteX9" fmla="*/ 0 w 5715000"/>
              <a:gd name="connsiteY9" fmla="*/ 1219200 h 1219200"/>
              <a:gd name="connsiteX10" fmla="*/ 0 w 5715000"/>
              <a:gd name="connsiteY10" fmla="*/ 1219200 h 1219200"/>
              <a:gd name="connsiteX11" fmla="*/ 0 w 5715000"/>
              <a:gd name="connsiteY11" fmla="*/ 1219200 h 1219200"/>
              <a:gd name="connsiteX12" fmla="*/ 0 w 5715000"/>
              <a:gd name="connsiteY12" fmla="*/ 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00" h="1219200">
                <a:moveTo>
                  <a:pt x="0" y="0"/>
                </a:moveTo>
                <a:lnTo>
                  <a:pt x="0" y="0"/>
                </a:lnTo>
                <a:lnTo>
                  <a:pt x="0" y="0"/>
                </a:lnTo>
                <a:lnTo>
                  <a:pt x="5715000" y="0"/>
                </a:lnTo>
                <a:lnTo>
                  <a:pt x="5715000" y="0"/>
                </a:lnTo>
                <a:lnTo>
                  <a:pt x="5715000" y="0"/>
                </a:lnTo>
                <a:lnTo>
                  <a:pt x="5715000" y="1219200"/>
                </a:lnTo>
                <a:lnTo>
                  <a:pt x="5715000" y="1219200"/>
                </a:lnTo>
                <a:lnTo>
                  <a:pt x="5715000" y="1219200"/>
                </a:lnTo>
                <a:lnTo>
                  <a:pt x="0" y="1219200"/>
                </a:lnTo>
                <a:lnTo>
                  <a:pt x="0" y="1219200"/>
                </a:lnTo>
                <a:lnTo>
                  <a:pt x="0" y="1219200"/>
                </a:lnTo>
                <a:lnTo>
                  <a:pt x="0" y="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r>
              <a:rPr lang="bn-BD" sz="2000" dirty="0" smtClean="0">
                <a:latin typeface="NikoshBAN" pitchFamily="2" charset="0"/>
                <a:cs typeface="NikoshBAN" pitchFamily="2" charset="0"/>
              </a:rPr>
              <a:t>মুদ্রার ইতিহাস খুবই বিচিত্র। বিনিময় মাধ্যমে মুদ্রা হিসেবে  বিভিন্ন সময়  কড়ি, হাঙ্গরের দঁত, হাতির দঁত,পাথর, ঝিনুক, পোড়া মাটি,তামা, রুপা ও সোনার ব্যবহার লক্ষ্য করা যায়। ব্যবহার,স্থানান্তর,বহন এবং অন্যান্য কারনে ধাতব মুদ্রার ব্যবহার বেশিদিন স্থায়িত্ব লাভ করতে পারেনি।কাগজি মুদ্রার প্রচলন ঊনবিংশ শতাব্দিতে শুরু হয়।  </a:t>
            </a:r>
            <a:endParaRPr lang="en-US" sz="2000" dirty="0">
              <a:latin typeface="NikoshBAN" pitchFamily="2" charset="0"/>
              <a:cs typeface="NikoshBAN" pitchFamily="2" charset="0"/>
            </a:endParaRPr>
          </a:p>
        </p:txBody>
      </p:sp>
      <p:sp>
        <p:nvSpPr>
          <p:cNvPr id="17" name="Rectangle 16"/>
          <p:cNvSpPr/>
          <p:nvPr/>
        </p:nvSpPr>
        <p:spPr>
          <a:xfrm>
            <a:off x="2209800" y="5960269"/>
            <a:ext cx="4495800" cy="51673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dirty="0" smtClean="0">
                <a:latin typeface="NikoshBAN" pitchFamily="2" charset="0"/>
                <a:cs typeface="NikoshBAN" pitchFamily="2" charset="0"/>
              </a:rPr>
              <a:t>তামা, ঝিনুক,পাথর আদিম যুগের মুদ্রার ছবি</a:t>
            </a:r>
            <a:endParaRPr lang="en-US" sz="2400" dirty="0">
              <a:latin typeface="NikoshBAN" pitchFamily="2" charset="0"/>
              <a:cs typeface="NikoshBAN" pitchFamily="2" charset="0"/>
            </a:endParaRPr>
          </a:p>
        </p:txBody>
      </p:sp>
      <p:grpSp>
        <p:nvGrpSpPr>
          <p:cNvPr id="16" name="Group 15"/>
          <p:cNvGrpSpPr/>
          <p:nvPr/>
        </p:nvGrpSpPr>
        <p:grpSpPr>
          <a:xfrm>
            <a:off x="914400" y="4114800"/>
            <a:ext cx="7236714" cy="1569091"/>
            <a:chOff x="914400" y="4114800"/>
            <a:chExt cx="7236714" cy="1569091"/>
          </a:xfrm>
        </p:grpSpPr>
        <p:pic>
          <p:nvPicPr>
            <p:cNvPr id="14" name="Picture 13" descr="yuy.jpg"/>
            <p:cNvPicPr>
              <a:picLocks noChangeAspect="1"/>
            </p:cNvPicPr>
            <p:nvPr/>
          </p:nvPicPr>
          <p:blipFill>
            <a:blip r:embed="rId4"/>
            <a:stretch>
              <a:fillRect/>
            </a:stretch>
          </p:blipFill>
          <p:spPr>
            <a:xfrm>
              <a:off x="914400" y="4114801"/>
              <a:ext cx="2057400" cy="1569090"/>
            </a:xfrm>
            <a:prstGeom prst="rect">
              <a:avLst/>
            </a:prstGeom>
            <a:ln w="19050">
              <a:solidFill>
                <a:schemeClr val="tx1"/>
              </a:solidFill>
            </a:ln>
          </p:spPr>
        </p:pic>
        <p:pic>
          <p:nvPicPr>
            <p:cNvPr id="15" name="Picture 14" descr="oqw.jpg"/>
            <p:cNvPicPr>
              <a:picLocks noChangeAspect="1"/>
            </p:cNvPicPr>
            <p:nvPr/>
          </p:nvPicPr>
          <p:blipFill>
            <a:blip r:embed="rId5"/>
            <a:stretch>
              <a:fillRect/>
            </a:stretch>
          </p:blipFill>
          <p:spPr>
            <a:xfrm>
              <a:off x="3276600" y="4114800"/>
              <a:ext cx="2235329" cy="1546769"/>
            </a:xfrm>
            <a:prstGeom prst="rect">
              <a:avLst/>
            </a:prstGeom>
            <a:ln w="19050">
              <a:solidFill>
                <a:schemeClr val="tx1"/>
              </a:solidFill>
            </a:ln>
          </p:spPr>
        </p:pic>
        <p:pic>
          <p:nvPicPr>
            <p:cNvPr id="35" name="Picture 34" descr="23.jpg"/>
            <p:cNvPicPr>
              <a:picLocks noChangeAspect="1"/>
            </p:cNvPicPr>
            <p:nvPr/>
          </p:nvPicPr>
          <p:blipFill>
            <a:blip r:embed="rId6"/>
            <a:stretch>
              <a:fillRect/>
            </a:stretch>
          </p:blipFill>
          <p:spPr>
            <a:xfrm>
              <a:off x="5638800" y="4114800"/>
              <a:ext cx="2512314" cy="1550194"/>
            </a:xfrm>
            <a:prstGeom prst="rect">
              <a:avLst/>
            </a:prstGeom>
            <a:ln w="19050">
              <a:solidFill>
                <a:schemeClr val="tx1"/>
              </a:solid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1000" fill="hold"/>
                                        <p:tgtEl>
                                          <p:spTgt spid="13"/>
                                        </p:tgtEl>
                                        <p:attrNameLst>
                                          <p:attrName>ppt_x</p:attrName>
                                        </p:attrNameLst>
                                      </p:cBhvr>
                                      <p:tavLst>
                                        <p:tav tm="0">
                                          <p:val>
                                            <p:strVal val="#ppt_x-.2"/>
                                          </p:val>
                                        </p:tav>
                                        <p:tav tm="100000">
                                          <p:val>
                                            <p:strVal val="#ppt_x"/>
                                          </p:val>
                                        </p:tav>
                                      </p:tavLst>
                                    </p:anim>
                                    <p:anim calcmode="lin" valueType="num">
                                      <p:cBhvr>
                                        <p:cTn id="15"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ppt_x</p:attrName>
                                        </p:attrNameLst>
                                      </p:cBhvr>
                                      <p:tavLst>
                                        <p:tav tm="0">
                                          <p:val>
                                            <p:strVal val="#ppt_x-.2"/>
                                          </p:val>
                                        </p:tav>
                                        <p:tav tm="100000">
                                          <p:val>
                                            <p:strVal val="#ppt_x"/>
                                          </p:val>
                                        </p:tav>
                                      </p:tavLst>
                                    </p:anim>
                                    <p:anim calcmode="lin" valueType="num">
                                      <p:cBhvr>
                                        <p:cTn id="2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900" decel="100000" fill="hold"/>
                                        <p:tgtEl>
                                          <p:spTgt spid="16"/>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1000" fill="hold"/>
                                        <p:tgtEl>
                                          <p:spTgt spid="17"/>
                                        </p:tgtEl>
                                        <p:attrNameLst>
                                          <p:attrName>ppt_x</p:attrName>
                                        </p:attrNameLst>
                                      </p:cBhvr>
                                      <p:tavLst>
                                        <p:tav tm="0">
                                          <p:val>
                                            <p:strVal val="#ppt_x-.2"/>
                                          </p:val>
                                        </p:tav>
                                        <p:tav tm="100000">
                                          <p:val>
                                            <p:strVal val="#ppt_x"/>
                                          </p:val>
                                        </p:tav>
                                      </p:tavLst>
                                    </p:anim>
                                    <p:anim calcmode="lin" valueType="num">
                                      <p:cBhvr>
                                        <p:cTn id="43"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228600"/>
            <a:ext cx="6705600"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endParaRPr lang="en-US" sz="2400" dirty="0">
              <a:solidFill>
                <a:srgbClr val="C00000"/>
              </a:solidFill>
              <a:latin typeface="NikoshBAN" pitchFamily="2" charset="0"/>
              <a:cs typeface="NikoshBAN" pitchFamily="2" charset="0"/>
            </a:endParaRPr>
          </a:p>
        </p:txBody>
      </p:sp>
      <p:sp>
        <p:nvSpPr>
          <p:cNvPr id="10" name="Pentagon 9"/>
          <p:cNvSpPr/>
          <p:nvPr/>
        </p:nvSpPr>
        <p:spPr>
          <a:xfrm>
            <a:off x="304800" y="304800"/>
            <a:ext cx="1371600" cy="609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latin typeface="NikoshBAN" pitchFamily="2" charset="0"/>
                <a:cs typeface="NikoshBAN" pitchFamily="2" charset="0"/>
              </a:rPr>
              <a:t>মুদ্রা কী </a:t>
            </a:r>
            <a:r>
              <a:rPr lang="en-US" sz="2400" dirty="0" smtClean="0">
                <a:latin typeface="NikoshBAN"/>
                <a:cs typeface="NikoshBAN"/>
              </a:rPr>
              <a:t>?</a:t>
            </a:r>
            <a:endParaRPr lang="en-US" sz="2400" dirty="0">
              <a:latin typeface="NikoshBAN" pitchFamily="2" charset="0"/>
              <a:cs typeface="NikoshBAN" pitchFamily="2" charset="0"/>
            </a:endParaRPr>
          </a:p>
        </p:txBody>
      </p:sp>
      <p:sp>
        <p:nvSpPr>
          <p:cNvPr id="12" name="Rectangle 11"/>
          <p:cNvSpPr/>
          <p:nvPr/>
        </p:nvSpPr>
        <p:spPr>
          <a:xfrm>
            <a:off x="1676400" y="152400"/>
            <a:ext cx="7391400" cy="762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latin typeface="NikoshBAN" pitchFamily="2" charset="0"/>
                <a:cs typeface="NikoshBAN" pitchFamily="2" charset="0"/>
              </a:rPr>
              <a:t>মুদ্রা একটি বিনিময়ের মাধ্যম,যা সবার নিকট গ্রহণীয় এবং যা মূল্যের পরিমাপক ও সঞ্চয়ের বাহন হিসেবে কাজ করে। </a:t>
            </a:r>
            <a:endParaRPr lang="en-US" sz="2400" dirty="0">
              <a:latin typeface="NikoshBAN" pitchFamily="2" charset="0"/>
              <a:cs typeface="NikoshBAN" pitchFamily="2" charset="0"/>
            </a:endParaRPr>
          </a:p>
        </p:txBody>
      </p:sp>
      <p:grpSp>
        <p:nvGrpSpPr>
          <p:cNvPr id="34" name="Group 33"/>
          <p:cNvGrpSpPr/>
          <p:nvPr/>
        </p:nvGrpSpPr>
        <p:grpSpPr>
          <a:xfrm>
            <a:off x="1828800" y="1524000"/>
            <a:ext cx="1676400" cy="1066800"/>
            <a:chOff x="1676400" y="1676400"/>
            <a:chExt cx="1905000" cy="1371600"/>
          </a:xfrm>
        </p:grpSpPr>
        <p:pic>
          <p:nvPicPr>
            <p:cNvPr id="15" name="Picture 14" descr="asw.jpg"/>
            <p:cNvPicPr>
              <a:picLocks noChangeAspect="1"/>
            </p:cNvPicPr>
            <p:nvPr/>
          </p:nvPicPr>
          <p:blipFill>
            <a:blip r:embed="rId2"/>
            <a:stretch>
              <a:fillRect/>
            </a:stretch>
          </p:blipFill>
          <p:spPr>
            <a:xfrm>
              <a:off x="1676400" y="1676400"/>
              <a:ext cx="1905000" cy="990600"/>
            </a:xfrm>
            <a:prstGeom prst="rect">
              <a:avLst/>
            </a:prstGeom>
            <a:ln w="28575">
              <a:solidFill>
                <a:schemeClr val="tx1"/>
              </a:solidFill>
            </a:ln>
          </p:spPr>
        </p:pic>
        <p:sp>
          <p:nvSpPr>
            <p:cNvPr id="16" name="Rectangle 15"/>
            <p:cNvSpPr/>
            <p:nvPr/>
          </p:nvSpPr>
          <p:spPr>
            <a:xfrm>
              <a:off x="1905000" y="2743200"/>
              <a:ext cx="16002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solidFill>
                    <a:schemeClr val="bg1"/>
                  </a:solidFill>
                  <a:latin typeface="NikoshBAN" pitchFamily="2" charset="0"/>
                  <a:cs typeface="NikoshBAN" pitchFamily="2" charset="0"/>
                </a:rPr>
                <a:t>বিনিময়ের মাধ্যম</a:t>
              </a:r>
              <a:endParaRPr lang="en-US" dirty="0">
                <a:solidFill>
                  <a:schemeClr val="bg1"/>
                </a:solidFill>
                <a:latin typeface="NikoshBAN" pitchFamily="2" charset="0"/>
                <a:cs typeface="NikoshBAN" pitchFamily="2" charset="0"/>
              </a:endParaRPr>
            </a:p>
          </p:txBody>
        </p:sp>
      </p:grpSp>
      <p:grpSp>
        <p:nvGrpSpPr>
          <p:cNvPr id="35" name="Group 34"/>
          <p:cNvGrpSpPr/>
          <p:nvPr/>
        </p:nvGrpSpPr>
        <p:grpSpPr>
          <a:xfrm>
            <a:off x="3733800" y="1524000"/>
            <a:ext cx="1905000" cy="1143000"/>
            <a:chOff x="3733800" y="1676400"/>
            <a:chExt cx="1981200" cy="1371600"/>
          </a:xfrm>
        </p:grpSpPr>
        <p:pic>
          <p:nvPicPr>
            <p:cNvPr id="19" name="Picture 18" descr="rog.jpg"/>
            <p:cNvPicPr>
              <a:picLocks noChangeAspect="1"/>
            </p:cNvPicPr>
            <p:nvPr/>
          </p:nvPicPr>
          <p:blipFill>
            <a:blip r:embed="rId3"/>
            <a:stretch>
              <a:fillRect/>
            </a:stretch>
          </p:blipFill>
          <p:spPr>
            <a:xfrm>
              <a:off x="3733800" y="1676400"/>
              <a:ext cx="1981200" cy="990600"/>
            </a:xfrm>
            <a:prstGeom prst="rect">
              <a:avLst/>
            </a:prstGeom>
            <a:ln w="28575">
              <a:solidFill>
                <a:schemeClr val="tx1"/>
              </a:solidFill>
            </a:ln>
          </p:spPr>
        </p:pic>
        <p:sp>
          <p:nvSpPr>
            <p:cNvPr id="20" name="Flowchart: Process 19"/>
            <p:cNvSpPr/>
            <p:nvPr/>
          </p:nvSpPr>
          <p:spPr>
            <a:xfrm>
              <a:off x="3962400" y="2743200"/>
              <a:ext cx="1600200" cy="304800"/>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latin typeface="NikoshBAN" pitchFamily="2" charset="0"/>
                  <a:cs typeface="NikoshBAN" pitchFamily="2" charset="0"/>
                </a:rPr>
                <a:t>সঞ্চয়ের ভান্ডার</a:t>
              </a:r>
              <a:endParaRPr lang="en-US" dirty="0">
                <a:latin typeface="NikoshBAN" pitchFamily="2" charset="0"/>
                <a:cs typeface="NikoshBAN" pitchFamily="2" charset="0"/>
              </a:endParaRPr>
            </a:p>
          </p:txBody>
        </p:sp>
      </p:grpSp>
      <p:grpSp>
        <p:nvGrpSpPr>
          <p:cNvPr id="36" name="Group 35"/>
          <p:cNvGrpSpPr/>
          <p:nvPr/>
        </p:nvGrpSpPr>
        <p:grpSpPr>
          <a:xfrm>
            <a:off x="5943600" y="1524000"/>
            <a:ext cx="1828800" cy="1143000"/>
            <a:chOff x="5867400" y="1676400"/>
            <a:chExt cx="1828800" cy="1371600"/>
          </a:xfrm>
        </p:grpSpPr>
        <p:pic>
          <p:nvPicPr>
            <p:cNvPr id="23" name="Picture 22" descr="las.jpg"/>
            <p:cNvPicPr>
              <a:picLocks noChangeAspect="1"/>
            </p:cNvPicPr>
            <p:nvPr/>
          </p:nvPicPr>
          <p:blipFill>
            <a:blip r:embed="rId4"/>
            <a:stretch>
              <a:fillRect/>
            </a:stretch>
          </p:blipFill>
          <p:spPr>
            <a:xfrm>
              <a:off x="5867400" y="1676400"/>
              <a:ext cx="1828800" cy="1017038"/>
            </a:xfrm>
            <a:prstGeom prst="rect">
              <a:avLst/>
            </a:prstGeom>
            <a:ln w="19050">
              <a:solidFill>
                <a:schemeClr val="tx1"/>
              </a:solidFill>
            </a:ln>
          </p:spPr>
        </p:pic>
        <p:sp>
          <p:nvSpPr>
            <p:cNvPr id="24" name="Rectangle 23"/>
            <p:cNvSpPr/>
            <p:nvPr/>
          </p:nvSpPr>
          <p:spPr>
            <a:xfrm>
              <a:off x="5943600" y="2743200"/>
              <a:ext cx="16002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solidFill>
                    <a:srgbClr val="FF0000"/>
                  </a:solidFill>
                  <a:latin typeface="NikoshBAN" pitchFamily="2" charset="0"/>
                  <a:cs typeface="NikoshBAN" pitchFamily="2" charset="0"/>
                </a:rPr>
                <a:t>  </a:t>
              </a:r>
              <a:r>
                <a:rPr lang="bn-BD" dirty="0" smtClean="0">
                  <a:solidFill>
                    <a:schemeClr val="bg1"/>
                  </a:solidFill>
                  <a:latin typeface="NikoshBAN" pitchFamily="2" charset="0"/>
                  <a:cs typeface="NikoshBAN" pitchFamily="2" charset="0"/>
                </a:rPr>
                <a:t>মূল্যের পরিমাপক</a:t>
              </a:r>
              <a:endParaRPr lang="en-US" dirty="0">
                <a:solidFill>
                  <a:schemeClr val="bg1"/>
                </a:solidFill>
                <a:latin typeface="NikoshBAN" pitchFamily="2" charset="0"/>
                <a:cs typeface="NikoshBAN" pitchFamily="2" charset="0"/>
              </a:endParaRPr>
            </a:p>
          </p:txBody>
        </p:sp>
      </p:grpSp>
      <p:grpSp>
        <p:nvGrpSpPr>
          <p:cNvPr id="33" name="Group 32"/>
          <p:cNvGrpSpPr/>
          <p:nvPr/>
        </p:nvGrpSpPr>
        <p:grpSpPr>
          <a:xfrm>
            <a:off x="2514600" y="1066800"/>
            <a:ext cx="4495800" cy="457200"/>
            <a:chOff x="2514600" y="990600"/>
            <a:chExt cx="4419600" cy="685800"/>
          </a:xfrm>
        </p:grpSpPr>
        <p:sp>
          <p:nvSpPr>
            <p:cNvPr id="13" name="Rectangle 12"/>
            <p:cNvSpPr/>
            <p:nvPr/>
          </p:nvSpPr>
          <p:spPr>
            <a:xfrm>
              <a:off x="2590800" y="990600"/>
              <a:ext cx="42672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dirty="0" smtClean="0">
                  <a:latin typeface="NikoshBAN" pitchFamily="2" charset="0"/>
                  <a:cs typeface="NikoshBAN" pitchFamily="2" charset="0"/>
                </a:rPr>
                <a:t>মুদ্রার কাজ</a:t>
              </a:r>
              <a:endParaRPr lang="en-US" sz="2000" b="1" dirty="0">
                <a:latin typeface="NikoshBAN" pitchFamily="2" charset="0"/>
                <a:cs typeface="NikoshBAN" pitchFamily="2" charset="0"/>
              </a:endParaRPr>
            </a:p>
          </p:txBody>
        </p:sp>
        <p:sp>
          <p:nvSpPr>
            <p:cNvPr id="17" name="Down Arrow 16"/>
            <p:cNvSpPr/>
            <p:nvPr/>
          </p:nvSpPr>
          <p:spPr>
            <a:xfrm>
              <a:off x="2514600" y="1371600"/>
              <a:ext cx="304800" cy="3048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4495800" y="1371600"/>
              <a:ext cx="304800" cy="3048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6629400" y="1371600"/>
              <a:ext cx="304800" cy="3048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p:cNvSpPr/>
          <p:nvPr/>
        </p:nvSpPr>
        <p:spPr>
          <a:xfrm>
            <a:off x="4876800" y="4038600"/>
            <a:ext cx="472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latin typeface="NikoshBAN" pitchFamily="2" charset="0"/>
                <a:cs typeface="NikoshBAN" pitchFamily="2" charset="0"/>
              </a:rPr>
              <a:t>মুদ্রা প্রচলনের পরপরই ব্যাংক ব্যবস্থার প্রয়োজনীয়তা দেখা দেয়,যার জন্য মুদ্রাকে ব্যংক ব্যবস্থার জননী বলা </a:t>
            </a:r>
            <a:r>
              <a:rPr lang="bn-BD" sz="2800" dirty="0" smtClean="0">
                <a:latin typeface="NikoshBAN" pitchFamily="2" charset="0"/>
                <a:cs typeface="NikoshBAN" pitchFamily="2" charset="0"/>
              </a:rPr>
              <a:t>হয়</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grpSp>
        <p:nvGrpSpPr>
          <p:cNvPr id="77" name="Group 76"/>
          <p:cNvGrpSpPr/>
          <p:nvPr/>
        </p:nvGrpSpPr>
        <p:grpSpPr>
          <a:xfrm>
            <a:off x="1752600" y="4343400"/>
            <a:ext cx="1295400" cy="705654"/>
            <a:chOff x="6629400" y="4114800"/>
            <a:chExt cx="1295400" cy="705654"/>
          </a:xfrm>
        </p:grpSpPr>
        <p:pic>
          <p:nvPicPr>
            <p:cNvPr id="43" name="Picture 42" descr="mnjh.jpg"/>
            <p:cNvPicPr>
              <a:picLocks noChangeAspect="1"/>
            </p:cNvPicPr>
            <p:nvPr/>
          </p:nvPicPr>
          <p:blipFill>
            <a:blip r:embed="rId5"/>
            <a:stretch>
              <a:fillRect/>
            </a:stretch>
          </p:blipFill>
          <p:spPr>
            <a:xfrm>
              <a:off x="6629400" y="4287054"/>
              <a:ext cx="1295400" cy="533400"/>
            </a:xfrm>
            <a:prstGeom prst="rect">
              <a:avLst/>
            </a:prstGeom>
            <a:ln w="12700">
              <a:solidFill>
                <a:schemeClr val="tx1"/>
              </a:solidFill>
            </a:ln>
          </p:spPr>
        </p:pic>
        <p:sp>
          <p:nvSpPr>
            <p:cNvPr id="44" name="TextBox 43"/>
            <p:cNvSpPr txBox="1"/>
            <p:nvPr/>
          </p:nvSpPr>
          <p:spPr>
            <a:xfrm>
              <a:off x="7010400" y="4114800"/>
              <a:ext cx="513347" cy="477054"/>
            </a:xfrm>
            <a:prstGeom prst="rect">
              <a:avLst/>
            </a:prstGeom>
            <a:noFill/>
            <a:ln w="12700">
              <a:noFill/>
            </a:ln>
          </p:spPr>
          <p:txBody>
            <a:bodyPr wrap="square" rtlCol="0">
              <a:spAutoFit/>
            </a:bodyPr>
            <a:lstStyle/>
            <a:p>
              <a:r>
                <a:rPr lang="bn-BD" sz="1400" dirty="0" smtClean="0">
                  <a:latin typeface="NikoshBAN" pitchFamily="2" charset="0"/>
                  <a:cs typeface="NikoshBAN" pitchFamily="2" charset="0"/>
                </a:rPr>
                <a:t> </a:t>
              </a:r>
              <a:r>
                <a:rPr lang="bn-BD" sz="1100" dirty="0" smtClean="0">
                  <a:latin typeface="NikoshBAN" pitchFamily="2" charset="0"/>
                  <a:cs typeface="NikoshBAN" pitchFamily="2" charset="0"/>
                </a:rPr>
                <a:t>ব্যাংক্য</a:t>
              </a:r>
              <a:endParaRPr lang="en-US" sz="1100" dirty="0">
                <a:latin typeface="NikoshBAN" pitchFamily="2" charset="0"/>
                <a:cs typeface="NikoshBAN" pitchFamily="2" charset="0"/>
              </a:endParaRPr>
            </a:p>
          </p:txBody>
        </p:sp>
      </p:grpSp>
      <p:grpSp>
        <p:nvGrpSpPr>
          <p:cNvPr id="75" name="Group 74"/>
          <p:cNvGrpSpPr/>
          <p:nvPr/>
        </p:nvGrpSpPr>
        <p:grpSpPr>
          <a:xfrm>
            <a:off x="762000" y="5029200"/>
            <a:ext cx="3200400" cy="381000"/>
            <a:chOff x="5715000" y="4800600"/>
            <a:chExt cx="3200400" cy="381000"/>
          </a:xfrm>
        </p:grpSpPr>
        <p:sp>
          <p:nvSpPr>
            <p:cNvPr id="46" name="Down Arrow 45"/>
            <p:cNvSpPr/>
            <p:nvPr/>
          </p:nvSpPr>
          <p:spPr>
            <a:xfrm>
              <a:off x="7239000" y="48006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8458200" y="50292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6096000" y="50292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own Arrow 48"/>
            <p:cNvSpPr/>
            <p:nvPr/>
          </p:nvSpPr>
          <p:spPr>
            <a:xfrm>
              <a:off x="7239000" y="50292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Minus 52"/>
            <p:cNvSpPr/>
            <p:nvPr/>
          </p:nvSpPr>
          <p:spPr>
            <a:xfrm>
              <a:off x="5715000" y="4953000"/>
              <a:ext cx="3200400" cy="762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609600" y="5410200"/>
            <a:ext cx="3505200" cy="990600"/>
            <a:chOff x="5486400" y="5137030"/>
            <a:chExt cx="3505200" cy="990600"/>
          </a:xfrm>
        </p:grpSpPr>
        <p:pic>
          <p:nvPicPr>
            <p:cNvPr id="38" name="Picture 37" descr="1.jpg"/>
            <p:cNvPicPr>
              <a:picLocks noChangeAspect="1"/>
            </p:cNvPicPr>
            <p:nvPr/>
          </p:nvPicPr>
          <p:blipFill>
            <a:blip r:embed="rId6"/>
            <a:stretch>
              <a:fillRect/>
            </a:stretch>
          </p:blipFill>
          <p:spPr>
            <a:xfrm>
              <a:off x="6705600" y="5137030"/>
              <a:ext cx="1066800" cy="577970"/>
            </a:xfrm>
            <a:prstGeom prst="rect">
              <a:avLst/>
            </a:prstGeom>
            <a:ln w="19050">
              <a:solidFill>
                <a:schemeClr val="tx1"/>
              </a:solidFill>
            </a:ln>
          </p:spPr>
        </p:pic>
        <p:pic>
          <p:nvPicPr>
            <p:cNvPr id="39" name="Picture 38" descr="1.jpg"/>
            <p:cNvPicPr>
              <a:picLocks noChangeAspect="1"/>
            </p:cNvPicPr>
            <p:nvPr/>
          </p:nvPicPr>
          <p:blipFill>
            <a:blip r:embed="rId6"/>
            <a:stretch>
              <a:fillRect/>
            </a:stretch>
          </p:blipFill>
          <p:spPr>
            <a:xfrm>
              <a:off x="5486400" y="5137030"/>
              <a:ext cx="1066800" cy="577970"/>
            </a:xfrm>
            <a:prstGeom prst="rect">
              <a:avLst/>
            </a:prstGeom>
            <a:ln w="19050">
              <a:solidFill>
                <a:schemeClr val="tx1"/>
              </a:solidFill>
            </a:ln>
          </p:spPr>
        </p:pic>
        <p:pic>
          <p:nvPicPr>
            <p:cNvPr id="41" name="Picture 40" descr="1.jpg"/>
            <p:cNvPicPr>
              <a:picLocks noChangeAspect="1"/>
            </p:cNvPicPr>
            <p:nvPr/>
          </p:nvPicPr>
          <p:blipFill>
            <a:blip r:embed="rId6"/>
            <a:stretch>
              <a:fillRect/>
            </a:stretch>
          </p:blipFill>
          <p:spPr>
            <a:xfrm>
              <a:off x="7924800" y="5137030"/>
              <a:ext cx="1066800" cy="577970"/>
            </a:xfrm>
            <a:prstGeom prst="rect">
              <a:avLst/>
            </a:prstGeom>
            <a:ln w="19050">
              <a:solidFill>
                <a:schemeClr val="tx1"/>
              </a:solidFill>
            </a:ln>
          </p:spPr>
        </p:pic>
        <p:sp>
          <p:nvSpPr>
            <p:cNvPr id="50" name="Down Arrow 49"/>
            <p:cNvSpPr/>
            <p:nvPr/>
          </p:nvSpPr>
          <p:spPr>
            <a:xfrm>
              <a:off x="7239000" y="574663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a:off x="6096000" y="574663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Down Arrow 51"/>
            <p:cNvSpPr/>
            <p:nvPr/>
          </p:nvSpPr>
          <p:spPr>
            <a:xfrm>
              <a:off x="8458200" y="574663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715000" y="5899030"/>
              <a:ext cx="914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200" dirty="0" smtClean="0">
                  <a:latin typeface="NikoshBAN" pitchFamily="2" charset="0"/>
                  <a:cs typeface="NikoshBAN" pitchFamily="2" charset="0"/>
                </a:rPr>
                <a:t>ঋণ গ্রহীতা</a:t>
              </a:r>
              <a:endParaRPr lang="en-US" sz="1200" dirty="0">
                <a:latin typeface="NikoshBAN" pitchFamily="2" charset="0"/>
                <a:cs typeface="NikoshBAN" pitchFamily="2" charset="0"/>
              </a:endParaRPr>
            </a:p>
          </p:txBody>
        </p:sp>
        <p:sp>
          <p:nvSpPr>
            <p:cNvPr id="55" name="Rectangle 54"/>
            <p:cNvSpPr/>
            <p:nvPr/>
          </p:nvSpPr>
          <p:spPr>
            <a:xfrm>
              <a:off x="6858000" y="5899030"/>
              <a:ext cx="914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200" dirty="0" smtClean="0">
                  <a:latin typeface="NikoshBAN" pitchFamily="2" charset="0"/>
                  <a:cs typeface="NikoshBAN" pitchFamily="2" charset="0"/>
                </a:rPr>
                <a:t>বিনিয়োগ</a:t>
              </a:r>
              <a:endParaRPr lang="en-US" sz="1200" dirty="0">
                <a:latin typeface="NikoshBAN" pitchFamily="2" charset="0"/>
                <a:cs typeface="NikoshBAN" pitchFamily="2" charset="0"/>
              </a:endParaRPr>
            </a:p>
          </p:txBody>
        </p:sp>
        <p:sp>
          <p:nvSpPr>
            <p:cNvPr id="56" name="Rectangle 55"/>
            <p:cNvSpPr/>
            <p:nvPr/>
          </p:nvSpPr>
          <p:spPr>
            <a:xfrm>
              <a:off x="8077200" y="5899030"/>
              <a:ext cx="914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200" dirty="0" smtClean="0">
                  <a:latin typeface="NikoshBAN" pitchFamily="2" charset="0"/>
                  <a:cs typeface="NikoshBAN" pitchFamily="2" charset="0"/>
                </a:rPr>
                <a:t>তারল্য</a:t>
              </a:r>
              <a:endParaRPr lang="en-US" sz="1200" dirty="0">
                <a:latin typeface="NikoshBAN" pitchFamily="2" charset="0"/>
                <a:cs typeface="NikoshBAN" pitchFamily="2" charset="0"/>
              </a:endParaRPr>
            </a:p>
          </p:txBody>
        </p:sp>
      </p:grpSp>
      <p:sp>
        <p:nvSpPr>
          <p:cNvPr id="57" name="Rounded Rectangle 56"/>
          <p:cNvSpPr/>
          <p:nvPr/>
        </p:nvSpPr>
        <p:spPr>
          <a:xfrm>
            <a:off x="2819400" y="2743200"/>
            <a:ext cx="3200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b="1" dirty="0" smtClean="0">
                <a:latin typeface="NikoshBAN" pitchFamily="2" charset="0"/>
                <a:cs typeface="NikoshBAN" pitchFamily="2" charset="0"/>
              </a:rPr>
              <a:t>মুদ্রা এবং ব্যাংকের সম্পর্ক</a:t>
            </a:r>
            <a:endParaRPr lang="en-US" sz="2400" b="1" dirty="0">
              <a:latin typeface="NikoshBAN" pitchFamily="2" charset="0"/>
              <a:cs typeface="NikoshBAN" pitchFamily="2" charset="0"/>
            </a:endParaRPr>
          </a:p>
        </p:txBody>
      </p:sp>
      <p:grpSp>
        <p:nvGrpSpPr>
          <p:cNvPr id="74" name="Group 73"/>
          <p:cNvGrpSpPr/>
          <p:nvPr/>
        </p:nvGrpSpPr>
        <p:grpSpPr>
          <a:xfrm>
            <a:off x="533400" y="3200400"/>
            <a:ext cx="3657600" cy="1295400"/>
            <a:chOff x="5410200" y="2895600"/>
            <a:chExt cx="3657600" cy="1295400"/>
          </a:xfrm>
        </p:grpSpPr>
        <p:grpSp>
          <p:nvGrpSpPr>
            <p:cNvPr id="69" name="Group 68"/>
            <p:cNvGrpSpPr/>
            <p:nvPr/>
          </p:nvGrpSpPr>
          <p:grpSpPr>
            <a:xfrm>
              <a:off x="5486400" y="3810000"/>
              <a:ext cx="3581400" cy="381000"/>
              <a:chOff x="5486400" y="3810000"/>
              <a:chExt cx="3581400" cy="381000"/>
            </a:xfrm>
          </p:grpSpPr>
          <p:sp>
            <p:nvSpPr>
              <p:cNvPr id="70" name="Down Arrow 69"/>
              <p:cNvSpPr/>
              <p:nvPr/>
            </p:nvSpPr>
            <p:spPr>
              <a:xfrm>
                <a:off x="5943600" y="3810000"/>
                <a:ext cx="76200" cy="1850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own Arrow 70"/>
              <p:cNvSpPr/>
              <p:nvPr/>
            </p:nvSpPr>
            <p:spPr>
              <a:xfrm>
                <a:off x="8534400" y="3810000"/>
                <a:ext cx="76200" cy="1850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Down Arrow 71"/>
              <p:cNvSpPr/>
              <p:nvPr/>
            </p:nvSpPr>
            <p:spPr>
              <a:xfrm>
                <a:off x="7239000" y="3810000"/>
                <a:ext cx="76200" cy="1850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inus 72"/>
              <p:cNvSpPr/>
              <p:nvPr/>
            </p:nvSpPr>
            <p:spPr>
              <a:xfrm>
                <a:off x="5486400" y="3962400"/>
                <a:ext cx="3581400" cy="152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Down Arrow 75"/>
              <p:cNvSpPr/>
              <p:nvPr/>
            </p:nvSpPr>
            <p:spPr>
              <a:xfrm>
                <a:off x="7239000" y="40386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7" name="Picture 36" descr="1.jpg"/>
            <p:cNvPicPr>
              <a:picLocks noChangeAspect="1"/>
            </p:cNvPicPr>
            <p:nvPr/>
          </p:nvPicPr>
          <p:blipFill>
            <a:blip r:embed="rId6"/>
            <a:stretch>
              <a:fillRect/>
            </a:stretch>
          </p:blipFill>
          <p:spPr>
            <a:xfrm>
              <a:off x="5410200" y="3276600"/>
              <a:ext cx="1066800" cy="518265"/>
            </a:xfrm>
            <a:prstGeom prst="rect">
              <a:avLst/>
            </a:prstGeom>
            <a:ln w="28575">
              <a:solidFill>
                <a:schemeClr val="tx1"/>
              </a:solidFill>
            </a:ln>
          </p:spPr>
        </p:pic>
        <p:pic>
          <p:nvPicPr>
            <p:cNvPr id="40" name="Picture 39" descr="1.jpg"/>
            <p:cNvPicPr>
              <a:picLocks noChangeAspect="1"/>
            </p:cNvPicPr>
            <p:nvPr/>
          </p:nvPicPr>
          <p:blipFill>
            <a:blip r:embed="rId6"/>
            <a:stretch>
              <a:fillRect/>
            </a:stretch>
          </p:blipFill>
          <p:spPr>
            <a:xfrm>
              <a:off x="6705600" y="3276600"/>
              <a:ext cx="1066800" cy="533400"/>
            </a:xfrm>
            <a:prstGeom prst="rect">
              <a:avLst/>
            </a:prstGeom>
            <a:ln w="28575">
              <a:solidFill>
                <a:schemeClr val="tx1"/>
              </a:solidFill>
            </a:ln>
          </p:spPr>
        </p:pic>
        <p:pic>
          <p:nvPicPr>
            <p:cNvPr id="42" name="Picture 41" descr="1.jpg"/>
            <p:cNvPicPr>
              <a:picLocks noChangeAspect="1"/>
            </p:cNvPicPr>
            <p:nvPr/>
          </p:nvPicPr>
          <p:blipFill>
            <a:blip r:embed="rId6"/>
            <a:stretch>
              <a:fillRect/>
            </a:stretch>
          </p:blipFill>
          <p:spPr>
            <a:xfrm>
              <a:off x="7924800" y="3276600"/>
              <a:ext cx="1143000" cy="555170"/>
            </a:xfrm>
            <a:prstGeom prst="rect">
              <a:avLst/>
            </a:prstGeom>
            <a:ln w="28575">
              <a:solidFill>
                <a:schemeClr val="tx1"/>
              </a:solidFill>
            </a:ln>
          </p:spPr>
        </p:pic>
        <p:sp>
          <p:nvSpPr>
            <p:cNvPr id="58" name="Rectangle 57"/>
            <p:cNvSpPr/>
            <p:nvPr/>
          </p:nvSpPr>
          <p:spPr>
            <a:xfrm>
              <a:off x="5486400" y="2895600"/>
              <a:ext cx="990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200" dirty="0" smtClean="0">
                  <a:latin typeface="NikoshBAN" pitchFamily="2" charset="0"/>
                  <a:cs typeface="NikoshBAN" pitchFamily="2" charset="0"/>
                </a:rPr>
                <a:t>আমানতকারী</a:t>
              </a:r>
              <a:endParaRPr lang="en-US" sz="1200" dirty="0">
                <a:latin typeface="NikoshBAN" pitchFamily="2" charset="0"/>
                <a:cs typeface="NikoshBAN" pitchFamily="2" charset="0"/>
              </a:endParaRPr>
            </a:p>
          </p:txBody>
        </p:sp>
        <p:sp>
          <p:nvSpPr>
            <p:cNvPr id="59" name="Rectangle 58"/>
            <p:cNvSpPr/>
            <p:nvPr/>
          </p:nvSpPr>
          <p:spPr>
            <a:xfrm>
              <a:off x="6781800" y="2895600"/>
              <a:ext cx="914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200" dirty="0" smtClean="0">
                  <a:latin typeface="NikoshBAN" pitchFamily="2" charset="0"/>
                  <a:cs typeface="NikoshBAN" pitchFamily="2" charset="0"/>
                </a:rPr>
                <a:t>বিনিয়োগকারী</a:t>
              </a:r>
              <a:endParaRPr lang="en-US" sz="1200" dirty="0">
                <a:latin typeface="NikoshBAN" pitchFamily="2" charset="0"/>
                <a:cs typeface="NikoshBAN" pitchFamily="2" charset="0"/>
              </a:endParaRPr>
            </a:p>
          </p:txBody>
        </p:sp>
        <p:sp>
          <p:nvSpPr>
            <p:cNvPr id="60" name="Rectangle 59"/>
            <p:cNvSpPr/>
            <p:nvPr/>
          </p:nvSpPr>
          <p:spPr>
            <a:xfrm>
              <a:off x="8001000" y="28956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200" dirty="0" smtClean="0">
                  <a:latin typeface="NikoshBAN" pitchFamily="2" charset="0"/>
                  <a:cs typeface="NikoshBAN" pitchFamily="2" charset="0"/>
                </a:rPr>
                <a:t>মূলধন</a:t>
              </a:r>
              <a:endParaRPr lang="en-US" sz="1200" dirty="0">
                <a:latin typeface="NikoshBAN" pitchFamily="2" charset="0"/>
                <a:cs typeface="NikoshBAN" pitchFamily="2" charset="0"/>
              </a:endParaRPr>
            </a:p>
          </p:txBody>
        </p:sp>
        <p:sp>
          <p:nvSpPr>
            <p:cNvPr id="61" name="Down Arrow 60"/>
            <p:cNvSpPr/>
            <p:nvPr/>
          </p:nvSpPr>
          <p:spPr>
            <a:xfrm>
              <a:off x="8382000" y="31242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wn Arrow 61"/>
            <p:cNvSpPr/>
            <p:nvPr/>
          </p:nvSpPr>
          <p:spPr>
            <a:xfrm>
              <a:off x="7239000" y="31242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Down Arrow 62"/>
            <p:cNvSpPr/>
            <p:nvPr/>
          </p:nvSpPr>
          <p:spPr>
            <a:xfrm>
              <a:off x="5943600" y="31242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Rectangle 63"/>
          <p:cNvSpPr/>
          <p:nvPr/>
        </p:nvSpPr>
        <p:spPr>
          <a:xfrm>
            <a:off x="304800" y="6477000"/>
            <a:ext cx="4876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200" dirty="0" smtClean="0">
                <a:latin typeface="NikoshBAN" pitchFamily="2" charset="0"/>
                <a:cs typeface="NikoshBAN" pitchFamily="2" charset="0"/>
              </a:rPr>
              <a:t>চিত্রে বিনিয়োগকারী ও আমানতকারী থেকে প্রাপ্ত অর্থ ব্যাংক কীভাবে বিনিয়োগ করে তা দেখানো হয়েছে </a:t>
            </a:r>
            <a:endParaRPr lang="en-US" sz="1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900" decel="100000" fill="hold"/>
                                        <p:tgtEl>
                                          <p:spTgt spid="1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33"/>
                                        </p:tgtEl>
                                        <p:attrNameLst>
                                          <p:attrName>style.visibility</p:attrName>
                                        </p:attrNameLst>
                                      </p:cBhvr>
                                      <p:to>
                                        <p:strVal val="visible"/>
                                      </p:to>
                                    </p:set>
                                    <p:anim calcmode="lin" valueType="num">
                                      <p:cBhvr>
                                        <p:cTn id="22" dur="1000" fill="hold"/>
                                        <p:tgtEl>
                                          <p:spTgt spid="33"/>
                                        </p:tgtEl>
                                        <p:attrNameLst>
                                          <p:attrName>ppt_w</p:attrName>
                                        </p:attrNameLst>
                                      </p:cBhvr>
                                      <p:tavLst>
                                        <p:tav tm="0">
                                          <p:val>
                                            <p:fltVal val="0"/>
                                          </p:val>
                                        </p:tav>
                                        <p:tav tm="100000">
                                          <p:val>
                                            <p:strVal val="#ppt_w"/>
                                          </p:val>
                                        </p:tav>
                                      </p:tavLst>
                                    </p:anim>
                                    <p:anim calcmode="lin" valueType="num">
                                      <p:cBhvr>
                                        <p:cTn id="23" dur="1000" fill="hold"/>
                                        <p:tgtEl>
                                          <p:spTgt spid="33"/>
                                        </p:tgtEl>
                                        <p:attrNameLst>
                                          <p:attrName>ppt_h</p:attrName>
                                        </p:attrNameLst>
                                      </p:cBhvr>
                                      <p:tavLst>
                                        <p:tav tm="0">
                                          <p:val>
                                            <p:fltVal val="0"/>
                                          </p:val>
                                        </p:tav>
                                        <p:tav tm="100000">
                                          <p:val>
                                            <p:strVal val="#ppt_h"/>
                                          </p:val>
                                        </p:tav>
                                      </p:tavLst>
                                    </p:anim>
                                    <p:anim calcmode="lin" valueType="num">
                                      <p:cBhvr>
                                        <p:cTn id="24" dur="1000" fill="hold"/>
                                        <p:tgtEl>
                                          <p:spTgt spid="33"/>
                                        </p:tgtEl>
                                        <p:attrNameLst>
                                          <p:attrName>style.rotation</p:attrName>
                                        </p:attrNameLst>
                                      </p:cBhvr>
                                      <p:tavLst>
                                        <p:tav tm="0">
                                          <p:val>
                                            <p:fltVal val="90"/>
                                          </p:val>
                                        </p:tav>
                                        <p:tav tm="100000">
                                          <p:val>
                                            <p:fltVal val="0"/>
                                          </p:val>
                                        </p:tav>
                                      </p:tavLst>
                                    </p:anim>
                                    <p:animEffect transition="in" filter="fade">
                                      <p:cBhvr>
                                        <p:cTn id="25" dur="10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p:cTn id="30" dur="1000" fill="hold"/>
                                        <p:tgtEl>
                                          <p:spTgt spid="34"/>
                                        </p:tgtEl>
                                        <p:attrNameLst>
                                          <p:attrName>ppt_x</p:attrName>
                                        </p:attrNameLst>
                                      </p:cBhvr>
                                      <p:tavLst>
                                        <p:tav tm="0">
                                          <p:val>
                                            <p:strVal val="#ppt_x-.2"/>
                                          </p:val>
                                        </p:tav>
                                        <p:tav tm="100000">
                                          <p:val>
                                            <p:strVal val="#ppt_x"/>
                                          </p:val>
                                        </p:tav>
                                      </p:tavLst>
                                    </p:anim>
                                    <p:anim calcmode="lin" valueType="num">
                                      <p:cBhvr>
                                        <p:cTn id="31"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p:cTn id="37" dur="1000" fill="hold"/>
                                        <p:tgtEl>
                                          <p:spTgt spid="35"/>
                                        </p:tgtEl>
                                        <p:attrNameLst>
                                          <p:attrName>ppt_x</p:attrName>
                                        </p:attrNameLst>
                                      </p:cBhvr>
                                      <p:tavLst>
                                        <p:tav tm="0">
                                          <p:val>
                                            <p:strVal val="#ppt_x-.2"/>
                                          </p:val>
                                        </p:tav>
                                        <p:tav tm="100000">
                                          <p:val>
                                            <p:strVal val="#ppt_x"/>
                                          </p:val>
                                        </p:tav>
                                      </p:tavLst>
                                    </p:anim>
                                    <p:anim calcmode="lin" valueType="num">
                                      <p:cBhvr>
                                        <p:cTn id="38" dur="1000" fill="hold"/>
                                        <p:tgtEl>
                                          <p:spTgt spid="35"/>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nodeType="clickEffect">
                                  <p:stCondLst>
                                    <p:cond delay="0"/>
                                  </p:stCondLst>
                                  <p:childTnLst>
                                    <p:set>
                                      <p:cBhvr>
                                        <p:cTn id="43" dur="1" fill="hold">
                                          <p:stCondLst>
                                            <p:cond delay="0"/>
                                          </p:stCondLst>
                                        </p:cTn>
                                        <p:tgtEl>
                                          <p:spTgt spid="36"/>
                                        </p:tgtEl>
                                        <p:attrNameLst>
                                          <p:attrName>style.visibility</p:attrName>
                                        </p:attrNameLst>
                                      </p:cBhvr>
                                      <p:to>
                                        <p:strVal val="visible"/>
                                      </p:to>
                                    </p:set>
                                    <p:anim calcmode="lin" valueType="num">
                                      <p:cBhvr>
                                        <p:cTn id="44" dur="1000" fill="hold"/>
                                        <p:tgtEl>
                                          <p:spTgt spid="36"/>
                                        </p:tgtEl>
                                        <p:attrNameLst>
                                          <p:attrName>ppt_x</p:attrName>
                                        </p:attrNameLst>
                                      </p:cBhvr>
                                      <p:tavLst>
                                        <p:tav tm="0">
                                          <p:val>
                                            <p:strVal val="#ppt_x-.2"/>
                                          </p:val>
                                        </p:tav>
                                        <p:tav tm="100000">
                                          <p:val>
                                            <p:strVal val="#ppt_x"/>
                                          </p:val>
                                        </p:tav>
                                      </p:tavLst>
                                    </p:anim>
                                    <p:anim calcmode="lin" valueType="num">
                                      <p:cBhvr>
                                        <p:cTn id="45"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46" dur="10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29" presetClass="entr" presetSubtype="0" fill="hold" grpId="0" nodeType="clickEffect">
                                  <p:stCondLst>
                                    <p:cond delay="0"/>
                                  </p:stCondLst>
                                  <p:childTnLst>
                                    <p:set>
                                      <p:cBhvr>
                                        <p:cTn id="50" dur="1" fill="hold">
                                          <p:stCondLst>
                                            <p:cond delay="0"/>
                                          </p:stCondLst>
                                        </p:cTn>
                                        <p:tgtEl>
                                          <p:spTgt spid="57"/>
                                        </p:tgtEl>
                                        <p:attrNameLst>
                                          <p:attrName>style.visibility</p:attrName>
                                        </p:attrNameLst>
                                      </p:cBhvr>
                                      <p:to>
                                        <p:strVal val="visible"/>
                                      </p:to>
                                    </p:set>
                                    <p:anim calcmode="lin" valueType="num">
                                      <p:cBhvr>
                                        <p:cTn id="51" dur="1000" fill="hold"/>
                                        <p:tgtEl>
                                          <p:spTgt spid="57"/>
                                        </p:tgtEl>
                                        <p:attrNameLst>
                                          <p:attrName>ppt_x</p:attrName>
                                        </p:attrNameLst>
                                      </p:cBhvr>
                                      <p:tavLst>
                                        <p:tav tm="0">
                                          <p:val>
                                            <p:strVal val="#ppt_x-.2"/>
                                          </p:val>
                                        </p:tav>
                                        <p:tav tm="100000">
                                          <p:val>
                                            <p:strVal val="#ppt_x"/>
                                          </p:val>
                                        </p:tav>
                                      </p:tavLst>
                                    </p:anim>
                                    <p:anim calcmode="lin" valueType="num">
                                      <p:cBhvr>
                                        <p:cTn id="52" dur="1000" fill="hold"/>
                                        <p:tgtEl>
                                          <p:spTgt spid="57"/>
                                        </p:tgtEl>
                                        <p:attrNameLst>
                                          <p:attrName>ppt_y</p:attrName>
                                        </p:attrNameLst>
                                      </p:cBhvr>
                                      <p:tavLst>
                                        <p:tav tm="0">
                                          <p:val>
                                            <p:strVal val="#ppt_y"/>
                                          </p:val>
                                        </p:tav>
                                        <p:tav tm="100000">
                                          <p:val>
                                            <p:strVal val="#ppt_y"/>
                                          </p:val>
                                        </p:tav>
                                      </p:tavLst>
                                    </p:anim>
                                    <p:animEffect transition="in" filter="wipe(right)" prLst="gradientSize: 0.1">
                                      <p:cBhvr>
                                        <p:cTn id="53" dur="1000"/>
                                        <p:tgtEl>
                                          <p:spTgt spid="57"/>
                                        </p:tgtEl>
                                      </p:cBhvr>
                                    </p:animEffect>
                                  </p:childTnLst>
                                </p:cTn>
                              </p:par>
                            </p:childTnLst>
                          </p:cTn>
                        </p:par>
                      </p:childTnLst>
                    </p:cTn>
                  </p:par>
                  <p:par>
                    <p:cTn id="54" fill="hold">
                      <p:stCondLst>
                        <p:cond delay="indefinite"/>
                      </p:stCondLst>
                      <p:childTnLst>
                        <p:par>
                          <p:cTn id="55" fill="hold">
                            <p:stCondLst>
                              <p:cond delay="0"/>
                            </p:stCondLst>
                            <p:childTnLst>
                              <p:par>
                                <p:cTn id="56" presetID="37"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900" decel="100000" fill="hold"/>
                                        <p:tgtEl>
                                          <p:spTgt spid="32"/>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9" presetClass="entr" presetSubtype="0" fill="hold" nodeType="clickEffect">
                                  <p:stCondLst>
                                    <p:cond delay="0"/>
                                  </p:stCondLst>
                                  <p:childTnLst>
                                    <p:set>
                                      <p:cBhvr>
                                        <p:cTn id="65" dur="1" fill="hold">
                                          <p:stCondLst>
                                            <p:cond delay="0"/>
                                          </p:stCondLst>
                                        </p:cTn>
                                        <p:tgtEl>
                                          <p:spTgt spid="74"/>
                                        </p:tgtEl>
                                        <p:attrNameLst>
                                          <p:attrName>style.visibility</p:attrName>
                                        </p:attrNameLst>
                                      </p:cBhvr>
                                      <p:to>
                                        <p:strVal val="visible"/>
                                      </p:to>
                                    </p:set>
                                    <p:anim calcmode="lin" valueType="num">
                                      <p:cBhvr>
                                        <p:cTn id="66" dur="1000" fill="hold"/>
                                        <p:tgtEl>
                                          <p:spTgt spid="74"/>
                                        </p:tgtEl>
                                        <p:attrNameLst>
                                          <p:attrName>ppt_x</p:attrName>
                                        </p:attrNameLst>
                                      </p:cBhvr>
                                      <p:tavLst>
                                        <p:tav tm="0">
                                          <p:val>
                                            <p:strVal val="#ppt_x-.2"/>
                                          </p:val>
                                        </p:tav>
                                        <p:tav tm="100000">
                                          <p:val>
                                            <p:strVal val="#ppt_x"/>
                                          </p:val>
                                        </p:tav>
                                      </p:tavLst>
                                    </p:anim>
                                    <p:anim calcmode="lin" valueType="num">
                                      <p:cBhvr>
                                        <p:cTn id="67" dur="1000" fill="hold"/>
                                        <p:tgtEl>
                                          <p:spTgt spid="74"/>
                                        </p:tgtEl>
                                        <p:attrNameLst>
                                          <p:attrName>ppt_y</p:attrName>
                                        </p:attrNameLst>
                                      </p:cBhvr>
                                      <p:tavLst>
                                        <p:tav tm="0">
                                          <p:val>
                                            <p:strVal val="#ppt_y"/>
                                          </p:val>
                                        </p:tav>
                                        <p:tav tm="100000">
                                          <p:val>
                                            <p:strVal val="#ppt_y"/>
                                          </p:val>
                                        </p:tav>
                                      </p:tavLst>
                                    </p:anim>
                                    <p:animEffect transition="in" filter="wipe(right)" prLst="gradientSize: 0.1">
                                      <p:cBhvr>
                                        <p:cTn id="68" dur="1000"/>
                                        <p:tgtEl>
                                          <p:spTgt spid="74"/>
                                        </p:tgtEl>
                                      </p:cBhvr>
                                    </p:animEffect>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nodeType="clickEffect">
                                  <p:stCondLst>
                                    <p:cond delay="0"/>
                                  </p:stCondLst>
                                  <p:childTnLst>
                                    <p:set>
                                      <p:cBhvr>
                                        <p:cTn id="72" dur="1" fill="hold">
                                          <p:stCondLst>
                                            <p:cond delay="0"/>
                                          </p:stCondLst>
                                        </p:cTn>
                                        <p:tgtEl>
                                          <p:spTgt spid="77"/>
                                        </p:tgtEl>
                                        <p:attrNameLst>
                                          <p:attrName>style.visibility</p:attrName>
                                        </p:attrNameLst>
                                      </p:cBhvr>
                                      <p:to>
                                        <p:strVal val="visible"/>
                                      </p:to>
                                    </p:set>
                                    <p:anim calcmode="lin" valueType="num">
                                      <p:cBhvr>
                                        <p:cTn id="73" dur="500" fill="hold"/>
                                        <p:tgtEl>
                                          <p:spTgt spid="77"/>
                                        </p:tgtEl>
                                        <p:attrNameLst>
                                          <p:attrName>ppt_w</p:attrName>
                                        </p:attrNameLst>
                                      </p:cBhvr>
                                      <p:tavLst>
                                        <p:tav tm="0">
                                          <p:val>
                                            <p:fltVal val="0"/>
                                          </p:val>
                                        </p:tav>
                                        <p:tav tm="100000">
                                          <p:val>
                                            <p:strVal val="#ppt_w"/>
                                          </p:val>
                                        </p:tav>
                                      </p:tavLst>
                                    </p:anim>
                                    <p:anim calcmode="lin" valueType="num">
                                      <p:cBhvr>
                                        <p:cTn id="74" dur="500" fill="hold"/>
                                        <p:tgtEl>
                                          <p:spTgt spid="77"/>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9" presetClass="entr" presetSubtype="0" fill="hold" nodeType="clickEffect">
                                  <p:stCondLst>
                                    <p:cond delay="0"/>
                                  </p:stCondLst>
                                  <p:childTnLst>
                                    <p:set>
                                      <p:cBhvr>
                                        <p:cTn id="78" dur="1" fill="hold">
                                          <p:stCondLst>
                                            <p:cond delay="0"/>
                                          </p:stCondLst>
                                        </p:cTn>
                                        <p:tgtEl>
                                          <p:spTgt spid="75"/>
                                        </p:tgtEl>
                                        <p:attrNameLst>
                                          <p:attrName>style.visibility</p:attrName>
                                        </p:attrNameLst>
                                      </p:cBhvr>
                                      <p:to>
                                        <p:strVal val="visible"/>
                                      </p:to>
                                    </p:set>
                                    <p:anim calcmode="lin" valueType="num">
                                      <p:cBhvr>
                                        <p:cTn id="79" dur="1000" fill="hold"/>
                                        <p:tgtEl>
                                          <p:spTgt spid="75"/>
                                        </p:tgtEl>
                                        <p:attrNameLst>
                                          <p:attrName>ppt_x</p:attrName>
                                        </p:attrNameLst>
                                      </p:cBhvr>
                                      <p:tavLst>
                                        <p:tav tm="0">
                                          <p:val>
                                            <p:strVal val="#ppt_x-.2"/>
                                          </p:val>
                                        </p:tav>
                                        <p:tav tm="100000">
                                          <p:val>
                                            <p:strVal val="#ppt_x"/>
                                          </p:val>
                                        </p:tav>
                                      </p:tavLst>
                                    </p:anim>
                                    <p:anim calcmode="lin" valueType="num">
                                      <p:cBhvr>
                                        <p:cTn id="80" dur="1000" fill="hold"/>
                                        <p:tgtEl>
                                          <p:spTgt spid="75"/>
                                        </p:tgtEl>
                                        <p:attrNameLst>
                                          <p:attrName>ppt_y</p:attrName>
                                        </p:attrNameLst>
                                      </p:cBhvr>
                                      <p:tavLst>
                                        <p:tav tm="0">
                                          <p:val>
                                            <p:strVal val="#ppt_y"/>
                                          </p:val>
                                        </p:tav>
                                        <p:tav tm="100000">
                                          <p:val>
                                            <p:strVal val="#ppt_y"/>
                                          </p:val>
                                        </p:tav>
                                      </p:tavLst>
                                    </p:anim>
                                    <p:animEffect transition="in" filter="wipe(right)" prLst="gradientSize: 0.1">
                                      <p:cBhvr>
                                        <p:cTn id="81" dur="1000"/>
                                        <p:tgtEl>
                                          <p:spTgt spid="75"/>
                                        </p:tgtEl>
                                      </p:cBhvr>
                                    </p:animEffect>
                                  </p:childTnLst>
                                </p:cTn>
                              </p:par>
                            </p:childTnLst>
                          </p:cTn>
                        </p:par>
                      </p:childTnLst>
                    </p:cTn>
                  </p:par>
                  <p:par>
                    <p:cTn id="82" fill="hold">
                      <p:stCondLst>
                        <p:cond delay="indefinite"/>
                      </p:stCondLst>
                      <p:childTnLst>
                        <p:par>
                          <p:cTn id="83" fill="hold">
                            <p:stCondLst>
                              <p:cond delay="0"/>
                            </p:stCondLst>
                            <p:childTnLst>
                              <p:par>
                                <p:cTn id="84" presetID="23" presetClass="entr" presetSubtype="16" fill="hold" nodeType="clickEffect">
                                  <p:stCondLst>
                                    <p:cond delay="0"/>
                                  </p:stCondLst>
                                  <p:childTnLst>
                                    <p:set>
                                      <p:cBhvr>
                                        <p:cTn id="85" dur="1" fill="hold">
                                          <p:stCondLst>
                                            <p:cond delay="0"/>
                                          </p:stCondLst>
                                        </p:cTn>
                                        <p:tgtEl>
                                          <p:spTgt spid="68"/>
                                        </p:tgtEl>
                                        <p:attrNameLst>
                                          <p:attrName>style.visibility</p:attrName>
                                        </p:attrNameLst>
                                      </p:cBhvr>
                                      <p:to>
                                        <p:strVal val="visible"/>
                                      </p:to>
                                    </p:set>
                                    <p:anim calcmode="lin" valueType="num">
                                      <p:cBhvr>
                                        <p:cTn id="86" dur="500" fill="hold"/>
                                        <p:tgtEl>
                                          <p:spTgt spid="68"/>
                                        </p:tgtEl>
                                        <p:attrNameLst>
                                          <p:attrName>ppt_w</p:attrName>
                                        </p:attrNameLst>
                                      </p:cBhvr>
                                      <p:tavLst>
                                        <p:tav tm="0">
                                          <p:val>
                                            <p:fltVal val="0"/>
                                          </p:val>
                                        </p:tav>
                                        <p:tav tm="100000">
                                          <p:val>
                                            <p:strVal val="#ppt_w"/>
                                          </p:val>
                                        </p:tav>
                                      </p:tavLst>
                                    </p:anim>
                                    <p:anim calcmode="lin" valueType="num">
                                      <p:cBhvr>
                                        <p:cTn id="87" dur="500" fill="hold"/>
                                        <p:tgtEl>
                                          <p:spTgt spid="68"/>
                                        </p:tgtEl>
                                        <p:attrNameLst>
                                          <p:attrName>ppt_h</p:attrName>
                                        </p:attrNameLst>
                                      </p:cBhvr>
                                      <p:tavLst>
                                        <p:tav tm="0">
                                          <p:val>
                                            <p:fltVal val="0"/>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29" presetClass="entr" presetSubtype="0" fill="hold" grpId="0" nodeType="clickEffect">
                                  <p:stCondLst>
                                    <p:cond delay="0"/>
                                  </p:stCondLst>
                                  <p:childTnLst>
                                    <p:set>
                                      <p:cBhvr>
                                        <p:cTn id="91" dur="1" fill="hold">
                                          <p:stCondLst>
                                            <p:cond delay="0"/>
                                          </p:stCondLst>
                                        </p:cTn>
                                        <p:tgtEl>
                                          <p:spTgt spid="64"/>
                                        </p:tgtEl>
                                        <p:attrNameLst>
                                          <p:attrName>style.visibility</p:attrName>
                                        </p:attrNameLst>
                                      </p:cBhvr>
                                      <p:to>
                                        <p:strVal val="visible"/>
                                      </p:to>
                                    </p:set>
                                    <p:anim calcmode="lin" valueType="num">
                                      <p:cBhvr>
                                        <p:cTn id="92" dur="1000" fill="hold"/>
                                        <p:tgtEl>
                                          <p:spTgt spid="64"/>
                                        </p:tgtEl>
                                        <p:attrNameLst>
                                          <p:attrName>ppt_x</p:attrName>
                                        </p:attrNameLst>
                                      </p:cBhvr>
                                      <p:tavLst>
                                        <p:tav tm="0">
                                          <p:val>
                                            <p:strVal val="#ppt_x-.2"/>
                                          </p:val>
                                        </p:tav>
                                        <p:tav tm="100000">
                                          <p:val>
                                            <p:strVal val="#ppt_x"/>
                                          </p:val>
                                        </p:tav>
                                      </p:tavLst>
                                    </p:anim>
                                    <p:anim calcmode="lin" valueType="num">
                                      <p:cBhvr>
                                        <p:cTn id="93"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4"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32" grpId="0" animBg="1"/>
      <p:bldP spid="57" grpId="0" animBg="1"/>
      <p:bldP spid="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752600"/>
            <a:ext cx="8915400" cy="36576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solidFill>
                  <a:srgbClr val="FF0000"/>
                </a:solidFill>
                <a:latin typeface="NikoshBAN" pitchFamily="2" charset="0"/>
                <a:cs typeface="NikoshBAN" pitchFamily="2" charset="0"/>
              </a:rPr>
              <a:t>ব্যাংকিং </a:t>
            </a:r>
          </a:p>
          <a:p>
            <a:r>
              <a:rPr lang="bn-BD" sz="1600" dirty="0" smtClean="0">
                <a:solidFill>
                  <a:schemeClr val="bg2">
                    <a:lumMod val="25000"/>
                  </a:schemeClr>
                </a:solidFill>
                <a:latin typeface="NikoshBAN" pitchFamily="2" charset="0"/>
                <a:cs typeface="NikoshBAN" pitchFamily="2" charset="0"/>
              </a:rPr>
              <a:t>ব্যাংকিং শব্দটি ব্যংকের কার্যাবলির একটি বিস্তৃত ধারণা অর্থা</a:t>
            </a:r>
            <a:r>
              <a:rPr lang="en-US" sz="1600" dirty="0" smtClean="0">
                <a:solidFill>
                  <a:schemeClr val="bg2">
                    <a:lumMod val="25000"/>
                  </a:schemeClr>
                </a:solidFill>
                <a:latin typeface="NikoshBAN"/>
                <a:cs typeface="NikoshBAN"/>
              </a:rPr>
              <a:t>ৎ</a:t>
            </a:r>
            <a:r>
              <a:rPr lang="bn-BD" sz="1600" dirty="0" smtClean="0">
                <a:solidFill>
                  <a:schemeClr val="bg2">
                    <a:lumMod val="25000"/>
                  </a:schemeClr>
                </a:solidFill>
                <a:latin typeface="NikoshBAN"/>
                <a:cs typeface="NikoshBAN"/>
              </a:rPr>
              <a:t> </a:t>
            </a:r>
            <a:r>
              <a:rPr lang="bn-BD" sz="1600" dirty="0" smtClean="0">
                <a:solidFill>
                  <a:schemeClr val="bg2">
                    <a:lumMod val="25000"/>
                  </a:schemeClr>
                </a:solidFill>
                <a:latin typeface="NikoshBAN" pitchFamily="2" charset="0"/>
                <a:cs typeface="NikoshBAN" pitchFamily="2" charset="0"/>
              </a:rPr>
              <a:t>ব্যংকের সকল আইনসঙ্গত কার্যাবলি ব্যাংকিং হিসেবে পরচিত।</a:t>
            </a:r>
          </a:p>
          <a:p>
            <a:r>
              <a:rPr lang="bn-BD" b="1" dirty="0" smtClean="0">
                <a:solidFill>
                  <a:schemeClr val="bg2">
                    <a:lumMod val="25000"/>
                  </a:schemeClr>
                </a:solidFill>
                <a:latin typeface="NikoshBAN" pitchFamily="2" charset="0"/>
                <a:cs typeface="NikoshBAN" pitchFamily="2" charset="0"/>
              </a:rPr>
              <a:t>ব্যাংকের প্রধান কার্যাবলি যা ব্যাংকিং হিসেবে পরিচিত তা নিম্নরুপ</a:t>
            </a:r>
            <a:r>
              <a:rPr lang="en-US" b="1" dirty="0" smtClean="0">
                <a:solidFill>
                  <a:schemeClr val="bg2">
                    <a:lumMod val="25000"/>
                  </a:schemeClr>
                </a:solidFill>
                <a:latin typeface="NikoshBAN"/>
                <a:cs typeface="NikoshBAN"/>
              </a:rPr>
              <a:t>:</a:t>
            </a:r>
            <a:r>
              <a:rPr lang="bn-BD" b="1" dirty="0" smtClean="0">
                <a:solidFill>
                  <a:schemeClr val="bg2">
                    <a:lumMod val="25000"/>
                  </a:schemeClr>
                </a:solidFill>
                <a:latin typeface="NikoshBAN"/>
                <a:cs typeface="NikoshBAN"/>
              </a:rPr>
              <a:t> </a:t>
            </a:r>
          </a:p>
          <a:p>
            <a:pPr>
              <a:buFont typeface="Arial" pitchFamily="34" charset="0"/>
              <a:buChar char="•"/>
            </a:pPr>
            <a:r>
              <a:rPr lang="bn-BD" dirty="0" smtClean="0">
                <a:solidFill>
                  <a:schemeClr val="bg2">
                    <a:lumMod val="25000"/>
                  </a:schemeClr>
                </a:solidFill>
                <a:latin typeface="NikoshBAN"/>
                <a:cs typeface="NikoshBAN"/>
              </a:rPr>
              <a:t> </a:t>
            </a:r>
            <a:r>
              <a:rPr lang="bn-BD" sz="1600" dirty="0" smtClean="0">
                <a:solidFill>
                  <a:schemeClr val="bg2">
                    <a:lumMod val="25000"/>
                  </a:schemeClr>
                </a:solidFill>
                <a:latin typeface="NikoshBAN"/>
                <a:cs typeface="NikoshBAN"/>
              </a:rPr>
              <a:t>জনগণ থেকে অর্থ/আমানাত সংগ্রহ</a:t>
            </a:r>
          </a:p>
          <a:p>
            <a:pPr>
              <a:buFont typeface="Arial" pitchFamily="34" charset="0"/>
              <a:buChar char="•"/>
            </a:pPr>
            <a:r>
              <a:rPr lang="bn-BD" sz="1600" dirty="0" smtClean="0">
                <a:solidFill>
                  <a:schemeClr val="bg2">
                    <a:lumMod val="25000"/>
                  </a:schemeClr>
                </a:solidFill>
                <a:latin typeface="NikoshBAN"/>
                <a:cs typeface="NikoshBAN"/>
              </a:rPr>
              <a:t> ঋণ দান</a:t>
            </a:r>
          </a:p>
          <a:p>
            <a:pPr>
              <a:buFont typeface="Arial" pitchFamily="34" charset="0"/>
              <a:buChar char="•"/>
            </a:pPr>
            <a:r>
              <a:rPr lang="bn-BD" sz="1600" dirty="0" smtClean="0">
                <a:solidFill>
                  <a:schemeClr val="bg2">
                    <a:lumMod val="25000"/>
                  </a:schemeClr>
                </a:solidFill>
                <a:latin typeface="NikoshBAN"/>
                <a:cs typeface="NikoshBAN"/>
              </a:rPr>
              <a:t> বাট্রাকরণ ও বিনিময় বিলে স্বীকৃতি</a:t>
            </a:r>
          </a:p>
          <a:p>
            <a:pPr>
              <a:buFont typeface="Arial" pitchFamily="34" charset="0"/>
              <a:buChar char="•"/>
            </a:pPr>
            <a:r>
              <a:rPr lang="bn-BD" sz="1600" b="1" dirty="0" smtClean="0">
                <a:solidFill>
                  <a:schemeClr val="bg2">
                    <a:lumMod val="25000"/>
                  </a:schemeClr>
                </a:solidFill>
                <a:latin typeface="NikoshBAN"/>
                <a:cs typeface="NikoshBAN"/>
              </a:rPr>
              <a:t> বৈদেশিক বাণিজ্যে অর্থায়ন ও প্রত্যয়ন</a:t>
            </a:r>
            <a:r>
              <a:rPr lang="en-US" sz="1600" b="1" dirty="0" smtClean="0">
                <a:solidFill>
                  <a:schemeClr val="bg2">
                    <a:lumMod val="25000"/>
                  </a:schemeClr>
                </a:solidFill>
                <a:latin typeface="NikoshBAN"/>
                <a:cs typeface="NikoshBAN"/>
              </a:rPr>
              <a:t> :</a:t>
            </a:r>
            <a:r>
              <a:rPr lang="bn-BD" sz="1600" b="1" dirty="0" smtClean="0">
                <a:solidFill>
                  <a:schemeClr val="bg2">
                    <a:lumMod val="25000"/>
                  </a:schemeClr>
                </a:solidFill>
                <a:latin typeface="NikoshBAN"/>
                <a:cs typeface="NikoshBAN"/>
              </a:rPr>
              <a:t> </a:t>
            </a:r>
            <a:r>
              <a:rPr lang="bn-BD" sz="1600" dirty="0" smtClean="0">
                <a:solidFill>
                  <a:schemeClr val="bg2">
                    <a:lumMod val="25000"/>
                  </a:schemeClr>
                </a:solidFill>
                <a:latin typeface="NikoshBAN"/>
                <a:cs typeface="NikoshBAN"/>
              </a:rPr>
              <a:t>প্রত্যয়ন পত্র বা </a:t>
            </a:r>
            <a:r>
              <a:rPr lang="en-US" sz="1600" dirty="0" smtClean="0">
                <a:solidFill>
                  <a:schemeClr val="bg2">
                    <a:lumMod val="25000"/>
                  </a:schemeClr>
                </a:solidFill>
                <a:latin typeface="Times New Roman" pitchFamily="18" charset="0"/>
                <a:cs typeface="Times New Roman" pitchFamily="18" charset="0"/>
              </a:rPr>
              <a:t>Letter of Credit (LC)</a:t>
            </a:r>
            <a:r>
              <a:rPr lang="bn-BD" sz="1600" dirty="0" smtClean="0">
                <a:solidFill>
                  <a:schemeClr val="bg2">
                    <a:lumMod val="25000"/>
                  </a:schemeClr>
                </a:solidFill>
                <a:latin typeface="Times New Roman" pitchFamily="18" charset="0"/>
                <a:cs typeface="Times New Roman" pitchFamily="18" charset="0"/>
              </a:rPr>
              <a:t> </a:t>
            </a:r>
            <a:r>
              <a:rPr lang="bn-BD" sz="1600" dirty="0" smtClean="0">
                <a:solidFill>
                  <a:schemeClr val="bg2">
                    <a:lumMod val="25000"/>
                  </a:schemeClr>
                </a:solidFill>
                <a:latin typeface="NikoshBAN" pitchFamily="2" charset="0"/>
                <a:cs typeface="NikoshBAN" pitchFamily="2" charset="0"/>
              </a:rPr>
              <a:t>এর মাধ্যমে ব্যংক বৈদেশিক বাণিজ্যে রপ্তানিকারককে</a:t>
            </a:r>
          </a:p>
          <a:p>
            <a:r>
              <a:rPr lang="bn-BD" sz="1600" dirty="0" smtClean="0">
                <a:solidFill>
                  <a:schemeClr val="bg2">
                    <a:lumMod val="25000"/>
                  </a:schemeClr>
                </a:solidFill>
                <a:latin typeface="NikoshBAN" pitchFamily="2" charset="0"/>
                <a:cs typeface="NikoshBAN" pitchFamily="2" charset="0"/>
              </a:rPr>
              <a:t>   আমদনিকারকের পক্ষ থেকে অগ্রিম অর্থ প্রদানের ব্যবস্থা করে।</a:t>
            </a:r>
          </a:p>
          <a:p>
            <a:pPr>
              <a:buFont typeface="Arial" pitchFamily="34" charset="0"/>
              <a:buChar char="•"/>
            </a:pPr>
            <a:r>
              <a:rPr lang="bn-BD" sz="1600" dirty="0" smtClean="0">
                <a:solidFill>
                  <a:schemeClr val="bg2">
                    <a:lumMod val="25000"/>
                  </a:schemeClr>
                </a:solidFill>
                <a:latin typeface="NikoshBAN" pitchFamily="2" charset="0"/>
                <a:cs typeface="NikoshBAN" pitchFamily="2" charset="0"/>
              </a:rPr>
              <a:t> অর্থ স্থানান্তর</a:t>
            </a:r>
          </a:p>
          <a:p>
            <a:pPr>
              <a:buFont typeface="Arial" pitchFamily="34" charset="0"/>
              <a:buChar char="•"/>
            </a:pPr>
            <a:r>
              <a:rPr lang="bn-BD" sz="1600" dirty="0" smtClean="0">
                <a:solidFill>
                  <a:schemeClr val="bg2">
                    <a:lumMod val="25000"/>
                  </a:schemeClr>
                </a:solidFill>
                <a:latin typeface="NikoshBAN" pitchFamily="2" charset="0"/>
                <a:cs typeface="NikoshBAN" pitchFamily="2" charset="0"/>
              </a:rPr>
              <a:t> মূল্যবান দলিল/বস্তু নিরাপত্তার সাথে সংরক্ষণের ব্যবস্থা</a:t>
            </a:r>
          </a:p>
          <a:p>
            <a:pPr>
              <a:buFont typeface="Arial" pitchFamily="34" charset="0"/>
              <a:buChar char="•"/>
            </a:pPr>
            <a:r>
              <a:rPr lang="bn-BD" sz="1600" dirty="0" smtClean="0">
                <a:solidFill>
                  <a:schemeClr val="bg2">
                    <a:lumMod val="25000"/>
                  </a:schemeClr>
                </a:solidFill>
                <a:latin typeface="NikoshBAN" pitchFamily="2" charset="0"/>
                <a:cs typeface="NikoshBAN" pitchFamily="2" charset="0"/>
              </a:rPr>
              <a:t> সম্পদ ব্যবস্থাপনা ও অর্থবিষয়ক উপদেশ দেয়া   </a:t>
            </a:r>
            <a:endParaRPr lang="bn-BD" dirty="0" smtClean="0">
              <a:solidFill>
                <a:schemeClr val="bg2">
                  <a:lumMod val="25000"/>
                </a:schemeClr>
              </a:solidFill>
              <a:latin typeface="NikoshBAN" pitchFamily="2" charset="0"/>
              <a:cs typeface="NikoshBAN" pitchFamily="2" charset="0"/>
            </a:endParaRPr>
          </a:p>
          <a:p>
            <a:r>
              <a:rPr lang="bn-BD" sz="2400" dirty="0" smtClean="0">
                <a:solidFill>
                  <a:schemeClr val="bg2">
                    <a:lumMod val="25000"/>
                  </a:schemeClr>
                </a:solidFill>
                <a:latin typeface="NikoshBAN" pitchFamily="2" charset="0"/>
                <a:cs typeface="NikoshBAN" pitchFamily="2" charset="0"/>
              </a:rPr>
              <a:t>  </a:t>
            </a:r>
          </a:p>
          <a:p>
            <a:endParaRPr lang="en-US" sz="2400" dirty="0">
              <a:solidFill>
                <a:schemeClr val="bg2">
                  <a:lumMod val="25000"/>
                </a:schemeClr>
              </a:solidFill>
              <a:latin typeface="NikoshBAN" pitchFamily="2" charset="0"/>
              <a:cs typeface="NikoshBAN" pitchFamily="2" charset="0"/>
            </a:endParaRPr>
          </a:p>
        </p:txBody>
      </p:sp>
      <p:sp>
        <p:nvSpPr>
          <p:cNvPr id="4" name="Rectangle 3"/>
          <p:cNvSpPr/>
          <p:nvPr/>
        </p:nvSpPr>
        <p:spPr>
          <a:xfrm>
            <a:off x="228600" y="5562600"/>
            <a:ext cx="64008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smtClean="0">
                <a:solidFill>
                  <a:srgbClr val="FF0000"/>
                </a:solidFill>
                <a:latin typeface="NikoshBAN" pitchFamily="2" charset="0"/>
                <a:cs typeface="NikoshBAN" pitchFamily="2" charset="0"/>
              </a:rPr>
              <a:t>ব্যাংকার</a:t>
            </a:r>
            <a:endParaRPr lang="bn-BD" sz="2400" dirty="0" smtClean="0">
              <a:solidFill>
                <a:srgbClr val="FF0000"/>
              </a:solidFill>
              <a:latin typeface="NikoshBAN" pitchFamily="2" charset="0"/>
              <a:cs typeface="NikoshBAN" pitchFamily="2" charset="0"/>
            </a:endParaRPr>
          </a:p>
          <a:p>
            <a:r>
              <a:rPr lang="bn-BD" dirty="0" smtClean="0">
                <a:solidFill>
                  <a:schemeClr val="tx1"/>
                </a:solidFill>
                <a:latin typeface="NikoshBAN" pitchFamily="2" charset="0"/>
                <a:cs typeface="NikoshBAN" pitchFamily="2" charset="0"/>
              </a:rPr>
              <a:t>ব্যাংকিং ব্যবসায় পরিচালনার সাথে সরাসরি যুক্ত ব্যক্তিবর্গকে ব্যাংকার বলা হয়। </a:t>
            </a:r>
            <a:endParaRPr lang="bn-BD" sz="1600" dirty="0" smtClean="0">
              <a:solidFill>
                <a:schemeClr val="tx1"/>
              </a:solidFill>
              <a:latin typeface="NikoshBAN" pitchFamily="2" charset="0"/>
              <a:cs typeface="NikoshBAN" pitchFamily="2" charset="0"/>
            </a:endParaRPr>
          </a:p>
          <a:p>
            <a:r>
              <a:rPr lang="bn-BD"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5" name="Rectangle 4"/>
          <p:cNvSpPr/>
          <p:nvPr/>
        </p:nvSpPr>
        <p:spPr>
          <a:xfrm>
            <a:off x="228600" y="228600"/>
            <a:ext cx="8915400" cy="1295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b="1" dirty="0" smtClean="0">
                <a:solidFill>
                  <a:srgbClr val="FF0000"/>
                </a:solidFill>
                <a:latin typeface="NikoshBAN" pitchFamily="2" charset="0"/>
                <a:cs typeface="NikoshBAN" pitchFamily="2" charset="0"/>
              </a:rPr>
              <a:t>ব্যাংক </a:t>
            </a:r>
          </a:p>
          <a:p>
            <a:r>
              <a:rPr lang="bn-BD" b="1" dirty="0" smtClean="0">
                <a:solidFill>
                  <a:schemeClr val="tx2"/>
                </a:solidFill>
                <a:latin typeface="NikoshBAN" pitchFamily="2" charset="0"/>
                <a:cs typeface="NikoshBAN" pitchFamily="2" charset="0"/>
              </a:rPr>
              <a:t>ব্যাংক শব্দটির আভিধানিক অর্থ বস্তুবিশেষের স্তুপ,কোষাগার,লম্বা টেবিল।</a:t>
            </a:r>
          </a:p>
          <a:p>
            <a:r>
              <a:rPr lang="bn-BD" dirty="0" smtClean="0">
                <a:solidFill>
                  <a:schemeClr val="bg1">
                    <a:lumMod val="50000"/>
                  </a:schemeClr>
                </a:solidFill>
                <a:latin typeface="NikoshBAN" pitchFamily="2" charset="0"/>
                <a:cs typeface="NikoshBAN" pitchFamily="2" charset="0"/>
              </a:rPr>
              <a:t>ব্যাংক একটি আর্থিক প্রতিষ্ঠান, যা জনগণের কাছ থেকে সুদের বিনিময়ে আমানাত সংগ্রহ করে এবং মুনাফা অর্জনের নিমিত্তে বিনিয়োগ করে।</a:t>
            </a:r>
            <a:endParaRPr lang="en-US"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ppt_x</p:attrName>
                                        </p:attrNameLst>
                                      </p:cBhvr>
                                      <p:tavLst>
                                        <p:tav tm="0">
                                          <p:val>
                                            <p:strVal val="#ppt_x-.2"/>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ppt_x</p:attrName>
                                        </p:attrNameLst>
                                      </p:cBhvr>
                                      <p:tavLst>
                                        <p:tav tm="0">
                                          <p:val>
                                            <p:strVal val="#ppt_x-.2"/>
                                          </p:val>
                                        </p:tav>
                                        <p:tav tm="100000">
                                          <p:val>
                                            <p:strVal val="#ppt_x"/>
                                          </p:val>
                                        </p:tav>
                                      </p:tavLst>
                                    </p:anim>
                                    <p:anim calcmode="lin" valueType="num">
                                      <p:cBhvr>
                                        <p:cTn id="2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2400"/>
            <a:ext cx="4114800" cy="533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b="1" dirty="0" smtClean="0">
                <a:solidFill>
                  <a:srgbClr val="C00000"/>
                </a:solidFill>
                <a:latin typeface="NikoshBAN" pitchFamily="2" charset="0"/>
                <a:cs typeface="NikoshBAN" pitchFamily="2" charset="0"/>
              </a:rPr>
              <a:t> </a:t>
            </a:r>
            <a:r>
              <a:rPr lang="bn-BD" sz="2400" b="1" dirty="0" smtClean="0">
                <a:solidFill>
                  <a:schemeClr val="tx2"/>
                </a:solidFill>
                <a:latin typeface="NikoshBAN" pitchFamily="2" charset="0"/>
                <a:cs typeface="NikoshBAN" pitchFamily="2" charset="0"/>
              </a:rPr>
              <a:t>ব্যাংক ব্যবসার ইতিহাস ও ক্রমবিকাশ</a:t>
            </a:r>
            <a:endParaRPr lang="en-US" sz="2000" dirty="0">
              <a:solidFill>
                <a:schemeClr val="tx2"/>
              </a:solidFill>
            </a:endParaRPr>
          </a:p>
        </p:txBody>
      </p:sp>
      <p:grpSp>
        <p:nvGrpSpPr>
          <p:cNvPr id="16" name="Group 15"/>
          <p:cNvGrpSpPr/>
          <p:nvPr/>
        </p:nvGrpSpPr>
        <p:grpSpPr>
          <a:xfrm>
            <a:off x="152400" y="838200"/>
            <a:ext cx="3352800" cy="2667000"/>
            <a:chOff x="152400" y="838200"/>
            <a:chExt cx="3352800" cy="2667000"/>
          </a:xfrm>
        </p:grpSpPr>
        <p:pic>
          <p:nvPicPr>
            <p:cNvPr id="3" name="Picture 2" descr="no.jpg"/>
            <p:cNvPicPr>
              <a:picLocks noChangeAspect="1"/>
            </p:cNvPicPr>
            <p:nvPr/>
          </p:nvPicPr>
          <p:blipFill>
            <a:blip r:embed="rId2"/>
            <a:stretch>
              <a:fillRect/>
            </a:stretch>
          </p:blipFill>
          <p:spPr>
            <a:xfrm>
              <a:off x="228600" y="838200"/>
              <a:ext cx="3200400" cy="1920240"/>
            </a:xfrm>
            <a:prstGeom prst="rect">
              <a:avLst/>
            </a:prstGeom>
            <a:ln w="38100">
              <a:solidFill>
                <a:schemeClr val="tx1"/>
              </a:solidFill>
            </a:ln>
          </p:spPr>
        </p:pic>
        <p:sp>
          <p:nvSpPr>
            <p:cNvPr id="4" name="Rectangle 3"/>
            <p:cNvSpPr/>
            <p:nvPr/>
          </p:nvSpPr>
          <p:spPr>
            <a:xfrm>
              <a:off x="152400" y="2895600"/>
              <a:ext cx="3352800" cy="6096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solidFill>
                    <a:schemeClr val="bg1"/>
                  </a:solidFill>
                  <a:latin typeface="NikoshBAN" pitchFamily="2" charset="0"/>
                  <a:cs typeface="NikoshBAN" pitchFamily="2" charset="0"/>
                </a:rPr>
                <a:t>ভারত অঞ্চলে প্রথম আধুনিক ব্যাংক হিসেবে  দি হিন্দুস্থান ব্যাংক প্রতিষ্ঠিত হয়  ১৭০০ সালে।</a:t>
              </a:r>
              <a:endParaRPr lang="en-US" dirty="0">
                <a:solidFill>
                  <a:schemeClr val="bg1"/>
                </a:solidFill>
                <a:latin typeface="NikoshBAN" pitchFamily="2" charset="0"/>
                <a:cs typeface="NikoshBAN" pitchFamily="2" charset="0"/>
              </a:endParaRPr>
            </a:p>
          </p:txBody>
        </p:sp>
      </p:grpSp>
      <p:grpSp>
        <p:nvGrpSpPr>
          <p:cNvPr id="17" name="Group 16"/>
          <p:cNvGrpSpPr/>
          <p:nvPr/>
        </p:nvGrpSpPr>
        <p:grpSpPr>
          <a:xfrm>
            <a:off x="3657600" y="838200"/>
            <a:ext cx="2971800" cy="2667000"/>
            <a:chOff x="3657600" y="838200"/>
            <a:chExt cx="2971800" cy="2667000"/>
          </a:xfrm>
        </p:grpSpPr>
        <p:pic>
          <p:nvPicPr>
            <p:cNvPr id="7" name="Picture 6" descr="mzx.jpg"/>
            <p:cNvPicPr>
              <a:picLocks noChangeAspect="1"/>
            </p:cNvPicPr>
            <p:nvPr/>
          </p:nvPicPr>
          <p:blipFill>
            <a:blip r:embed="rId3"/>
            <a:stretch>
              <a:fillRect/>
            </a:stretch>
          </p:blipFill>
          <p:spPr>
            <a:xfrm>
              <a:off x="3810000" y="838200"/>
              <a:ext cx="2819399" cy="2035628"/>
            </a:xfrm>
            <a:prstGeom prst="rect">
              <a:avLst/>
            </a:prstGeom>
            <a:ln w="38100">
              <a:solidFill>
                <a:schemeClr val="tx1"/>
              </a:solidFill>
            </a:ln>
          </p:spPr>
        </p:pic>
        <p:sp>
          <p:nvSpPr>
            <p:cNvPr id="8" name="Rectangle 7"/>
            <p:cNvSpPr/>
            <p:nvPr/>
          </p:nvSpPr>
          <p:spPr>
            <a:xfrm>
              <a:off x="3657600" y="2971800"/>
              <a:ext cx="2971800" cy="5334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latin typeface="NikoshBAN" pitchFamily="2" charset="0"/>
                  <a:cs typeface="NikoshBAN" pitchFamily="2" charset="0"/>
                </a:rPr>
                <a:t>১৯৩৫ সালে ভারতের কেন্দ্রীয় ব্যাংক রিজার্ভ ব্যাংক অব ইন্ডিয়া প্রতিষ্ঠিত হয়।</a:t>
              </a:r>
              <a:endParaRPr lang="en-US" dirty="0">
                <a:latin typeface="NikoshBAN" pitchFamily="2" charset="0"/>
                <a:cs typeface="NikoshBAN" pitchFamily="2" charset="0"/>
              </a:endParaRPr>
            </a:p>
          </p:txBody>
        </p:sp>
      </p:grpSp>
      <p:grpSp>
        <p:nvGrpSpPr>
          <p:cNvPr id="19" name="Group 18"/>
          <p:cNvGrpSpPr/>
          <p:nvPr/>
        </p:nvGrpSpPr>
        <p:grpSpPr>
          <a:xfrm>
            <a:off x="6705600" y="838200"/>
            <a:ext cx="3048000" cy="2667000"/>
            <a:chOff x="6705600" y="838200"/>
            <a:chExt cx="3048000" cy="2667000"/>
          </a:xfrm>
        </p:grpSpPr>
        <p:pic>
          <p:nvPicPr>
            <p:cNvPr id="5" name="Picture 4" descr="dyu.jpg"/>
            <p:cNvPicPr>
              <a:picLocks noChangeAspect="1"/>
            </p:cNvPicPr>
            <p:nvPr/>
          </p:nvPicPr>
          <p:blipFill>
            <a:blip r:embed="rId4"/>
            <a:stretch>
              <a:fillRect/>
            </a:stretch>
          </p:blipFill>
          <p:spPr>
            <a:xfrm>
              <a:off x="6858000" y="838200"/>
              <a:ext cx="2590800" cy="2001170"/>
            </a:xfrm>
            <a:prstGeom prst="rect">
              <a:avLst/>
            </a:prstGeom>
            <a:ln w="28575">
              <a:solidFill>
                <a:schemeClr val="tx1"/>
              </a:solidFill>
            </a:ln>
          </p:spPr>
        </p:pic>
        <p:sp>
          <p:nvSpPr>
            <p:cNvPr id="9" name="Rectangle 8"/>
            <p:cNvSpPr/>
            <p:nvPr/>
          </p:nvSpPr>
          <p:spPr>
            <a:xfrm>
              <a:off x="6705600" y="2971800"/>
              <a:ext cx="3048000" cy="5334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1400" dirty="0" smtClean="0">
                  <a:latin typeface="NikoshBAN" pitchFamily="2" charset="0"/>
                  <a:cs typeface="NikoshBAN" pitchFamily="2" charset="0"/>
                </a:rPr>
                <a:t>ভারত বিভক্তির পর ১৯৪৮ সালে পাকিস্তানের কেন্দ্রীয় ব্যাংক স্টেট ব্যাংক অব পাকিস্তান প্রতিষ্ঠত হয়।</a:t>
              </a:r>
              <a:endParaRPr lang="en-US" sz="1400" dirty="0">
                <a:latin typeface="NikoshBAN" pitchFamily="2" charset="0"/>
                <a:cs typeface="NikoshBAN" pitchFamily="2" charset="0"/>
              </a:endParaRPr>
            </a:p>
          </p:txBody>
        </p:sp>
      </p:grpSp>
      <p:grpSp>
        <p:nvGrpSpPr>
          <p:cNvPr id="20" name="Group 19"/>
          <p:cNvGrpSpPr/>
          <p:nvPr/>
        </p:nvGrpSpPr>
        <p:grpSpPr>
          <a:xfrm>
            <a:off x="304800" y="3733800"/>
            <a:ext cx="3581400" cy="2743200"/>
            <a:chOff x="304800" y="3733800"/>
            <a:chExt cx="3581400" cy="2743200"/>
          </a:xfrm>
        </p:grpSpPr>
        <p:pic>
          <p:nvPicPr>
            <p:cNvPr id="12" name="Picture 11" descr="jkl.jpg"/>
            <p:cNvPicPr>
              <a:picLocks noChangeAspect="1"/>
            </p:cNvPicPr>
            <p:nvPr/>
          </p:nvPicPr>
          <p:blipFill>
            <a:blip r:embed="rId5"/>
            <a:stretch>
              <a:fillRect/>
            </a:stretch>
          </p:blipFill>
          <p:spPr>
            <a:xfrm>
              <a:off x="304800" y="3733800"/>
              <a:ext cx="3505200" cy="2006344"/>
            </a:xfrm>
            <a:prstGeom prst="rect">
              <a:avLst/>
            </a:prstGeom>
            <a:ln w="28575">
              <a:solidFill>
                <a:schemeClr val="tx1"/>
              </a:solidFill>
            </a:ln>
          </p:spPr>
        </p:pic>
        <p:sp>
          <p:nvSpPr>
            <p:cNvPr id="13" name="Rectangle 12"/>
            <p:cNvSpPr/>
            <p:nvPr/>
          </p:nvSpPr>
          <p:spPr>
            <a:xfrm>
              <a:off x="304800" y="5867400"/>
              <a:ext cx="3581400" cy="6096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latin typeface="NikoshBAN" pitchFamily="2" charset="0"/>
                  <a:cs typeface="NikoshBAN" pitchFamily="2" charset="0"/>
                </a:rPr>
                <a:t>১৯৭২ সালের ২৬ মার্চ কেন্দ্রীয় ব্যাংক হিসেবে বাংলাদেশ ব্যাংক প্রতিষ্ঠিত হয় </a:t>
              </a:r>
              <a:endParaRPr lang="en-US" dirty="0">
                <a:latin typeface="NikoshBAN" pitchFamily="2" charset="0"/>
                <a:cs typeface="NikoshBAN" pitchFamily="2" charset="0"/>
              </a:endParaRPr>
            </a:p>
          </p:txBody>
        </p:sp>
      </p:grpSp>
      <p:sp>
        <p:nvSpPr>
          <p:cNvPr id="14" name="Rectangle 13"/>
          <p:cNvSpPr/>
          <p:nvPr/>
        </p:nvSpPr>
        <p:spPr>
          <a:xfrm>
            <a:off x="3962400" y="4038600"/>
            <a:ext cx="5638800" cy="2209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latin typeface="NikoshBAN" pitchFamily="2" charset="0"/>
                <a:cs typeface="NikoshBAN" pitchFamily="2" charset="0"/>
              </a:rPr>
              <a:t>কেন্দ্রীয় ব্যাংক হিসেবে বাংলাদেশ ব্যাংক মুদ্রা প্রচলন,ঋণ নিয়ন্ত্রণ এবংব্যাংকিং </a:t>
            </a:r>
          </a:p>
          <a:p>
            <a:r>
              <a:rPr lang="bn-BD" dirty="0" smtClean="0">
                <a:latin typeface="NikoshBAN" pitchFamily="2" charset="0"/>
                <a:cs typeface="NikoshBAN" pitchFamily="2" charset="0"/>
              </a:rPr>
              <a:t>ব্যবসার অভিভাবকের দায়িত্ব পালন করেন। মুক্তিযুদ্ধের পরবর্তী সময়ে সব ব্যাংকের জাতীয়করণ করেন। সত্তরের দশকেই অনুধাবন করা যায় যে রাষ্ট্রীয় ব্যাংকগোলো কাঙ্ক্ষিত ভূমিকা রাখতে পারছেনা। আশির দশকে শুরু হয় বিরাষ্ট্রীয়করণ প্রক্রিয়া। বর্তমানে বাংলাদেশে ৪টি সরকারি, ৪টি বিশেষায়িত এবং ৩০টির অধিক বেসরকারি ব্যাংক কার্যকর আছে।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1000" fill="hold"/>
                                        <p:tgtEl>
                                          <p:spTgt spid="16"/>
                                        </p:tgtEl>
                                        <p:attrNameLst>
                                          <p:attrName>ppt_x</p:attrName>
                                        </p:attrNameLst>
                                      </p:cBhvr>
                                      <p:tavLst>
                                        <p:tav tm="0">
                                          <p:val>
                                            <p:strVal val="#ppt_x-.2"/>
                                          </p:val>
                                        </p:tav>
                                        <p:tav tm="100000">
                                          <p:val>
                                            <p:strVal val="#ppt_x"/>
                                          </p:val>
                                        </p:tav>
                                      </p:tavLst>
                                    </p:anim>
                                    <p:anim calcmode="lin" valueType="num">
                                      <p:cBhvr>
                                        <p:cTn id="15"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ppt_x</p:attrName>
                                        </p:attrNameLst>
                                      </p:cBhvr>
                                      <p:tavLst>
                                        <p:tav tm="0">
                                          <p:val>
                                            <p:strVal val="#ppt_x-.2"/>
                                          </p:val>
                                        </p:tav>
                                        <p:tav tm="100000">
                                          <p:val>
                                            <p:strVal val="#ppt_x"/>
                                          </p:val>
                                        </p:tav>
                                      </p:tavLst>
                                    </p:anim>
                                    <p:anim calcmode="lin" valueType="num">
                                      <p:cBhvr>
                                        <p:cTn id="22"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1000" fill="hold"/>
                                        <p:tgtEl>
                                          <p:spTgt spid="19"/>
                                        </p:tgtEl>
                                        <p:attrNameLst>
                                          <p:attrName>ppt_x</p:attrName>
                                        </p:attrNameLst>
                                      </p:cBhvr>
                                      <p:tavLst>
                                        <p:tav tm="0">
                                          <p:val>
                                            <p:strVal val="#ppt_x-.2"/>
                                          </p:val>
                                        </p:tav>
                                        <p:tav tm="100000">
                                          <p:val>
                                            <p:strVal val="#ppt_x"/>
                                          </p:val>
                                        </p:tav>
                                      </p:tavLst>
                                    </p:anim>
                                    <p:anim calcmode="lin" valueType="num">
                                      <p:cBhvr>
                                        <p:cTn id="29"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1000" fill="hold"/>
                                        <p:tgtEl>
                                          <p:spTgt spid="20"/>
                                        </p:tgtEl>
                                        <p:attrNameLst>
                                          <p:attrName>ppt_x</p:attrName>
                                        </p:attrNameLst>
                                      </p:cBhvr>
                                      <p:tavLst>
                                        <p:tav tm="0">
                                          <p:val>
                                            <p:strVal val="#ppt_x-.2"/>
                                          </p:val>
                                        </p:tav>
                                        <p:tav tm="100000">
                                          <p:val>
                                            <p:strVal val="#ppt_x"/>
                                          </p:val>
                                        </p:tav>
                                      </p:tavLst>
                                    </p:anim>
                                    <p:anim calcmode="lin" valueType="num">
                                      <p:cBhvr>
                                        <p:cTn id="36"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1405</TotalTime>
  <Words>653</Words>
  <Application>Microsoft Office PowerPoint</Application>
  <PresentationFormat>A4 Paper (210x297 mm)</PresentationFormat>
  <Paragraphs>95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hanif</dc:creator>
  <cp:lastModifiedBy>hanif</cp:lastModifiedBy>
  <cp:revision>168</cp:revision>
  <dcterms:created xsi:type="dcterms:W3CDTF">2019-12-04T12:20:02Z</dcterms:created>
  <dcterms:modified xsi:type="dcterms:W3CDTF">2019-12-21T05:10:12Z</dcterms:modified>
</cp:coreProperties>
</file>