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78" r:id="rId2"/>
    <p:sldId id="256" r:id="rId3"/>
    <p:sldId id="257" r:id="rId4"/>
    <p:sldId id="258" r:id="rId5"/>
    <p:sldId id="259" r:id="rId6"/>
    <p:sldId id="277" r:id="rId7"/>
    <p:sldId id="267" r:id="rId8"/>
    <p:sldId id="260" r:id="rId9"/>
    <p:sldId id="262" r:id="rId10"/>
    <p:sldId id="261" r:id="rId11"/>
    <p:sldId id="263" r:id="rId12"/>
    <p:sldId id="264" r:id="rId13"/>
    <p:sldId id="274" r:id="rId14"/>
    <p:sldId id="275" r:id="rId15"/>
    <p:sldId id="269" r:id="rId16"/>
    <p:sldId id="265" r:id="rId17"/>
    <p:sldId id="268" r:id="rId18"/>
    <p:sldId id="270" r:id="rId19"/>
    <p:sldId id="271" r:id="rId20"/>
    <p:sldId id="272" r:id="rId21"/>
    <p:sldId id="276" r:id="rId22"/>
    <p:sldId id="27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24" autoAdjust="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E89922-66FB-4DA6-9E58-3C879DCA2C9D}" type="datetimeFigureOut">
              <a:rPr lang="en-US" smtClean="0"/>
              <a:pPr/>
              <a:t>12/21/2019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305DC-664B-44A7-ADBF-A5D860EC5E7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305DC-664B-44A7-ADBF-A5D860EC5E7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305DC-664B-44A7-ADBF-A5D860EC5E77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12/21/2019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12/21/2019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EAA235-D79D-45A3-8A03-80F0ACD68B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" y="36342"/>
            <a:ext cx="9058422" cy="712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056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5029200"/>
            <a:ext cx="4572000" cy="646331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গোধূলির ঝিকিমিকি আলোয়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:\Users\pc1\Desktop\Fazilatunnesa\Picture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457200"/>
            <a:ext cx="5867400" cy="3733800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5257800"/>
            <a:ext cx="46482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লাল সাদা আর নীল কালোয়,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28600"/>
            <a:ext cx="6934200" cy="434340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5105400"/>
            <a:ext cx="4876800" cy="1143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none" rtlCol="0">
            <a:prstTxWarp prst="textCanDow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ঘুড়িরা উড়িছে  হালকা বায়।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munshiganj-bangladesh-9th-jan-2015-bangladeshi-teenagers-fly-kites-EDW304.jpg"/>
          <p:cNvPicPr>
            <a:picLocks noChangeAspect="1"/>
          </p:cNvPicPr>
          <p:nvPr/>
        </p:nvPicPr>
        <p:blipFill>
          <a:blip r:embed="rId2"/>
          <a:srcRect l="18750" r="6250" b="16108"/>
          <a:stretch>
            <a:fillRect/>
          </a:stretch>
        </p:blipFill>
        <p:spPr>
          <a:xfrm>
            <a:off x="1676400" y="304801"/>
            <a:ext cx="5562600" cy="4419600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1371600"/>
            <a:ext cx="5257800" cy="13234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8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8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কবিতা আবৃ</a:t>
            </a:r>
            <a:r>
              <a:rPr lang="en-US" sz="8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ত্তি</a:t>
            </a:r>
            <a:r>
              <a:rPr lang="bn-IN" sz="8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8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Guri poem">
            <a:hlinkClick r:id="" action="ppaction://media"/>
            <a:extLst>
              <a:ext uri="{FF2B5EF4-FFF2-40B4-BE49-F238E27FC236}">
                <a16:creationId xmlns:a16="http://schemas.microsoft.com/office/drawing/2014/main" id="{5F5EC3EB-6CA3-4678-9C80-B1835B5C887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95400" y="2895600"/>
            <a:ext cx="6096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101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381000"/>
            <a:ext cx="3657600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জোড়ায় আবৃ</a:t>
            </a:r>
            <a:r>
              <a:rPr lang="en-US" sz="5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ত্তি</a:t>
            </a:r>
            <a:endParaRPr lang="en-US" sz="5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Guri 1st 4 lines">
            <a:hlinkClick r:id="" action="ppaction://media"/>
            <a:extLst>
              <a:ext uri="{FF2B5EF4-FFF2-40B4-BE49-F238E27FC236}">
                <a16:creationId xmlns:a16="http://schemas.microsoft.com/office/drawing/2014/main" id="{D73168CA-6FB6-49D1-B64B-1C38C25BD2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71600" y="1714500"/>
            <a:ext cx="6096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001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1600200"/>
            <a:ext cx="3505200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bn-IN" sz="6000" dirty="0">
                <a:latin typeface="NikoshBAN" pitchFamily="2" charset="0"/>
                <a:cs typeface="NikoshBAN" pitchFamily="2" charset="0"/>
              </a:rPr>
              <a:t>নিরব পাঠঃ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C4B8D4-B43F-44A6-93C8-6FA64EC08872}"/>
              </a:ext>
            </a:extLst>
          </p:cNvPr>
          <p:cNvSpPr txBox="1"/>
          <p:nvPr/>
        </p:nvSpPr>
        <p:spPr>
          <a:xfrm>
            <a:off x="762000" y="2971800"/>
            <a:ext cx="7696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কবিতাটির</a:t>
            </a:r>
            <a:r>
              <a:rPr lang="en-US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6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লাইন</a:t>
            </a:r>
            <a:r>
              <a:rPr lang="en-US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নিরবে</a:t>
            </a:r>
            <a:r>
              <a:rPr lang="en-US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পড়ি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981200"/>
            <a:ext cx="1752600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বন মাথায়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3124200"/>
            <a:ext cx="1811714" cy="707886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bn-IN" sz="40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মন মাতায়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4267200"/>
            <a:ext cx="1752600" cy="7078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গোধূলি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5410200"/>
            <a:ext cx="1896673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bn-IN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হালকা বায়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609600"/>
            <a:ext cx="8077200" cy="76944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নতুন শব্দ পাঠ থেকে খুঁজে বের করি। অর্থ বলি।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9800" y="1905000"/>
            <a:ext cx="2362200" cy="707886"/>
          </a:xfrm>
          <a:prstGeom prst="rect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বনের মাথায়।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9800" y="3048000"/>
            <a:ext cx="2508276" cy="707886"/>
          </a:xfrm>
          <a:prstGeom prst="rect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মনকে মাতায়।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19800" y="4114800"/>
            <a:ext cx="2971800" cy="707886"/>
          </a:xfrm>
          <a:prstGeom prst="rect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সূর্য ডোবার সময়।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19800" y="5334000"/>
            <a:ext cx="2614934" cy="707886"/>
          </a:xfrm>
          <a:prstGeom prst="rect">
            <a:avLst/>
          </a:prstGeom>
          <a:solidFill>
            <a:srgbClr val="FFC00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হালকা বাতাসে।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3352800" y="2286000"/>
            <a:ext cx="24384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3429000" y="3429000"/>
            <a:ext cx="24384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3429000" y="4572000"/>
            <a:ext cx="24384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3505200" y="5791200"/>
            <a:ext cx="22860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8229600" cy="14465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ঘরের ভিতরের শব্দগুলো খালি জায়গায় বসিয়ে বাক্য তৈরি করি। </a:t>
            </a:r>
            <a:endParaRPr lang="en-US" sz="4400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2895600"/>
            <a:ext cx="7239000" cy="3477875"/>
          </a:xfrm>
          <a:prstGeom prst="rect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ক) ঘুড়িরা উড়িছে-------------মাথায়।</a:t>
            </a:r>
          </a:p>
          <a:p>
            <a:endParaRPr lang="bn-IN" sz="4400" dirty="0">
              <a:latin typeface="NikoshBAN" pitchFamily="2" charset="0"/>
              <a:cs typeface="NikoshBAN" pitchFamily="2" charset="0"/>
            </a:endParaRPr>
          </a:p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খ) হলদে সবুজে---------------মাতায়।</a:t>
            </a:r>
          </a:p>
          <a:p>
            <a:endParaRPr lang="bn-IN" sz="4400" dirty="0">
              <a:latin typeface="NikoshBAN" pitchFamily="2" charset="0"/>
              <a:cs typeface="NikoshBAN" pitchFamily="2" charset="0"/>
            </a:endParaRPr>
          </a:p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গ) --------------ঝিকিমিকি আলোয়।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1981200"/>
            <a:ext cx="16002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গোধূলির 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19600" y="1981200"/>
            <a:ext cx="9906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বন  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3600" y="1981200"/>
            <a:ext cx="9144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মন 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0.09167 0.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00" y="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-0.09167 0.2928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0" y="14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7.40741E-7 L -0.0125 0.4928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" y="24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4" grpId="1"/>
      <p:bldP spid="5" grpId="0"/>
      <p:bldP spid="5" grpId="1"/>
      <p:bldP spid="6" grpId="0"/>
      <p:bldP spid="6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533400"/>
            <a:ext cx="4671472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bn-IN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মুখে মুখে উত্তর বলি ও লিখি।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2590800"/>
            <a:ext cx="5859296" cy="1754326"/>
          </a:xfrm>
          <a:prstGeom prst="rect">
            <a:avLst/>
          </a:prstGeom>
          <a:solidFill>
            <a:srgbClr val="FFC000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ক) ঘুড়ি কোথায় উড়ে যায় ?</a:t>
            </a:r>
          </a:p>
          <a:p>
            <a:endParaRPr lang="bn-IN" sz="3600" dirty="0">
              <a:latin typeface="NikoshBAN" pitchFamily="2" charset="0"/>
              <a:cs typeface="NikoshBAN" pitchFamily="2" charset="0"/>
            </a:endParaRPr>
          </a:p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খ) কবি কত রঙের ঘুড়ির কথা বলেছেন?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609600"/>
            <a:ext cx="7013458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bn-IN" sz="44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সঠিক উত্তরটি বা</a:t>
            </a:r>
            <a:r>
              <a:rPr lang="en-US" sz="4400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ছা</a:t>
            </a:r>
            <a:r>
              <a:rPr lang="bn-IN" sz="44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ই করে বলি ও লিখি। </a:t>
            </a:r>
            <a:endParaRPr lang="en-US" sz="44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1981200"/>
            <a:ext cx="46875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ক) আকাশে ঘুড়িরা কী করে?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3276600"/>
            <a:ext cx="2239716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১.ঘুরে বেড়ায়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8200" y="3276600"/>
            <a:ext cx="2260555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২.ছুটে পালায়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4495800"/>
            <a:ext cx="2496196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৩. উড়ে বেড়ায়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24400" y="4495800"/>
            <a:ext cx="2499402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৪. টেনে বেড়ায়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48400" y="1905000"/>
            <a:ext cx="5164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L -0.59479 0.370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00" y="18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  <p:bldP spid="10" grpId="0"/>
      <p:bldP spid="1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9800" y="5715000"/>
            <a:ext cx="5334000" cy="7078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সবাইকে গোলাপ </a:t>
            </a:r>
            <a:r>
              <a:rPr lang="bn-IN" sz="4000">
                <a:latin typeface="NikoshBAN" pitchFamily="2" charset="0"/>
                <a:cs typeface="NikoshBAN" pitchFamily="2" charset="0"/>
              </a:rPr>
              <a:t>ফুলের শুভেচ্ছা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533400"/>
            <a:ext cx="7162800" cy="495300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33400"/>
            <a:ext cx="8153401" cy="5847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ডান দিক থেকে 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bn-IN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ঠিক শব্দটি বেছে নিয়ে খালি জায়গায় বসাই।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590800"/>
            <a:ext cx="39501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ক) হলদে সবুজে-----------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4267200"/>
            <a:ext cx="45560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খ)  লাল সাদা আর ---------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00600" y="4191000"/>
            <a:ext cx="21336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নীল কালোয়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6205538" y="2768600"/>
            <a:ext cx="9525" cy="400050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3843338" y="2768600"/>
            <a:ext cx="9525" cy="400050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 flipV="1">
            <a:off x="5181600" y="1828800"/>
            <a:ext cx="3629025" cy="112712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876800" y="2590800"/>
            <a:ext cx="21336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নীল কালোয় ,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34200" y="2590800"/>
            <a:ext cx="19812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মন মাতায়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05600" y="4191000"/>
            <a:ext cx="22098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, সাদা কালোয়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-0.475 -0.03333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00" y="-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81481E-6 L -0.18333 -0.0537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00" y="-2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5" grpId="1"/>
      <p:bldP spid="19" grpId="0"/>
      <p:bldP spid="10" grpId="0"/>
      <p:bldP spid="10" grpId="1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1676400"/>
            <a:ext cx="4953000" cy="230832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বাড়ির কাজঃ</a:t>
            </a:r>
          </a:p>
          <a:p>
            <a:pPr algn="ctr"/>
            <a:r>
              <a:rPr lang="bn-IN" sz="480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বিভিন্ন রঙের ঘুড়ি তৈরি</a:t>
            </a:r>
            <a:r>
              <a:rPr lang="en-US" sz="480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80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আসবে</a:t>
            </a:r>
            <a:r>
              <a:rPr lang="bn-IN" sz="480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8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pink-rose-500x5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1219200"/>
            <a:ext cx="5105400" cy="4363205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838200" y="304800"/>
            <a:ext cx="7010400" cy="6553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prstTxWarp prst="textCirclePour">
              <a:avLst/>
            </a:prstTxWarp>
            <a:spAutoFit/>
          </a:bodyPr>
          <a:lstStyle/>
          <a:p>
            <a:r>
              <a:rPr lang="bn-IN" sz="4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আল্লাহ হাফেজ  আল্লাহ হাফেজ</a:t>
            </a:r>
            <a:endParaRPr lang="en-US" sz="4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09600" y="2752636"/>
            <a:ext cx="7086600" cy="261610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40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ঃ </a:t>
            </a:r>
            <a:r>
              <a:rPr lang="en-US" sz="4000" b="1" dirty="0" err="1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ফারুক</a:t>
            </a:r>
            <a:r>
              <a:rPr lang="en-US" sz="40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হ</a:t>
            </a:r>
            <a:r>
              <a:rPr lang="en-US" sz="40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bn-BD" sz="40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40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bn-BD" sz="40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ন</a:t>
            </a:r>
          </a:p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সহকারী শিক্ষক, গাড়াবাড়ীয়া সরকারী প্রাথমিক বিদ্যালয়, মহেশপুর, ঝিনাইদহ।</a:t>
            </a:r>
          </a:p>
          <a:p>
            <a:pPr algn="ctr"/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ফোন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০১৯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৫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০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৬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৭</a:t>
            </a:r>
            <a:endParaRPr lang="bn-BD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23413B-052E-4438-A2A8-069FA5368E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426806"/>
            <a:ext cx="2971800" cy="22930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400" y="3581400"/>
            <a:ext cx="3810000" cy="1447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prstTxWarp prst="textCan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তৃতীয়</a:t>
            </a:r>
          </a:p>
          <a:p>
            <a:pPr algn="ctr"/>
            <a:r>
              <a:rPr lang="bn-IN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বাংলা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62000" y="381000"/>
            <a:ext cx="6858000" cy="2286000"/>
            <a:chOff x="1752600" y="228600"/>
            <a:chExt cx="5181600" cy="2286000"/>
          </a:xfrm>
          <a:noFill/>
        </p:grpSpPr>
        <p:sp>
          <p:nvSpPr>
            <p:cNvPr id="2" name="TextBox 1"/>
            <p:cNvSpPr txBox="1"/>
            <p:nvPr/>
          </p:nvSpPr>
          <p:spPr>
            <a:xfrm>
              <a:off x="2590800" y="838200"/>
              <a:ext cx="3526928" cy="1143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8100">
              <a:noFill/>
            </a:ln>
          </p:spPr>
          <p:txBody>
            <a:bodyPr wrap="square" rtlCol="0">
              <a:prstTxWarp prst="textChevronInverted">
                <a:avLst/>
              </a:prstTxWarp>
              <a:spAutoFit/>
            </a:bodyPr>
            <a:lstStyle/>
            <a:p>
              <a:r>
                <a:rPr lang="bn-IN" sz="66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bn-IN" sz="6000" dirty="0">
                  <a:solidFill>
                    <a:schemeClr val="accent1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54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Left-Right Arrow 3"/>
            <p:cNvSpPr/>
            <p:nvPr/>
          </p:nvSpPr>
          <p:spPr>
            <a:xfrm>
              <a:off x="1752600" y="228600"/>
              <a:ext cx="5181600" cy="2286000"/>
            </a:xfrm>
            <a:prstGeom prst="left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ChevronInverted">
                <a:avLst/>
              </a:prstTxWarp>
            </a:bodyPr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04800" y="228600"/>
            <a:ext cx="2895600" cy="838200"/>
            <a:chOff x="609600" y="228600"/>
            <a:chExt cx="2971800" cy="914400"/>
          </a:xfrm>
        </p:grpSpPr>
        <p:sp>
          <p:nvSpPr>
            <p:cNvPr id="2" name="TextBox 1"/>
            <p:cNvSpPr txBox="1"/>
            <p:nvPr/>
          </p:nvSpPr>
          <p:spPr>
            <a:xfrm>
              <a:off x="1203960" y="350520"/>
              <a:ext cx="1708785" cy="5663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শিখনফল</a:t>
              </a:r>
              <a:endParaRPr lang="en-US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" name="Oval 2"/>
            <p:cNvSpPr/>
            <p:nvPr/>
          </p:nvSpPr>
          <p:spPr>
            <a:xfrm>
              <a:off x="609600" y="228600"/>
              <a:ext cx="2971800" cy="914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524000" y="1164134"/>
            <a:ext cx="6629400" cy="5693866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শোনাঃ</a:t>
            </a: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১.১.১ বর্ণ ও যুক্তবর্ণ সহযোগে তৈরি শব্দ শুনে স্পষ্ট  শুদ্ধভাবে বলতে পারবে।</a:t>
            </a: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১.১.২ ,১.৩.১ ,১.৩.২, ১.৩.৩, ১.৩.৪, ১.৩.৯, ২.১.২, ২.১.৩</a:t>
            </a: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বলাঃ</a:t>
            </a: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১.৩.২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প্রশ্ন করতে ও উত্তর দিতে পারবে। ২.১.৩, ২.২.২</a:t>
            </a: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পড়াঃ</a:t>
            </a: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১.৩.১ যুক্তব্যঞ্জন স্পষ্ট ও শুদ্ধ উচ্চার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ণে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পরতে পারবে। ১.৪.১ , ১.৪.২, ১.৫.১, ২.২.২</a:t>
            </a: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লেখাঃ</a:t>
            </a: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১.৪.১ যুক্তব্যঞ্জন ভেঙে লিখতে পারবে। ১.৪.২, ১.৪.২, ১.৪.৩, ১.৫.১, ১.৬.১, ১.৬.২, ২.১.২,</a:t>
            </a: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1BE18B-FA69-4907-B2AF-10A1BF3D336A}"/>
              </a:ext>
            </a:extLst>
          </p:cNvPr>
          <p:cNvSpPr txBox="1"/>
          <p:nvPr/>
        </p:nvSpPr>
        <p:spPr>
          <a:xfrm>
            <a:off x="1066800" y="762000"/>
            <a:ext cx="7010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সবাই মিলে একটি গান গায় ১, ২, ৩----</a:t>
            </a:r>
          </a:p>
          <a:p>
            <a:r>
              <a:rPr lang="bn-BD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ঘুড়ি তুমি কার আকাশে ওড়ো তাঁর আকাশ কী আমার চেয়ে বড়।।-----------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46295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295400"/>
            <a:ext cx="7924800" cy="4114800"/>
          </a:xfrm>
          <a:prstGeom prst="rect">
            <a:avLst/>
          </a:prstGeom>
          <a:solidFill>
            <a:srgbClr val="002060"/>
          </a:solidFill>
          <a:ln/>
          <a:effectLst>
            <a:innerShdw blurRad="114300">
              <a:prstClr val="black"/>
            </a:inn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prstTxWarp prst="textWave1">
              <a:avLst>
                <a:gd name="adj1" fmla="val 12500"/>
                <a:gd name="adj2" fmla="val -199"/>
              </a:avLst>
            </a:prstTxWarp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পাঠ শিরোনামঃ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ঘুড়ি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আবুল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হোসেন</a:t>
            </a:r>
            <a:endParaRPr lang="bn-IN" sz="40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পাঠ্যাংশঃ ঘুড়িরা উড়িছে-----হালকা বায়।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133600" y="304800"/>
            <a:ext cx="5195887" cy="3891900"/>
            <a:chOff x="2286000" y="762000"/>
            <a:chExt cx="5195887" cy="3891900"/>
          </a:xfrm>
        </p:grpSpPr>
        <p:pic>
          <p:nvPicPr>
            <p:cNvPr id="2" name="Picture 1" descr="images..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86000" y="762000"/>
              <a:ext cx="5195887" cy="38919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pic>
          <p:nvPicPr>
            <p:cNvPr id="4" name="Picture 3" descr="bbn.jpg"/>
            <p:cNvPicPr>
              <a:picLocks noChangeAspect="1"/>
            </p:cNvPicPr>
            <p:nvPr/>
          </p:nvPicPr>
          <p:blipFill>
            <a:blip r:embed="rId3">
              <a:lum bright="20000"/>
            </a:blip>
            <a:srcRect l="3527" t="15550" r="6846"/>
            <a:stretch>
              <a:fillRect/>
            </a:stretch>
          </p:blipFill>
          <p:spPr>
            <a:xfrm>
              <a:off x="3352800" y="762000"/>
              <a:ext cx="2057400" cy="1681162"/>
            </a:xfrm>
            <a:prstGeom prst="rect">
              <a:avLst/>
            </a:prstGeom>
            <a:ln w="28575">
              <a:solidFill>
                <a:schemeClr val="tx1"/>
              </a:solidFill>
            </a:ln>
            <a:effectLst>
              <a:softEdge rad="112500"/>
            </a:effectLst>
          </p:spPr>
        </p:pic>
        <p:pic>
          <p:nvPicPr>
            <p:cNvPr id="6" name="Picture 5" descr="bbn.jpg"/>
            <p:cNvPicPr>
              <a:picLocks noChangeAspect="1"/>
            </p:cNvPicPr>
            <p:nvPr/>
          </p:nvPicPr>
          <p:blipFill>
            <a:blip r:embed="rId3">
              <a:lum bright="30000"/>
            </a:blip>
            <a:srcRect l="3527" t="15550" r="6846"/>
            <a:stretch>
              <a:fillRect/>
            </a:stretch>
          </p:blipFill>
          <p:spPr>
            <a:xfrm>
              <a:off x="3886200" y="1600200"/>
              <a:ext cx="2057400" cy="1681162"/>
            </a:xfrm>
            <a:prstGeom prst="rect">
              <a:avLst/>
            </a:prstGeom>
            <a:ln w="28575">
              <a:solidFill>
                <a:schemeClr val="tx1"/>
              </a:solidFill>
            </a:ln>
            <a:effectLst>
              <a:softEdge rad="112500"/>
            </a:effectLst>
          </p:spPr>
        </p:pic>
      </p:grpSp>
      <p:sp>
        <p:nvSpPr>
          <p:cNvPr id="8" name="TextBox 7"/>
          <p:cNvSpPr txBox="1"/>
          <p:nvPr/>
        </p:nvSpPr>
        <p:spPr>
          <a:xfrm>
            <a:off x="2895600" y="4648200"/>
            <a:ext cx="3607078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bn-IN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ঘুড়িরা উড়িছে বন মাথায়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57400" y="4876800"/>
            <a:ext cx="4343400" cy="769441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হলদে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সবুজে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 মন মাতায়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28600" y="304800"/>
            <a:ext cx="8305800" cy="3886200"/>
            <a:chOff x="228600" y="304800"/>
            <a:chExt cx="8305800" cy="3886200"/>
          </a:xfrm>
        </p:grpSpPr>
        <p:pic>
          <p:nvPicPr>
            <p:cNvPr id="6" name="Picture 5" descr="hhh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8600" y="304800"/>
              <a:ext cx="4267200" cy="3886200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</p:pic>
        <p:pic>
          <p:nvPicPr>
            <p:cNvPr id="7" name="Picture 6" descr="kkk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95800" y="304800"/>
              <a:ext cx="4038600" cy="3886200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832</TotalTime>
  <Words>371</Words>
  <Application>Microsoft Office PowerPoint</Application>
  <PresentationFormat>On-screen Show (4:3)</PresentationFormat>
  <Paragraphs>73</Paragraphs>
  <Slides>22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Calibri</vt:lpstr>
      <vt:lpstr>Lucida Sans Unicode</vt:lpstr>
      <vt:lpstr>NikoshBAN</vt:lpstr>
      <vt:lpstr>Verdana</vt:lpstr>
      <vt:lpstr>Wingdings 2</vt:lpstr>
      <vt:lpstr>Wingdings 3</vt:lpstr>
      <vt:lpstr>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smart pc</dc:creator>
  <cp:lastModifiedBy>user</cp:lastModifiedBy>
  <cp:revision>93</cp:revision>
  <dcterms:created xsi:type="dcterms:W3CDTF">2006-08-16T00:00:00Z</dcterms:created>
  <dcterms:modified xsi:type="dcterms:W3CDTF">2019-12-21T14:26:31Z</dcterms:modified>
</cp:coreProperties>
</file>