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notesMasterIdLst>
    <p:notesMasterId r:id="rId18"/>
  </p:notesMasterIdLst>
  <p:sldIdLst>
    <p:sldId id="257" r:id="rId2"/>
    <p:sldId id="258" r:id="rId3"/>
    <p:sldId id="270" r:id="rId4"/>
    <p:sldId id="261" r:id="rId5"/>
    <p:sldId id="259" r:id="rId6"/>
    <p:sldId id="260" r:id="rId7"/>
    <p:sldId id="263" r:id="rId8"/>
    <p:sldId id="273" r:id="rId9"/>
    <p:sldId id="264" r:id="rId10"/>
    <p:sldId id="265" r:id="rId11"/>
    <p:sldId id="271" r:id="rId12"/>
    <p:sldId id="272" r:id="rId13"/>
    <p:sldId id="266" r:id="rId14"/>
    <p:sldId id="267" r:id="rId15"/>
    <p:sldId id="268" r:id="rId16"/>
    <p:sldId id="269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910" autoAdjust="0"/>
  </p:normalViewPr>
  <p:slideViewPr>
    <p:cSldViewPr>
      <p:cViewPr varScale="1">
        <p:scale>
          <a:sx n="70" d="100"/>
          <a:sy n="70" d="100"/>
        </p:scale>
        <p:origin x="714" y="4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4C0F08-B2D5-4C9F-941C-6101AB8A5FC4}" type="datetimeFigureOut">
              <a:rPr lang="en-US" smtClean="0"/>
              <a:pPr/>
              <a:t>12/21/2019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4CA8BD-2C9C-41F1-9C1D-1B15127B850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01600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4CA8BD-2C9C-41F1-9C1D-1B15127B850E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0691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4CA8BD-2C9C-41F1-9C1D-1B15127B850E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0311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3048000" y="3124200"/>
            <a:ext cx="82296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048000" y="5003322"/>
            <a:ext cx="82296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10733828" y="1110597"/>
            <a:ext cx="2286000" cy="5080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12/21/2019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10045959" y="4117661"/>
            <a:ext cx="3657600" cy="512064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508000" y="0"/>
            <a:ext cx="8128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Rectangle 11"/>
          <p:cNvSpPr/>
          <p:nvPr/>
        </p:nvSpPr>
        <p:spPr bwMode="auto">
          <a:xfrm>
            <a:off x="368448" y="0"/>
            <a:ext cx="139552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4" name="Rectangle 13"/>
          <p:cNvSpPr/>
          <p:nvPr/>
        </p:nvSpPr>
        <p:spPr bwMode="auto">
          <a:xfrm>
            <a:off x="1320800" y="0"/>
            <a:ext cx="242496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9" name="Rectangle 18"/>
          <p:cNvSpPr/>
          <p:nvPr/>
        </p:nvSpPr>
        <p:spPr bwMode="auto">
          <a:xfrm>
            <a:off x="1521760" y="0"/>
            <a:ext cx="30704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4179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12192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1138816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2302187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422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1215180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27" name="Rectangle 26"/>
          <p:cNvSpPr/>
          <p:nvPr/>
        </p:nvSpPr>
        <p:spPr bwMode="auto">
          <a:xfrm>
            <a:off x="1625600" y="0"/>
            <a:ext cx="1016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1" name="Oval 20"/>
          <p:cNvSpPr/>
          <p:nvPr/>
        </p:nvSpPr>
        <p:spPr bwMode="auto">
          <a:xfrm>
            <a:off x="812800" y="3429000"/>
            <a:ext cx="17272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3" name="Oval 22"/>
          <p:cNvSpPr/>
          <p:nvPr/>
        </p:nvSpPr>
        <p:spPr bwMode="auto">
          <a:xfrm>
            <a:off x="1746176" y="4866752"/>
            <a:ext cx="855232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4" name="Oval 23"/>
          <p:cNvSpPr/>
          <p:nvPr/>
        </p:nvSpPr>
        <p:spPr bwMode="auto">
          <a:xfrm>
            <a:off x="1454773" y="5500632"/>
            <a:ext cx="18288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6" name="Oval 25"/>
          <p:cNvSpPr/>
          <p:nvPr/>
        </p:nvSpPr>
        <p:spPr bwMode="auto">
          <a:xfrm>
            <a:off x="2218944" y="5788152"/>
            <a:ext cx="36576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5" name="Oval 24"/>
          <p:cNvSpPr/>
          <p:nvPr/>
        </p:nvSpPr>
        <p:spPr>
          <a:xfrm>
            <a:off x="2540000" y="4495800"/>
            <a:ext cx="48768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767392" y="4928702"/>
            <a:ext cx="8128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2352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9956800" cy="487375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12/21/2019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0" y="2895600"/>
            <a:ext cx="82296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0" y="5010150"/>
            <a:ext cx="82296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10732008" y="1106932"/>
            <a:ext cx="2286000" cy="5080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12/21/2019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10046208" y="4114800"/>
            <a:ext cx="3657600" cy="512064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508000" y="0"/>
            <a:ext cx="8128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0" name="Rectangle 9"/>
          <p:cNvSpPr/>
          <p:nvPr/>
        </p:nvSpPr>
        <p:spPr bwMode="auto">
          <a:xfrm>
            <a:off x="368448" y="0"/>
            <a:ext cx="139552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1" name="Rectangle 10"/>
          <p:cNvSpPr/>
          <p:nvPr/>
        </p:nvSpPr>
        <p:spPr bwMode="auto">
          <a:xfrm>
            <a:off x="1320800" y="0"/>
            <a:ext cx="242496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Rectangle 11"/>
          <p:cNvSpPr/>
          <p:nvPr/>
        </p:nvSpPr>
        <p:spPr bwMode="auto">
          <a:xfrm>
            <a:off x="1521760" y="0"/>
            <a:ext cx="30704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4179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12192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138816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2302187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422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8" name="Rectangle 17"/>
          <p:cNvSpPr/>
          <p:nvPr/>
        </p:nvSpPr>
        <p:spPr bwMode="auto">
          <a:xfrm>
            <a:off x="1625600" y="0"/>
            <a:ext cx="1016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9" name="Oval 18"/>
          <p:cNvSpPr/>
          <p:nvPr/>
        </p:nvSpPr>
        <p:spPr bwMode="auto">
          <a:xfrm>
            <a:off x="812800" y="3429000"/>
            <a:ext cx="17272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0" name="Oval 19"/>
          <p:cNvSpPr/>
          <p:nvPr/>
        </p:nvSpPr>
        <p:spPr bwMode="auto">
          <a:xfrm>
            <a:off x="1766272" y="4866752"/>
            <a:ext cx="855232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1" name="Oval 20"/>
          <p:cNvSpPr/>
          <p:nvPr/>
        </p:nvSpPr>
        <p:spPr bwMode="auto">
          <a:xfrm>
            <a:off x="1454773" y="5500632"/>
            <a:ext cx="18288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2" name="Oval 21"/>
          <p:cNvSpPr/>
          <p:nvPr/>
        </p:nvSpPr>
        <p:spPr bwMode="auto">
          <a:xfrm>
            <a:off x="2218944" y="5791200"/>
            <a:ext cx="36576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3" name="Oval 22"/>
          <p:cNvSpPr/>
          <p:nvPr/>
        </p:nvSpPr>
        <p:spPr bwMode="auto">
          <a:xfrm>
            <a:off x="2505387" y="4479888"/>
            <a:ext cx="48768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12130592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787488" y="4928702"/>
            <a:ext cx="8128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48768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5693664" y="1600200"/>
            <a:ext cx="48768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0584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362200"/>
            <a:ext cx="48768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5829300" y="2362200"/>
            <a:ext cx="48768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6096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57912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12/21/2019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5547360" y="3124200"/>
            <a:ext cx="6309360" cy="6096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083040" y="274320"/>
            <a:ext cx="2036064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256395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2" name="Rectangle 11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4" name="Oval 13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406400" y="274320"/>
            <a:ext cx="7518400" cy="6327648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12/21/2019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3" name="Oval 12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5518404" y="3124200"/>
            <a:ext cx="6309360" cy="6096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2296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021064" y="264795"/>
            <a:ext cx="2032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1" name="Rectangle 10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256395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12/21/2019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9568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99568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10454640" y="1017843"/>
            <a:ext cx="2011680" cy="512064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12/21/2019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9853648" y="3676280"/>
            <a:ext cx="3200400" cy="48768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016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0" name="Rectangle 9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2" name="Oval 11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0838688" y="5734050"/>
            <a:ext cx="8128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3"/>
          <p:cNvSpPr txBox="1"/>
          <p:nvPr/>
        </p:nvSpPr>
        <p:spPr>
          <a:xfrm>
            <a:off x="3276600" y="457201"/>
            <a:ext cx="5334000" cy="101566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BD" sz="60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সবাইকে শুভেচ্ছা</a:t>
            </a:r>
            <a:endParaRPr lang="en-US" sz="60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2" descr="C:\Documents and Settings\shamim\Desktop\rose_flower-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14600" y="1600200"/>
            <a:ext cx="6705600" cy="50292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shamim\Desktop\Kapotakkha-No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2590800" y="5029200"/>
            <a:ext cx="67056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400" dirty="0">
                <a:latin typeface="NikoshBAN" pitchFamily="2" charset="0"/>
                <a:cs typeface="NikoshBAN" pitchFamily="2" charset="0"/>
              </a:rPr>
              <a:t>সতত, হে নদ, তুমি পড় মোর মনে!</a:t>
            </a:r>
          </a:p>
          <a:p>
            <a:pPr algn="ctr"/>
            <a:r>
              <a:rPr lang="bn-BD" sz="4400" dirty="0">
                <a:latin typeface="NikoshBAN" pitchFamily="2" charset="0"/>
                <a:cs typeface="NikoshBAN" pitchFamily="2" charset="0"/>
              </a:rPr>
              <a:t>সতত তোমার কথা ভাবি এ বিরলে;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shamim\Desktop\nodir dheu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5181600" y="139006"/>
            <a:ext cx="5029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bn-BD" sz="2800" dirty="0">
                <a:latin typeface="NikoshBAN" pitchFamily="2" charset="0"/>
                <a:cs typeface="NikoshBAN" pitchFamily="2" charset="0"/>
              </a:rPr>
              <a:t>সতত (যেমতি লোক নিশার স্বপনে</a:t>
            </a:r>
          </a:p>
          <a:p>
            <a:pPr algn="r"/>
            <a:r>
              <a:rPr lang="bn-BD" sz="2800" dirty="0">
                <a:latin typeface="NikoshBAN" pitchFamily="2" charset="0"/>
                <a:cs typeface="NikoshBAN" pitchFamily="2" charset="0"/>
              </a:rPr>
              <a:t>শোনে মায়া মন্ত্রধ্বনি) তব কলকলে</a:t>
            </a:r>
          </a:p>
          <a:p>
            <a:pPr algn="r"/>
            <a:r>
              <a:rPr lang="bn-BD" sz="2800" dirty="0">
                <a:latin typeface="NikoshBAN" pitchFamily="2" charset="0"/>
                <a:cs typeface="NikoshBAN" pitchFamily="2" charset="0"/>
              </a:rPr>
              <a:t>জুড়াই এ কান আমি ভ্রান্তির ছলনে!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shamim\Desktop\uronto pakh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0" y="-457200"/>
            <a:ext cx="8991600" cy="7315200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1676400" y="-152400"/>
            <a:ext cx="5486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বহু দেশে দেখিয়াছি বহু নদ-দলে,</a:t>
            </a:r>
          </a:p>
          <a:p>
            <a:r>
              <a:rPr lang="bn-BD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কিন্তু এ স্নেহের তৃষ্ণা মিটে কার জলে?</a:t>
            </a:r>
          </a:p>
          <a:p>
            <a:r>
              <a:rPr lang="bn-BD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দুগ্ধ-স্রোতোরূপী তুমি জন্মভূমি-স্তনে।</a:t>
            </a:r>
            <a:endParaRPr lang="en-US" sz="3600" dirty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09800" y="1371600"/>
            <a:ext cx="7772400" cy="3046988"/>
          </a:xfrm>
          <a:prstGeom prst="rect">
            <a:avLst/>
          </a:prstGeom>
        </p:spPr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pPr algn="ctr"/>
            <a:r>
              <a:rPr lang="bn-BD" sz="4800" dirty="0">
                <a:latin typeface="NikoshBAN" pitchFamily="2" charset="0"/>
                <a:cs typeface="NikoshBAN" pitchFamily="2" charset="0"/>
              </a:rPr>
              <a:t>দলগত কাজ</a:t>
            </a:r>
          </a:p>
          <a:p>
            <a:pPr algn="ctr"/>
            <a:endParaRPr lang="bn-BD" sz="4800" dirty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3200" dirty="0">
                <a:latin typeface="NikoshBAN" pitchFamily="2" charset="0"/>
                <a:cs typeface="NikoshBAN" pitchFamily="2" charset="0"/>
              </a:rPr>
              <a:t>‘কবিতাটির নির্বাচিত অংশে কবির একান্ত ব্যক্তিগত উপলব্ধির প্রাধান্য থাকলেও দেশপ্রেমই  এর মূলউপজীব্য’ উক্তিটির পক্ষে যুক্তি উপস্থাপন কর।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28800" y="685800"/>
            <a:ext cx="8386760" cy="5170646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3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3">
                  <a:lumMod val="60000"/>
                  <a:lumOff val="40000"/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bn-BD" sz="48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66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মূল্যায়ন</a:t>
            </a:r>
            <a:endParaRPr lang="bn-BD" sz="48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  <a:p>
            <a:pPr marL="1085850" indent="-514350">
              <a:buFont typeface="+mj-lt"/>
              <a:buAutoNum type="arabicPeriod"/>
            </a:pPr>
            <a:r>
              <a:rPr lang="bn-BD" sz="44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বাংলায় সনেটের রচয়িতা কে?</a:t>
            </a:r>
          </a:p>
          <a:p>
            <a:pPr marL="1085850" indent="-514350">
              <a:buFont typeface="+mj-lt"/>
              <a:buAutoNum type="arabicPeriod"/>
            </a:pPr>
            <a:r>
              <a:rPr lang="bn-BD" sz="44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‘কপোতাক্ষ নদ’ কোন ধরনের কবিতা ? </a:t>
            </a:r>
          </a:p>
          <a:p>
            <a:pPr marL="1085850" indent="-514350">
              <a:buFont typeface="+mj-lt"/>
              <a:buAutoNum type="arabicPeriod"/>
            </a:pPr>
            <a:r>
              <a:rPr lang="bn-BD" sz="44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‘ভ্রান্তি’ শব্দের অর্থ কি? </a:t>
            </a:r>
          </a:p>
          <a:p>
            <a:pPr marL="1085850" indent="-514350">
              <a:buFont typeface="+mj-lt"/>
              <a:buAutoNum type="arabicPeriod"/>
            </a:pPr>
            <a:r>
              <a:rPr lang="bn-BD" sz="44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সর্বদা কবির কার কথা মনে পড়ে? কেন?</a:t>
            </a:r>
          </a:p>
          <a:p>
            <a:pPr marL="1085850" indent="-514350">
              <a:buFont typeface="+mj-lt"/>
              <a:buAutoNum type="arabicPeriod"/>
            </a:pPr>
            <a:r>
              <a:rPr lang="bn-BD" sz="44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কিন্তু এ স্নেহের তৃষ্ণা মিটে কার জলে- কথাটি কেন বলা হয়েছে?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0" y="457201"/>
            <a:ext cx="7467600" cy="187743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8000" b="1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bn-BD" sz="8000" dirty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বাড়ির কাজ</a:t>
            </a:r>
          </a:p>
          <a:p>
            <a:pPr algn="ctr"/>
            <a:r>
              <a:rPr lang="bn-BD" sz="3600" dirty="0">
                <a:latin typeface="NikoshBAN" pitchFamily="2" charset="0"/>
                <a:cs typeface="NikoshBAN" pitchFamily="2" charset="0"/>
              </a:rPr>
              <a:t>স্বদেশপ্রেম সম্পর্কে একটি সংক্ষিপ্ত অনুচ্ছেদ লিখ। 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26" name="Picture 2" descr="C:\Documents and Settings\shamim\Desktop\Village hous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76600" y="2743200"/>
            <a:ext cx="5105400" cy="38290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shamim\Desktop\rose_flower-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828800" y="5257800"/>
            <a:ext cx="3429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9600" dirty="0"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9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67200" y="1219201"/>
            <a:ext cx="3581400" cy="1015663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BD" sz="60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60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52600" y="2931856"/>
            <a:ext cx="4572000" cy="206210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কামরুজ্জামান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সরকার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200" dirty="0" err="1">
                <a:latin typeface="NikoshBAN" pitchFamily="2" charset="0"/>
                <a:cs typeface="NikoshBAN" pitchFamily="2" charset="0"/>
              </a:rPr>
              <a:t>সহকারি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শিক্ষক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বাকসার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উচ্চ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বিদ্যালয়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200" dirty="0" err="1">
                <a:latin typeface="NikoshBAN" pitchFamily="2" charset="0"/>
                <a:cs typeface="NikoshBAN" pitchFamily="2" charset="0"/>
              </a:rPr>
              <a:t>দেবিদ্বার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কুমিল্লা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।</a:t>
            </a:r>
            <a:endParaRPr lang="bn-BD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477000" y="2931856"/>
            <a:ext cx="4495800" cy="2062103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857250" indent="-857250"/>
            <a:r>
              <a:rPr lang="en-US" sz="32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	</a:t>
            </a:r>
            <a:r>
              <a:rPr lang="bn-BD" sz="32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শ্রেণি</a:t>
            </a:r>
            <a:r>
              <a:rPr lang="en-US" sz="32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:</a:t>
            </a:r>
            <a:r>
              <a:rPr lang="bn-BD" sz="32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	নবম</a:t>
            </a:r>
          </a:p>
          <a:p>
            <a:r>
              <a:rPr lang="en-US" sz="32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	</a:t>
            </a:r>
            <a:r>
              <a:rPr lang="bn-BD" sz="32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বিষয়</a:t>
            </a:r>
            <a:r>
              <a:rPr lang="en-US" sz="32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:</a:t>
            </a:r>
            <a:r>
              <a:rPr lang="bn-BD" sz="32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বাংলা</a:t>
            </a:r>
          </a:p>
          <a:p>
            <a:r>
              <a:rPr lang="en-US" sz="32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	</a:t>
            </a:r>
            <a:r>
              <a:rPr lang="bn-BD" sz="32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32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:</a:t>
            </a:r>
            <a:r>
              <a:rPr lang="bn-BD" sz="32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	কবিতা </a:t>
            </a:r>
            <a:endParaRPr lang="en-US" sz="32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  <a:p>
            <a:endParaRPr lang="en-US" sz="32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shamim\Desktop\dhan khe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0" y="0"/>
            <a:ext cx="9144000" cy="682942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shamim\Desktop\nodi 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0" y="-171476"/>
            <a:ext cx="9144000" cy="70294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4600" y="762000"/>
            <a:ext cx="6858000" cy="212365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88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কপোতাক্ষ নদ</a:t>
            </a:r>
          </a:p>
          <a:p>
            <a:pPr algn="ctr"/>
            <a:r>
              <a:rPr lang="bn-BD" sz="44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মাইকেল মধুসূদন দত্ত</a:t>
            </a:r>
            <a:endParaRPr lang="en-US" sz="44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C:\Documents and Settings\shamim\Desktop\Kapotakkha-No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52600" y="3276600"/>
            <a:ext cx="4064000" cy="3048000"/>
          </a:xfrm>
          <a:prstGeom prst="rect">
            <a:avLst/>
          </a:prstGeom>
          <a:noFill/>
        </p:spPr>
      </p:pic>
      <p:pic>
        <p:nvPicPr>
          <p:cNvPr id="1026" name="Picture 2" descr="C:\Documents and Settings\shamim\Desktop\micles house.jpg"/>
          <p:cNvPicPr>
            <a:picLocks noChangeAspect="1" noChangeArrowheads="1"/>
          </p:cNvPicPr>
          <p:nvPr/>
        </p:nvPicPr>
        <p:blipFill>
          <a:blip r:embed="rId3"/>
          <a:srcRect b="17949"/>
          <a:stretch>
            <a:fillRect/>
          </a:stretch>
        </p:blipFill>
        <p:spPr bwMode="auto">
          <a:xfrm>
            <a:off x="6082938" y="3200400"/>
            <a:ext cx="4585062" cy="3200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29000" y="228600"/>
            <a:ext cx="5029200" cy="110799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66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66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828800" y="1800286"/>
            <a:ext cx="8610600" cy="452431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lvl="1"/>
            <a:r>
              <a:rPr lang="bn-BD" sz="3600" dirty="0">
                <a:latin typeface="NikoshBAN" pitchFamily="2" charset="0"/>
                <a:cs typeface="NikoshBAN" pitchFamily="2" charset="0"/>
              </a:rPr>
              <a:t>এই পাঠ শেষে শিক্ষার্থীরা -</a:t>
            </a:r>
          </a:p>
          <a:p>
            <a:pPr marL="914400" indent="-571500"/>
            <a:r>
              <a:rPr lang="bn-BD" sz="3600" dirty="0">
                <a:latin typeface="NikoshBAN" pitchFamily="2" charset="0"/>
                <a:cs typeface="NikoshBAN" pitchFamily="2" charset="0"/>
              </a:rPr>
              <a:t>১।	কবি মাইকেল মধুসূদন দত্তের পরিচিতি উল্লেখ করতে পারবে।</a:t>
            </a:r>
          </a:p>
          <a:p>
            <a:pPr marL="342900"/>
            <a:r>
              <a:rPr lang="bn-BD" sz="3600" dirty="0">
                <a:latin typeface="NikoshBAN" pitchFamily="2" charset="0"/>
                <a:cs typeface="NikoshBAN" pitchFamily="2" charset="0"/>
              </a:rPr>
              <a:t>২।	কবিতাটি প্রমিত উচ্চারণে আবৃত্তি করতে পারবে।</a:t>
            </a:r>
          </a:p>
          <a:p>
            <a:pPr marL="971550" indent="-628650"/>
            <a:r>
              <a:rPr lang="bn-BD" sz="3600" dirty="0">
                <a:latin typeface="NikoshBAN" pitchFamily="2" charset="0"/>
                <a:cs typeface="NikoshBAN" pitchFamily="2" charset="0"/>
              </a:rPr>
              <a:t>৩।	সতত, বিরলে, নিশা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, </a:t>
            </a:r>
            <a:r>
              <a:rPr lang="bn-BD" sz="3600" dirty="0">
                <a:latin typeface="NikoshBAN" pitchFamily="2" charset="0"/>
                <a:cs typeface="NikoshBAN" pitchFamily="2" charset="0"/>
              </a:rPr>
              <a:t>ভ্রান্তি প্রভৃতি শব্দের অর্থ  বলতে পারবে।  	</a:t>
            </a:r>
          </a:p>
          <a:p>
            <a:pPr marL="914400" indent="-571500"/>
            <a:r>
              <a:rPr lang="bn-BD" sz="3600" dirty="0">
                <a:latin typeface="NikoshBAN" pitchFamily="2" charset="0"/>
                <a:cs typeface="NikoshBAN" pitchFamily="2" charset="0"/>
              </a:rPr>
              <a:t>৪।	‘দুগ্ধ-স্রোতোরূপী তুমি জন্মভূমি-স্তনে’- কথাটির তাৎপর্য ব্যাখ্যা করতে পারবে।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shamim\Desktop\modhu kob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43400" y="1371600"/>
            <a:ext cx="2971800" cy="3761772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4" name="Rectangle 3"/>
          <p:cNvSpPr/>
          <p:nvPr/>
        </p:nvSpPr>
        <p:spPr>
          <a:xfrm>
            <a:off x="3429000" y="115670"/>
            <a:ext cx="5943600" cy="830997"/>
          </a:xfrm>
          <a:prstGeom prst="rect">
            <a:avLst/>
          </a:prstGeom>
          <a:scene3d>
            <a:camera prst="obliqueBottomLeft"/>
            <a:lightRig rig="threePt" dir="t"/>
          </a:scene3d>
        </p:spPr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 wrap="square">
            <a:spAutoFit/>
          </a:bodyPr>
          <a:lstStyle/>
          <a:p>
            <a:pPr algn="ctr">
              <a:tabLst>
                <a:tab pos="1485900" algn="l"/>
              </a:tabLst>
            </a:pPr>
            <a:r>
              <a:rPr lang="bn-BD" sz="4800" b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মাইকেল মধুসূদন দত্ত</a:t>
            </a:r>
            <a:endParaRPr lang="en-US" sz="4800" b="1" dirty="0">
              <a:solidFill>
                <a:srgbClr val="0070C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10000" y="5486401"/>
            <a:ext cx="4267200" cy="954107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28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১৮২৪, ২ জানুয়ারি</a:t>
            </a:r>
          </a:p>
          <a:p>
            <a:pPr algn="ctr"/>
            <a:r>
              <a:rPr lang="bn-BD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১৮৭৩, ২৯ জুন</a:t>
            </a:r>
            <a:endParaRPr lang="en-US" sz="2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905000" y="1447800"/>
            <a:ext cx="2209800" cy="181588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১৮৪২ সালে খ্রিষ্টধর্ম গ্রহণ ও নামের প্রথমে মাইকেল যোগ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620000" y="1524000"/>
            <a:ext cx="1752600" cy="156966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মেঘনাদবধ বীরাঙ্গনা ব্রজাঙ্গনা</a:t>
            </a:r>
            <a:endParaRPr lang="en-US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52600" y="4038600"/>
            <a:ext cx="2362200" cy="1077218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বাংলায় সনেটের প্রবর্তক </a:t>
            </a:r>
            <a:endParaRPr lang="en-US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543800" y="3505200"/>
            <a:ext cx="1981200" cy="156966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200" dirty="0">
                <a:latin typeface="NikoshBAN" pitchFamily="2" charset="0"/>
                <a:cs typeface="NikoshBAN" pitchFamily="2" charset="0"/>
              </a:rPr>
              <a:t>যশোর জেলার সাগরদাঁড়ি গ্রাম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962400" y="1752600"/>
            <a:ext cx="4495800" cy="412271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bn-BD" dirty="0"/>
          </a:p>
          <a:p>
            <a:endParaRPr lang="bn-BD" dirty="0"/>
          </a:p>
          <a:p>
            <a:endParaRPr lang="bn-BD" dirty="0"/>
          </a:p>
          <a:p>
            <a:endParaRPr lang="bn-BD" dirty="0"/>
          </a:p>
          <a:p>
            <a:endParaRPr lang="bn-BD" dirty="0"/>
          </a:p>
          <a:p>
            <a:endParaRPr lang="bn-BD" dirty="0"/>
          </a:p>
          <a:p>
            <a:endParaRPr lang="bn-BD" dirty="0"/>
          </a:p>
          <a:p>
            <a:endParaRPr lang="bn-BD" dirty="0"/>
          </a:p>
          <a:p>
            <a:endParaRPr lang="bn-BD" dirty="0"/>
          </a:p>
          <a:p>
            <a:endParaRPr lang="bn-BD" dirty="0"/>
          </a:p>
          <a:p>
            <a:endParaRPr lang="bn-BD" dirty="0"/>
          </a:p>
          <a:p>
            <a:endParaRPr lang="bn-BD" dirty="0"/>
          </a:p>
          <a:p>
            <a:endParaRPr lang="bn-BD" dirty="0"/>
          </a:p>
          <a:p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4419600" y="152401"/>
            <a:ext cx="3429000" cy="132343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400" dirty="0">
                <a:latin typeface="NikoshBAN" pitchFamily="2" charset="0"/>
                <a:cs typeface="NikoshBAN" pitchFamily="2" charset="0"/>
              </a:rPr>
              <a:t>কপোতাক্ষ নদ</a:t>
            </a:r>
          </a:p>
          <a:p>
            <a:pPr algn="ctr"/>
            <a:r>
              <a:rPr lang="bn-BD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>
                <a:latin typeface="NikoshBAN" pitchFamily="2" charset="0"/>
                <a:cs typeface="NikoshBAN" pitchFamily="2" charset="0"/>
              </a:rPr>
              <a:t>মাইকেল মধুসূদন দত্ত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733800" y="1828800"/>
            <a:ext cx="4419600" cy="9906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2800" dirty="0">
                <a:latin typeface="NikoshBAN" pitchFamily="2" charset="0"/>
                <a:cs typeface="NikoshBAN" pitchFamily="2" charset="0"/>
              </a:rPr>
              <a:t> সতত, হে নদ, তুমি পড় মোর মনে!</a:t>
            </a:r>
          </a:p>
          <a:p>
            <a:pPr algn="ctr"/>
            <a:r>
              <a:rPr lang="bn-BD" sz="2800" dirty="0">
                <a:latin typeface="NikoshBAN" pitchFamily="2" charset="0"/>
                <a:cs typeface="NikoshBAN" pitchFamily="2" charset="0"/>
              </a:rPr>
              <a:t> সতত তোমার কথা ভাবি এ বিরলে;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05248" y="2743200"/>
            <a:ext cx="4038600" cy="13716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>
                <a:latin typeface="NikoshBAN" pitchFamily="2" charset="0"/>
                <a:cs typeface="NikoshBAN" pitchFamily="2" charset="0"/>
              </a:rPr>
              <a:t> সতত (যেমতি লোক নিশার স্বপনে</a:t>
            </a:r>
          </a:p>
          <a:p>
            <a:r>
              <a:rPr lang="bn-BD" sz="2800" dirty="0">
                <a:latin typeface="NikoshBAN" pitchFamily="2" charset="0"/>
                <a:cs typeface="NikoshBAN" pitchFamily="2" charset="0"/>
              </a:rPr>
              <a:t> শোনে মায়া মন্ত্রধ্বনি) তব কলকলে</a:t>
            </a:r>
          </a:p>
          <a:p>
            <a:r>
              <a:rPr lang="bn-BD" sz="2800" dirty="0">
                <a:latin typeface="NikoshBAN" pitchFamily="2" charset="0"/>
                <a:cs typeface="NikoshBAN" pitchFamily="2" charset="0"/>
              </a:rPr>
              <a:t> জুড়াই এ কান আমি ভ্রান্তির ছলেনে!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86200" y="4025206"/>
            <a:ext cx="4495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>
                <a:latin typeface="NikoshBAN" pitchFamily="2" charset="0"/>
                <a:cs typeface="NikoshBAN" pitchFamily="2" charset="0"/>
              </a:rPr>
              <a:t> বহু দেশে দেখিয়াছি বহু নদ-দলে,</a:t>
            </a:r>
          </a:p>
          <a:p>
            <a:r>
              <a:rPr lang="bn-BD" sz="2800" dirty="0">
                <a:latin typeface="NikoshBAN" pitchFamily="2" charset="0"/>
                <a:cs typeface="NikoshBAN" pitchFamily="2" charset="0"/>
              </a:rPr>
              <a:t> কিন্তু এ স্নেহের তৃষ্ণা মিটে কার জলে?</a:t>
            </a:r>
          </a:p>
          <a:p>
            <a:r>
              <a:rPr lang="bn-BD" sz="2800" dirty="0">
                <a:latin typeface="NikoshBAN" pitchFamily="2" charset="0"/>
                <a:cs typeface="NikoshBAN" pitchFamily="2" charset="0"/>
              </a:rPr>
              <a:t> দুগ্ধ-স্রোতোরূপী তুমি জন্মভূমি-স্তনে।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09800" y="1524000"/>
            <a:ext cx="7696200" cy="3046988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4800" dirty="0">
                <a:latin typeface="NikoshBAN" pitchFamily="2" charset="0"/>
                <a:cs typeface="NikoshBAN" pitchFamily="2" charset="0"/>
              </a:rPr>
              <a:t>	সতত  = </a:t>
            </a:r>
          </a:p>
          <a:p>
            <a:r>
              <a:rPr lang="bn-BD" sz="4800" dirty="0">
                <a:latin typeface="NikoshBAN" pitchFamily="2" charset="0"/>
                <a:cs typeface="NikoshBAN" pitchFamily="2" charset="0"/>
              </a:rPr>
              <a:t>	বিরলে =</a:t>
            </a:r>
          </a:p>
          <a:p>
            <a:r>
              <a:rPr lang="bn-BD" sz="4800" dirty="0">
                <a:latin typeface="NikoshBAN" pitchFamily="2" charset="0"/>
                <a:cs typeface="NikoshBAN" pitchFamily="2" charset="0"/>
              </a:rPr>
              <a:t>	নিশা   =</a:t>
            </a:r>
          </a:p>
          <a:p>
            <a:r>
              <a:rPr lang="bn-BD" sz="4800" dirty="0">
                <a:latin typeface="NikoshBAN" pitchFamily="2" charset="0"/>
                <a:cs typeface="NikoshBAN" pitchFamily="2" charset="0"/>
              </a:rPr>
              <a:t>	ভ্রান্তি   =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410201" y="1676401"/>
            <a:ext cx="84670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3200" b="1" dirty="0">
                <a:latin typeface="NikoshBAN" pitchFamily="2" charset="0"/>
                <a:cs typeface="NikoshBAN" pitchFamily="2" charset="0"/>
              </a:rPr>
              <a:t>সর্বদা</a:t>
            </a:r>
            <a:endParaRPr lang="en-US" sz="3200" b="1" dirty="0"/>
          </a:p>
        </p:txBody>
      </p:sp>
      <p:sp>
        <p:nvSpPr>
          <p:cNvPr id="6" name="Rectangle 5"/>
          <p:cNvSpPr/>
          <p:nvPr/>
        </p:nvSpPr>
        <p:spPr>
          <a:xfrm>
            <a:off x="5257800" y="2362201"/>
            <a:ext cx="252344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3200" b="1" dirty="0">
                <a:latin typeface="NikoshBAN" pitchFamily="2" charset="0"/>
                <a:cs typeface="NikoshBAN" pitchFamily="2" charset="0"/>
              </a:rPr>
              <a:t>একান্ত নিরিবিলিতে</a:t>
            </a:r>
            <a:endParaRPr lang="en-US" sz="3200" b="1" dirty="0"/>
          </a:p>
        </p:txBody>
      </p:sp>
      <p:sp>
        <p:nvSpPr>
          <p:cNvPr id="7" name="Rectangle 6"/>
          <p:cNvSpPr/>
          <p:nvPr/>
        </p:nvSpPr>
        <p:spPr>
          <a:xfrm>
            <a:off x="5410200" y="3048001"/>
            <a:ext cx="75052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3200" b="1" dirty="0">
                <a:latin typeface="NikoshBAN" pitchFamily="2" charset="0"/>
                <a:cs typeface="NikoshBAN" pitchFamily="2" charset="0"/>
              </a:rPr>
              <a:t>রাত্রি</a:t>
            </a:r>
            <a:endParaRPr lang="en-US" sz="3200" b="1" dirty="0"/>
          </a:p>
        </p:txBody>
      </p:sp>
      <p:sp>
        <p:nvSpPr>
          <p:cNvPr id="8" name="Rectangle 7"/>
          <p:cNvSpPr/>
          <p:nvPr/>
        </p:nvSpPr>
        <p:spPr>
          <a:xfrm>
            <a:off x="5486401" y="3834826"/>
            <a:ext cx="60785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3200" b="1" dirty="0">
                <a:latin typeface="NikoshBAN" pitchFamily="2" charset="0"/>
                <a:cs typeface="NikoshBAN" pitchFamily="2" charset="0"/>
              </a:rPr>
              <a:t>ভুল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429000" y="228601"/>
            <a:ext cx="3581400" cy="1015663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bn-BD" sz="6000" dirty="0">
                <a:latin typeface="NikoshBAN" pitchFamily="2" charset="0"/>
                <a:cs typeface="NikoshBAN" pitchFamily="2" charset="0"/>
              </a:rPr>
              <a:t>শব্দার্থ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/>
      <p:bldP spid="6" grpId="0"/>
      <p:bldP spid="7" grpId="0"/>
      <p:bldP spid="8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445</TotalTime>
  <Words>264</Words>
  <Application>Microsoft Office PowerPoint</Application>
  <PresentationFormat>Widescreen</PresentationFormat>
  <Paragraphs>77</Paragraphs>
  <Slides>16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Calibri</vt:lpstr>
      <vt:lpstr>Century Schoolbook</vt:lpstr>
      <vt:lpstr>NikoshBAN</vt:lpstr>
      <vt:lpstr>Vrinda</vt:lpstr>
      <vt:lpstr>Wingdings</vt:lpstr>
      <vt:lpstr>Wingdings 2</vt:lpstr>
      <vt:lpstr>Oriel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TTC</dc:creator>
  <cp:lastModifiedBy>User</cp:lastModifiedBy>
  <cp:revision>185</cp:revision>
  <dcterms:created xsi:type="dcterms:W3CDTF">2006-08-16T00:00:00Z</dcterms:created>
  <dcterms:modified xsi:type="dcterms:W3CDTF">2019-12-21T14:54:54Z</dcterms:modified>
</cp:coreProperties>
</file>