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57" r:id="rId3"/>
    <p:sldId id="270" r:id="rId4"/>
    <p:sldId id="271" r:id="rId5"/>
    <p:sldId id="272" r:id="rId6"/>
    <p:sldId id="273" r:id="rId7"/>
    <p:sldId id="281" r:id="rId8"/>
    <p:sldId id="297" r:id="rId9"/>
    <p:sldId id="274" r:id="rId10"/>
    <p:sldId id="276" r:id="rId11"/>
    <p:sldId id="284" r:id="rId12"/>
    <p:sldId id="285" r:id="rId13"/>
    <p:sldId id="286" r:id="rId14"/>
    <p:sldId id="287" r:id="rId15"/>
    <p:sldId id="280" r:id="rId16"/>
    <p:sldId id="299" r:id="rId17"/>
    <p:sldId id="296" r:id="rId18"/>
    <p:sldId id="277" r:id="rId19"/>
    <p:sldId id="2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53D2-787B-4D66-942D-BAD4BC20DDE2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562B-0BBF-4FB9-975C-83356F59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577F-0A9A-4BB6-881C-46C22A305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D3ACB-992B-44C8-9DA3-3552FA97C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19D09-72F5-43BF-9156-A9545146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004E-3B1B-4795-992A-65C82BD3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4C7C7-76BA-44BB-8F7E-747CBA0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686D-C045-45B6-8BE3-67895281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96EFC-6C89-4251-8BC4-A87ECC931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2A2B8-0E40-4437-B3EB-A043997A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1E74A-3C31-46DD-A39A-95E46391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8C81-3B98-4EC3-BB9F-9768CB85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88F13-E9CD-4810-B097-E6EA360AA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FFF83-337C-48E5-A565-5AAE897F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CAF5D-3A2B-47F1-8303-FC0F65DD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7A42B-616D-4E17-AFE0-28FF6292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1E209-9F6B-4B78-9446-93B06B25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E235-CAF6-4707-BF82-E00914AC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B6FB7-FE88-4CDB-836C-A02CEAA8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11B1-47A1-4CE0-AC4A-BAB97E2B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BB64E-A007-49CF-BA90-0BA1D2EE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DE9E3-3A85-449F-BC69-58E1D776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CBD3-1B32-48A5-8FE8-6633E6D8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B13E-3962-45A9-B216-139C8DF9E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55D33-EC0B-4ED8-9973-EA8F9AFD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E67D1-6BDF-4830-90F3-24AC515D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16C69-9319-4630-8B13-EEBA4420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F2D0-D0D9-46FC-AAE8-20269550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45AB-61B3-456B-8813-0FAC074E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CF5F-1751-4947-9710-6377AD35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1D853-2492-4CBA-BA25-F4F3DA63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49AAC-1EA9-4FB2-AE7B-98442DDB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5E332-2055-4131-B6C7-8C01AAB8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394B-8C5C-481C-A2D6-479F3ADC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462F-3DFC-40E7-BEA7-0822EC074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B27DC-3E5D-4DAC-B904-37EAF3869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43D40-DB9E-4B7C-BD17-853B2D11A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137EE-0E70-439F-B060-F6535B5DC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E4656-2F2A-4695-9268-E885986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A0929-31E9-47D3-8093-88A0859B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CC162-6E09-41F2-AB2B-3B7566BE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8CC2-23C4-4CBD-8A0C-C29EE76E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CBA7C-AFFD-43B1-BD32-258B796E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50BF7-B3E5-446A-85D8-3D0D09FE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5E16D-150A-48F0-912F-390C1F3D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ABEA3-AADC-4FA4-A76D-CE17D41E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B2914-5C0F-42F9-B754-73220858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333BA-CFE6-4069-83A8-E09CE71B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9B6C-58FB-45A1-AE6E-272BC3FB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A6DB-BF49-4DA0-8990-461CA270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24FC7-85A6-4725-8CE0-45AE55A73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555A3-4124-4421-B88D-EBB7FB7C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60089-D3D3-461D-A0DC-E92506C8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9190C-18A3-4DAA-83CF-8A8400F3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62F6-78F1-4666-9903-B2A5D81B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E8538-7B7C-4957-B593-94856DBA0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EA1F-108A-4102-A065-1C67F5D3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1BAC6-426F-4E65-92AB-83605BDB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4E406-DEB7-4976-AE31-D5761D85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BB2D4-B738-495D-89DE-7C23ADBB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71EC0-903A-4749-A170-5A900673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AC75-BD25-4B5F-8BF9-5E5985023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3BF5F-D97F-4118-A358-B09AEE171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F919-4A0B-495C-A4BB-31D266E98AED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7A7FE-FAE6-42AB-919A-92D7D3232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B1E1-8FAC-40C7-872A-07FD1CFA9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0F2C-3CD6-45D2-A96C-25E04DD68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B71992-0540-4B8F-9940-5AFE996F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3AACF-D976-4F0A-A754-FF258DB1322E}"/>
              </a:ext>
            </a:extLst>
          </p:cNvPr>
          <p:cNvSpPr txBox="1"/>
          <p:nvPr/>
        </p:nvSpPr>
        <p:spPr>
          <a:xfrm>
            <a:off x="3390314" y="2546252"/>
            <a:ext cx="52613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572E0-9D39-4295-9112-4A3457D5494D}"/>
              </a:ext>
            </a:extLst>
          </p:cNvPr>
          <p:cNvSpPr txBox="1"/>
          <p:nvPr/>
        </p:nvSpPr>
        <p:spPr>
          <a:xfrm>
            <a:off x="3485562" y="196948"/>
            <a:ext cx="325286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পরিচর্যাঃ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AFFE3F-1721-4933-85EC-D577F207A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37" y="1147992"/>
            <a:ext cx="5289298" cy="4927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0D89A6-8A2B-48D1-B8B1-7BAE111E5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27" y="1147992"/>
            <a:ext cx="5297301" cy="4529056"/>
          </a:xfrm>
          <a:prstGeom prst="rect">
            <a:avLst/>
          </a:prstGeom>
        </p:spPr>
      </p:pic>
      <p:sp>
        <p:nvSpPr>
          <p:cNvPr id="24" name="Frame 8">
            <a:extLst>
              <a:ext uri="{FF2B5EF4-FFF2-40B4-BE49-F238E27FC236}">
                <a16:creationId xmlns:a16="http://schemas.microsoft.com/office/drawing/2014/main" id="{FF868C4E-4C59-4748-892A-C36DE90411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3FF3178-A648-4667-ACD3-99496099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5" y="1070687"/>
            <a:ext cx="5297301" cy="45659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A517AF-B42A-4D40-A141-7C3FF947F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20" y="1137710"/>
            <a:ext cx="5305308" cy="4549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910741-A152-478A-B58F-9A92512CE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27" y="1137710"/>
            <a:ext cx="5297301" cy="45659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96325AF-C863-476A-9683-65B8D28C7849}"/>
              </a:ext>
            </a:extLst>
          </p:cNvPr>
          <p:cNvSpPr txBox="1"/>
          <p:nvPr/>
        </p:nvSpPr>
        <p:spPr>
          <a:xfrm>
            <a:off x="252098" y="6020209"/>
            <a:ext cx="11635099" cy="558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4813C-607B-4A42-AD35-55A0D7194E6B}"/>
              </a:ext>
            </a:extLst>
          </p:cNvPr>
          <p:cNvSpPr txBox="1"/>
          <p:nvPr/>
        </p:nvSpPr>
        <p:spPr>
          <a:xfrm>
            <a:off x="8634335" y="459206"/>
            <a:ext cx="325286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পানিসেচ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28F641-039A-4BDE-960D-ABE596082E80}"/>
              </a:ext>
            </a:extLst>
          </p:cNvPr>
          <p:cNvSpPr txBox="1"/>
          <p:nvPr/>
        </p:nvSpPr>
        <p:spPr>
          <a:xfrm>
            <a:off x="8634335" y="1530098"/>
            <a:ext cx="325286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গাছ পাতলাকরণ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6A40F3-2319-4ED3-9300-594609A7F1FF}"/>
              </a:ext>
            </a:extLst>
          </p:cNvPr>
          <p:cNvSpPr txBox="1"/>
          <p:nvPr/>
        </p:nvSpPr>
        <p:spPr>
          <a:xfrm>
            <a:off x="8634334" y="2502059"/>
            <a:ext cx="325286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857987-65C7-4FE0-864A-FAB2D0C6EAC0}"/>
              </a:ext>
            </a:extLst>
          </p:cNvPr>
          <p:cNvSpPr txBox="1"/>
          <p:nvPr/>
        </p:nvSpPr>
        <p:spPr>
          <a:xfrm>
            <a:off x="8634333" y="3612519"/>
            <a:ext cx="325286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কারণ,লক্ষন ও দমন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AC58D5-7B16-4E22-9856-3DEF4B9BAAD2}"/>
              </a:ext>
            </a:extLst>
          </p:cNvPr>
          <p:cNvSpPr txBox="1"/>
          <p:nvPr/>
        </p:nvSpPr>
        <p:spPr>
          <a:xfrm>
            <a:off x="8634333" y="5147998"/>
            <a:ext cx="325286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পোকা মাকড় দমন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4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44A46-CE58-4007-8EAE-C3DEB98124A6}"/>
              </a:ext>
            </a:extLst>
          </p:cNvPr>
          <p:cNvSpPr txBox="1"/>
          <p:nvPr/>
        </p:nvSpPr>
        <p:spPr>
          <a:xfrm>
            <a:off x="4867421" y="196948"/>
            <a:ext cx="2715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ফসল সংগ্রহঃ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F8F4D-1784-4FAC-8F5C-8447F061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6" y="966389"/>
            <a:ext cx="5503639" cy="5464390"/>
          </a:xfrm>
          <a:prstGeom prst="rect">
            <a:avLst/>
          </a:prstGeom>
        </p:spPr>
      </p:pic>
      <p:sp>
        <p:nvSpPr>
          <p:cNvPr id="7" name="Frame 8">
            <a:extLst>
              <a:ext uri="{FF2B5EF4-FFF2-40B4-BE49-F238E27FC236}">
                <a16:creationId xmlns:a16="http://schemas.microsoft.com/office/drawing/2014/main" id="{0C2B5F56-8BE4-4B63-A7D8-7002953CAB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88F1B-65F3-4993-9E05-98781EAC7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74" y="966389"/>
            <a:ext cx="5733489" cy="54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7BBDCA-CF3F-4837-AD97-7D0B4D687D41}"/>
              </a:ext>
            </a:extLst>
          </p:cNvPr>
          <p:cNvSpPr txBox="1"/>
          <p:nvPr/>
        </p:nvSpPr>
        <p:spPr>
          <a:xfrm>
            <a:off x="4867420" y="196948"/>
            <a:ext cx="2588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ফসল মাড়াই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5E0AD-CB50-4DBD-9B36-5D8807725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4"/>
          <a:stretch/>
        </p:blipFill>
        <p:spPr>
          <a:xfrm>
            <a:off x="2695868" y="1586132"/>
            <a:ext cx="6208982" cy="4111283"/>
          </a:xfrm>
          <a:prstGeom prst="rect">
            <a:avLst/>
          </a:prstGeom>
        </p:spPr>
      </p:pic>
      <p:sp>
        <p:nvSpPr>
          <p:cNvPr id="7" name="Frame 8">
            <a:extLst>
              <a:ext uri="{FF2B5EF4-FFF2-40B4-BE49-F238E27FC236}">
                <a16:creationId xmlns:a16="http://schemas.microsoft.com/office/drawing/2014/main" id="{179F3BCE-089C-4204-8B85-DB879EB533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B26B9-A32B-4424-8C83-9484B0323CB6}"/>
              </a:ext>
            </a:extLst>
          </p:cNvPr>
          <p:cNvSpPr txBox="1"/>
          <p:nvPr/>
        </p:nvSpPr>
        <p:spPr>
          <a:xfrm>
            <a:off x="3727936" y="379828"/>
            <a:ext cx="512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বীজ শুকানো ও সংরক্ষণঃ 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2C38D-A0C2-41AD-B707-D304386BF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1" b="3728"/>
          <a:stretch/>
        </p:blipFill>
        <p:spPr>
          <a:xfrm>
            <a:off x="5860267" y="1783421"/>
            <a:ext cx="4241678" cy="3799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701856-EA25-47FA-8262-9145F0965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97" y="1783421"/>
            <a:ext cx="4241679" cy="3810000"/>
          </a:xfrm>
          <a:prstGeom prst="rect">
            <a:avLst/>
          </a:prstGeom>
        </p:spPr>
      </p:pic>
      <p:sp>
        <p:nvSpPr>
          <p:cNvPr id="11" name="Frame 8">
            <a:extLst>
              <a:ext uri="{FF2B5EF4-FFF2-40B4-BE49-F238E27FC236}">
                <a16:creationId xmlns:a16="http://schemas.microsoft.com/office/drawing/2014/main" id="{E4B09F99-B611-4213-9AF4-771E1D3D4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46AE4D-9258-41BC-B1E6-1B2903F1B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97" y="1149269"/>
            <a:ext cx="8494848" cy="45769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B64DD9-C22A-4014-90C3-EC1C47B49570}"/>
              </a:ext>
            </a:extLst>
          </p:cNvPr>
          <p:cNvSpPr txBox="1"/>
          <p:nvPr/>
        </p:nvSpPr>
        <p:spPr>
          <a:xfrm>
            <a:off x="4527029" y="5775229"/>
            <a:ext cx="213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বীজ শুকানো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D71ED-0AC6-408B-B239-0474A2A141A3}"/>
              </a:ext>
            </a:extLst>
          </p:cNvPr>
          <p:cNvSpPr txBox="1"/>
          <p:nvPr/>
        </p:nvSpPr>
        <p:spPr>
          <a:xfrm>
            <a:off x="4503157" y="5787798"/>
            <a:ext cx="269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বীজ সংরক্ষণঃ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5AD26-DA40-4841-B869-CA50C1BFC75E}"/>
              </a:ext>
            </a:extLst>
          </p:cNvPr>
          <p:cNvSpPr txBox="1"/>
          <p:nvPr/>
        </p:nvSpPr>
        <p:spPr>
          <a:xfrm>
            <a:off x="5160498" y="445054"/>
            <a:ext cx="1871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8">
            <a:extLst>
              <a:ext uri="{FF2B5EF4-FFF2-40B4-BE49-F238E27FC236}">
                <a16:creationId xmlns:a16="http://schemas.microsoft.com/office/drawing/2014/main" id="{6831E4BF-9558-4B0A-81C5-8724F565BA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1611FD-5C09-4CD7-993D-85439D336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10" y="1913316"/>
            <a:ext cx="4159348" cy="3031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46CD56-13AB-429A-98F0-785613EE3F3C}"/>
              </a:ext>
            </a:extLst>
          </p:cNvPr>
          <p:cNvSpPr txBox="1"/>
          <p:nvPr/>
        </p:nvSpPr>
        <p:spPr>
          <a:xfrm>
            <a:off x="6921305" y="2170223"/>
            <a:ext cx="4159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সরিষার ফলন প্রতি শতকে প্রায় ৩ থেকে ৩.৫ কেজি।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F5A9F4-4DFD-42D2-83EF-6330A60A6CFF}"/>
              </a:ext>
            </a:extLst>
          </p:cNvPr>
          <p:cNvSpPr txBox="1"/>
          <p:nvPr/>
        </p:nvSpPr>
        <p:spPr>
          <a:xfrm>
            <a:off x="3865151" y="243163"/>
            <a:ext cx="466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গুরুত্বঃ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C3C0F-5564-49D2-903F-8AFF90B7C039}"/>
              </a:ext>
            </a:extLst>
          </p:cNvPr>
          <p:cNvSpPr txBox="1"/>
          <p:nvPr/>
        </p:nvSpPr>
        <p:spPr>
          <a:xfrm>
            <a:off x="4004043" y="1857027"/>
            <a:ext cx="7557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৩ প্রকার সরিষা চাষ হয়।যথা-টরি,শ্বেত ও রাই। বিভিন্ন জাতের সরিষার বীজে ৪০-৪৪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600">
                <a:latin typeface="Times New Roman" panose="02020603050405020304" pitchFamily="18" charset="0"/>
                <a:cs typeface="NikoshBAN" panose="02000000000000000000" pitchFamily="2" charset="0"/>
              </a:rPr>
              <a:t> তেল থাকে।সরিষার বীজ থেকে তৈল নিস্কাশনের পর যে খৈল থাকে তাতে প্রায় ৪০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>
                <a:latin typeface="Times New Roman" panose="02020603050405020304" pitchFamily="18" charset="0"/>
                <a:cs typeface="NikoshBAN" panose="02000000000000000000" pitchFamily="2" charset="0"/>
              </a:rPr>
              <a:t>আমিষ এবং ৬৪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bn-BD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>
                <a:latin typeface="Times New Roman" panose="02020603050405020304" pitchFamily="18" charset="0"/>
                <a:cs typeface="NikoshBAN" panose="02000000000000000000" pitchFamily="2" charset="0"/>
              </a:rPr>
              <a:t>নাইট্রোজেন থাকে। সরিষার খৈল গরু,মহিষের জন্য খুবই পুষ্টিকর খাদ্য এবং উৎকৃষ্ট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 জৈব সার।</a:t>
            </a:r>
          </a:p>
        </p:txBody>
      </p:sp>
      <p:sp>
        <p:nvSpPr>
          <p:cNvPr id="4" name="Frame 8">
            <a:extLst>
              <a:ext uri="{FF2B5EF4-FFF2-40B4-BE49-F238E27FC236}">
                <a16:creationId xmlns:a16="http://schemas.microsoft.com/office/drawing/2014/main" id="{7D089B0B-E321-4847-AF27-88C9DD08BB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6AE7E-0A4D-43EA-A57F-87643CAFF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2" y="1857027"/>
            <a:ext cx="2743200" cy="36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3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4EBC9FB4-AA3E-4810-B0EB-E5809D35311F}"/>
              </a:ext>
            </a:extLst>
          </p:cNvPr>
          <p:cNvSpPr txBox="1"/>
          <p:nvPr/>
        </p:nvSpPr>
        <p:spPr>
          <a:xfrm>
            <a:off x="5665075" y="759655"/>
            <a:ext cx="5750614" cy="26348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660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AE53997-722C-471C-AEE7-EB83B5F28B05}"/>
              </a:ext>
            </a:extLst>
          </p:cNvPr>
          <p:cNvSpPr txBox="1"/>
          <p:nvPr/>
        </p:nvSpPr>
        <p:spPr>
          <a:xfrm>
            <a:off x="885399" y="4934249"/>
            <a:ext cx="10421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 ফসল উৎপাদনের ধাপ সংক্ষেপে লিখ।</a:t>
            </a:r>
            <a:endParaRPr lang="en-US" sz="600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34132550-1063-4AAF-A591-D41347496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76"/>
          <a:stretch/>
        </p:blipFill>
        <p:spPr>
          <a:xfrm>
            <a:off x="712859" y="629587"/>
            <a:ext cx="4773541" cy="3752959"/>
          </a:xfrm>
          <a:prstGeom prst="rect">
            <a:avLst/>
          </a:prstGeom>
        </p:spPr>
      </p:pic>
      <p:sp>
        <p:nvSpPr>
          <p:cNvPr id="91" name="Frame 8">
            <a:extLst>
              <a:ext uri="{FF2B5EF4-FFF2-40B4-BE49-F238E27FC236}">
                <a16:creationId xmlns:a16="http://schemas.microsoft.com/office/drawing/2014/main" id="{5DA51D7E-7D21-4D10-9C9E-5B2562247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176" y="244444"/>
            <a:ext cx="11715184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7608F8-EAE5-4477-BFE4-7B157421B954}"/>
              </a:ext>
            </a:extLst>
          </p:cNvPr>
          <p:cNvSpPr txBox="1"/>
          <p:nvPr/>
        </p:nvSpPr>
        <p:spPr>
          <a:xfrm>
            <a:off x="5234369" y="226880"/>
            <a:ext cx="217315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F7147-C50D-4A7F-AA78-43254286E02D}"/>
              </a:ext>
            </a:extLst>
          </p:cNvPr>
          <p:cNvSpPr/>
          <p:nvPr/>
        </p:nvSpPr>
        <p:spPr>
          <a:xfrm>
            <a:off x="4363662" y="1111479"/>
            <a:ext cx="7124027" cy="8266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প্রধান ক্ষতিকারক পোকা কোনটি ?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7A332B-28DC-434A-809B-D6678CD61B28}"/>
              </a:ext>
            </a:extLst>
          </p:cNvPr>
          <p:cNvSpPr/>
          <p:nvPr/>
        </p:nvSpPr>
        <p:spPr>
          <a:xfrm>
            <a:off x="277640" y="1652119"/>
            <a:ext cx="3886846" cy="16459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D6B1E-1E70-4E1C-8264-8B6FB969535F}"/>
              </a:ext>
            </a:extLst>
          </p:cNvPr>
          <p:cNvSpPr txBox="1"/>
          <p:nvPr/>
        </p:nvSpPr>
        <p:spPr>
          <a:xfrm>
            <a:off x="5159940" y="2100670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) বিছা পোকা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A3C70-6115-4CF3-8ACE-7B1826BD2C90}"/>
              </a:ext>
            </a:extLst>
          </p:cNvPr>
          <p:cNvSpPr txBox="1"/>
          <p:nvPr/>
        </p:nvSpPr>
        <p:spPr>
          <a:xfrm>
            <a:off x="8820613" y="2103889"/>
            <a:ext cx="21714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মাজরা পোকা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72AFA-A955-4AFC-ADFF-EA8516E7D017}"/>
              </a:ext>
            </a:extLst>
          </p:cNvPr>
          <p:cNvSpPr txBox="1"/>
          <p:nvPr/>
        </p:nvSpPr>
        <p:spPr>
          <a:xfrm>
            <a:off x="8831860" y="2634202"/>
            <a:ext cx="21714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লালমাকড়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F7FD4-D98F-45C7-A670-2B0145A5D75D}"/>
              </a:ext>
            </a:extLst>
          </p:cNvPr>
          <p:cNvSpPr txBox="1"/>
          <p:nvPr/>
        </p:nvSpPr>
        <p:spPr>
          <a:xfrm>
            <a:off x="5135738" y="2625321"/>
            <a:ext cx="2435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জাবপোকা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C0111B-FD37-442F-9BA9-7E17F924DB1A}"/>
              </a:ext>
            </a:extLst>
          </p:cNvPr>
          <p:cNvSpPr/>
          <p:nvPr/>
        </p:nvSpPr>
        <p:spPr>
          <a:xfrm>
            <a:off x="8806948" y="2680619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A4D62D-7888-4917-A9E2-EA45FC1B2F82}"/>
              </a:ext>
            </a:extLst>
          </p:cNvPr>
          <p:cNvSpPr/>
          <p:nvPr/>
        </p:nvSpPr>
        <p:spPr>
          <a:xfrm>
            <a:off x="5211952" y="2205748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365684-8D50-4680-AE9D-0D22116808D8}"/>
              </a:ext>
            </a:extLst>
          </p:cNvPr>
          <p:cNvSpPr/>
          <p:nvPr/>
        </p:nvSpPr>
        <p:spPr>
          <a:xfrm>
            <a:off x="5197178" y="2644504"/>
            <a:ext cx="366646" cy="3580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9F1D57-BE35-4FEF-AED3-DEC8103BCAC4}"/>
              </a:ext>
            </a:extLst>
          </p:cNvPr>
          <p:cNvSpPr/>
          <p:nvPr/>
        </p:nvSpPr>
        <p:spPr>
          <a:xfrm>
            <a:off x="400400" y="3688026"/>
            <a:ext cx="1338891" cy="10176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প্রশ্নঃ২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733AA6A-4189-4831-AF7D-7E05CB8964E2}"/>
              </a:ext>
            </a:extLst>
          </p:cNvPr>
          <p:cNvSpPr/>
          <p:nvPr/>
        </p:nvSpPr>
        <p:spPr>
          <a:xfrm>
            <a:off x="313562" y="5011369"/>
            <a:ext cx="3886846" cy="16459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CB74F-FEA3-45BC-9B56-3FA22274CAFE}"/>
              </a:ext>
            </a:extLst>
          </p:cNvPr>
          <p:cNvSpPr txBox="1"/>
          <p:nvPr/>
        </p:nvSpPr>
        <p:spPr>
          <a:xfrm>
            <a:off x="9021685" y="5210277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419D6-C55A-4584-A965-C0488F773410}"/>
              </a:ext>
            </a:extLst>
          </p:cNvPr>
          <p:cNvSpPr txBox="1"/>
          <p:nvPr/>
        </p:nvSpPr>
        <p:spPr>
          <a:xfrm>
            <a:off x="4513970" y="3239625"/>
            <a:ext cx="7223089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অল্টারনারিয়া ব্লাইট রোগে -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(i)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ফলে গাঢ় বাদামি দাগ পড়ে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ii)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পাতায় বাদামি দাগ পড়ে</a:t>
            </a:r>
          </a:p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ম্যালাথিয়ন -৫৭ ইসি স্প্রে করতে হয় </a:t>
            </a:r>
          </a:p>
          <a:p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01D70D-A56B-4612-8FF2-8D0D9D35EDFA}"/>
              </a:ext>
            </a:extLst>
          </p:cNvPr>
          <p:cNvSpPr txBox="1"/>
          <p:nvPr/>
        </p:nvSpPr>
        <p:spPr>
          <a:xfrm>
            <a:off x="5406286" y="5327747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8E96F2-FED9-4718-8E0D-2824EDA75C6F}"/>
              </a:ext>
            </a:extLst>
          </p:cNvPr>
          <p:cNvSpPr txBox="1"/>
          <p:nvPr/>
        </p:nvSpPr>
        <p:spPr>
          <a:xfrm>
            <a:off x="5406286" y="5834329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9B3C52-389B-4247-85F5-7B0B9E1790F2}"/>
              </a:ext>
            </a:extLst>
          </p:cNvPr>
          <p:cNvSpPr txBox="1"/>
          <p:nvPr/>
        </p:nvSpPr>
        <p:spPr>
          <a:xfrm>
            <a:off x="9087794" y="5848639"/>
            <a:ext cx="24358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I,ii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22">
            <a:extLst>
              <a:ext uri="{FF2B5EF4-FFF2-40B4-BE49-F238E27FC236}">
                <a16:creationId xmlns:a16="http://schemas.microsoft.com/office/drawing/2014/main" id="{C4508368-602E-4823-9567-35C1ED70E3AD}"/>
              </a:ext>
            </a:extLst>
          </p:cNvPr>
          <p:cNvSpPr/>
          <p:nvPr/>
        </p:nvSpPr>
        <p:spPr>
          <a:xfrm>
            <a:off x="6847787" y="2155545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2">
            <a:extLst>
              <a:ext uri="{FF2B5EF4-FFF2-40B4-BE49-F238E27FC236}">
                <a16:creationId xmlns:a16="http://schemas.microsoft.com/office/drawing/2014/main" id="{8483DF9D-1CBF-4EE4-B96C-8F5E4EDBE780}"/>
              </a:ext>
            </a:extLst>
          </p:cNvPr>
          <p:cNvSpPr/>
          <p:nvPr/>
        </p:nvSpPr>
        <p:spPr>
          <a:xfrm>
            <a:off x="10351857" y="2605117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Multiply 22">
            <a:extLst>
              <a:ext uri="{FF2B5EF4-FFF2-40B4-BE49-F238E27FC236}">
                <a16:creationId xmlns:a16="http://schemas.microsoft.com/office/drawing/2014/main" id="{C126039B-906B-45B0-AB78-3415334D6029}"/>
              </a:ext>
            </a:extLst>
          </p:cNvPr>
          <p:cNvSpPr/>
          <p:nvPr/>
        </p:nvSpPr>
        <p:spPr>
          <a:xfrm>
            <a:off x="7192275" y="5283059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y 22">
            <a:extLst>
              <a:ext uri="{FF2B5EF4-FFF2-40B4-BE49-F238E27FC236}">
                <a16:creationId xmlns:a16="http://schemas.microsoft.com/office/drawing/2014/main" id="{56C40625-D71D-47A3-A516-D21825EEAA34}"/>
              </a:ext>
            </a:extLst>
          </p:cNvPr>
          <p:cNvSpPr/>
          <p:nvPr/>
        </p:nvSpPr>
        <p:spPr>
          <a:xfrm>
            <a:off x="10688127" y="2112186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Multiply 22">
            <a:extLst>
              <a:ext uri="{FF2B5EF4-FFF2-40B4-BE49-F238E27FC236}">
                <a16:creationId xmlns:a16="http://schemas.microsoft.com/office/drawing/2014/main" id="{B251D3F0-4BA5-44B0-9EFA-A613985DFD27}"/>
              </a:ext>
            </a:extLst>
          </p:cNvPr>
          <p:cNvSpPr/>
          <p:nvPr/>
        </p:nvSpPr>
        <p:spPr>
          <a:xfrm>
            <a:off x="10835415" y="5848639"/>
            <a:ext cx="410384" cy="390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Multiply 22">
            <a:extLst>
              <a:ext uri="{FF2B5EF4-FFF2-40B4-BE49-F238E27FC236}">
                <a16:creationId xmlns:a16="http://schemas.microsoft.com/office/drawing/2014/main" id="{B578DD5B-10C0-445F-9675-0B13934DAFA8}"/>
              </a:ext>
            </a:extLst>
          </p:cNvPr>
          <p:cNvSpPr/>
          <p:nvPr/>
        </p:nvSpPr>
        <p:spPr>
          <a:xfrm>
            <a:off x="7202327" y="5746461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19799936-EE95-4878-B002-573E3BA3E4F7}"/>
              </a:ext>
            </a:extLst>
          </p:cNvPr>
          <p:cNvSpPr/>
          <p:nvPr/>
        </p:nvSpPr>
        <p:spPr>
          <a:xfrm rot="14014148">
            <a:off x="7169627" y="24131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2FA73A75-90EB-4C9F-933B-4E0479AEEE4E}"/>
              </a:ext>
            </a:extLst>
          </p:cNvPr>
          <p:cNvSpPr/>
          <p:nvPr/>
        </p:nvSpPr>
        <p:spPr>
          <a:xfrm rot="14014148">
            <a:off x="10694202" y="5063490"/>
            <a:ext cx="204663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C09F82-0585-40BD-A33C-6280D110651F}"/>
              </a:ext>
            </a:extLst>
          </p:cNvPr>
          <p:cNvSpPr/>
          <p:nvPr/>
        </p:nvSpPr>
        <p:spPr>
          <a:xfrm rot="568415">
            <a:off x="9028363" y="5937800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CFE07E-B5A4-4DAA-AA61-8B46B516FF03}"/>
              </a:ext>
            </a:extLst>
          </p:cNvPr>
          <p:cNvSpPr/>
          <p:nvPr/>
        </p:nvSpPr>
        <p:spPr>
          <a:xfrm>
            <a:off x="5380501" y="5887922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C2E7258-C954-450A-8B6F-BF64F3E4ED3C}"/>
              </a:ext>
            </a:extLst>
          </p:cNvPr>
          <p:cNvSpPr/>
          <p:nvPr/>
        </p:nvSpPr>
        <p:spPr>
          <a:xfrm>
            <a:off x="5493669" y="5440043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422CA7-62A1-40DF-933C-6EBD061BACA9}"/>
              </a:ext>
            </a:extLst>
          </p:cNvPr>
          <p:cNvSpPr/>
          <p:nvPr/>
        </p:nvSpPr>
        <p:spPr>
          <a:xfrm>
            <a:off x="8758484" y="2178311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94DA158-964F-4D53-B8EB-E7BE97A4C5C7}"/>
              </a:ext>
            </a:extLst>
          </p:cNvPr>
          <p:cNvSpPr/>
          <p:nvPr/>
        </p:nvSpPr>
        <p:spPr>
          <a:xfrm>
            <a:off x="340393" y="899410"/>
            <a:ext cx="1398898" cy="1038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প্রশ্নঃ১</a:t>
            </a:r>
            <a:endParaRPr lang="en-US" sz="2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1E99-8EF3-44B7-932A-B521F7A6820B}"/>
              </a:ext>
            </a:extLst>
          </p:cNvPr>
          <p:cNvSpPr/>
          <p:nvPr/>
        </p:nvSpPr>
        <p:spPr>
          <a:xfrm>
            <a:off x="9014587" y="5283059"/>
            <a:ext cx="366646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F8796F76-BD52-4484-9F4F-04244FA1027D}"/>
              </a:ext>
            </a:extLst>
          </p:cNvPr>
          <p:cNvSpPr txBox="1"/>
          <p:nvPr/>
        </p:nvSpPr>
        <p:spPr>
          <a:xfrm>
            <a:off x="4427298" y="1020403"/>
            <a:ext cx="392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1680332-4546-4E68-9947-0DFCC144A41D}"/>
              </a:ext>
            </a:extLst>
          </p:cNvPr>
          <p:cNvSpPr txBox="1"/>
          <p:nvPr/>
        </p:nvSpPr>
        <p:spPr>
          <a:xfrm>
            <a:off x="1301530" y="2753870"/>
            <a:ext cx="9625428" cy="277311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BD" sz="4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সরিষা ফসল চাষের গুরুত্ব </a:t>
            </a:r>
          </a:p>
          <a:p>
            <a:r>
              <a:rPr lang="bn-BD" sz="48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বিষয়ে প্রতিবেদন তৈরি করে আনবে।</a:t>
            </a:r>
            <a:endParaRPr lang="en-US" sz="480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Frame 8">
            <a:extLst>
              <a:ext uri="{FF2B5EF4-FFF2-40B4-BE49-F238E27FC236}">
                <a16:creationId xmlns:a16="http://schemas.microsoft.com/office/drawing/2014/main" id="{7DB1B73C-FE93-4BA3-8F68-F7B455CDA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>
            <a:extLst>
              <a:ext uri="{FF2B5EF4-FFF2-40B4-BE49-F238E27FC236}">
                <a16:creationId xmlns:a16="http://schemas.microsoft.com/office/drawing/2014/main" id="{036C7CAE-51DB-4227-BE3D-87EE991E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972714"/>
            <a:ext cx="10656804" cy="514162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9E30915-ED0A-463B-A427-1750D464B24C}"/>
              </a:ext>
            </a:extLst>
          </p:cNvPr>
          <p:cNvSpPr txBox="1"/>
          <p:nvPr/>
        </p:nvSpPr>
        <p:spPr>
          <a:xfrm>
            <a:off x="4131876" y="1772001"/>
            <a:ext cx="332683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Frame 8">
            <a:extLst>
              <a:ext uri="{FF2B5EF4-FFF2-40B4-BE49-F238E27FC236}">
                <a16:creationId xmlns:a16="http://schemas.microsoft.com/office/drawing/2014/main" id="{C0BF556C-52E7-405E-B87B-E4C7A7EC28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C68C-4009-4BE4-81BC-742654C33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91" y="0"/>
            <a:ext cx="1233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E2E60-DEE0-4639-903D-92F79052143E}"/>
              </a:ext>
            </a:extLst>
          </p:cNvPr>
          <p:cNvSpPr txBox="1"/>
          <p:nvPr/>
        </p:nvSpPr>
        <p:spPr>
          <a:xfrm>
            <a:off x="6469856" y="1295400"/>
            <a:ext cx="452437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AFC1F-348F-4FDC-8D2E-19BA42B73E21}"/>
              </a:ext>
            </a:extLst>
          </p:cNvPr>
          <p:cNvSpPr txBox="1"/>
          <p:nvPr/>
        </p:nvSpPr>
        <p:spPr>
          <a:xfrm>
            <a:off x="1338263" y="1295400"/>
            <a:ext cx="452437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373F0-0A96-42EF-9F61-EFFB088C2EBA}"/>
              </a:ext>
            </a:extLst>
          </p:cNvPr>
          <p:cNvSpPr txBox="1"/>
          <p:nvPr/>
        </p:nvSpPr>
        <p:spPr>
          <a:xfrm>
            <a:off x="1314450" y="2038350"/>
            <a:ext cx="45481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শোমসপুর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খোকসা-কুষ্টিয়া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- ০১৭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২১৫৮৫১৯৪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B4030-FEFA-4A45-B6D2-E1B3839DD27D}"/>
              </a:ext>
            </a:extLst>
          </p:cNvPr>
          <p:cNvSpPr txBox="1"/>
          <p:nvPr/>
        </p:nvSpPr>
        <p:spPr>
          <a:xfrm>
            <a:off x="6469856" y="2038350"/>
            <a:ext cx="45243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কৃষিজ উৎপাদন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পরিচ্ছেদ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-সরিষা চাষ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2714" y="2533650"/>
            <a:ext cx="1438657" cy="1796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EBE35-D576-4174-AF41-6BDFB987D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72" y="2445587"/>
            <a:ext cx="1830200" cy="1884098"/>
          </a:xfrm>
          <a:prstGeom prst="rect">
            <a:avLst/>
          </a:prstGeom>
        </p:spPr>
      </p:pic>
      <p:sp>
        <p:nvSpPr>
          <p:cNvPr id="8" name="Frame 8">
            <a:extLst>
              <a:ext uri="{FF2B5EF4-FFF2-40B4-BE49-F238E27FC236}">
                <a16:creationId xmlns:a16="http://schemas.microsoft.com/office/drawing/2014/main" id="{767AB68C-B041-4A67-B75F-CD9596195B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4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3A033-1065-47F5-AAA8-0C20943CB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37" y="1436950"/>
            <a:ext cx="9216123" cy="4492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7C427E-C80D-463A-AE13-1D0AB688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58" y="1436950"/>
            <a:ext cx="9182758" cy="44474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DFFFE6-3057-469A-88F3-B39A7E2D02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00"/>
          <a:stretch/>
        </p:blipFill>
        <p:spPr>
          <a:xfrm>
            <a:off x="1290158" y="1470074"/>
            <a:ext cx="9182757" cy="4340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8DF3F8E-E2C7-4CDE-B165-25CD2EBD9C81}"/>
              </a:ext>
            </a:extLst>
          </p:cNvPr>
          <p:cNvGrpSpPr/>
          <p:nvPr/>
        </p:nvGrpSpPr>
        <p:grpSpPr>
          <a:xfrm>
            <a:off x="0" y="0"/>
            <a:ext cx="12154734" cy="6810177"/>
            <a:chOff x="14514" y="-45423"/>
            <a:chExt cx="12231971" cy="700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67AF8F-17C2-40B2-8CF0-A391C2A986A8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4989DA-0025-4DA8-AF28-8B60F106FE9D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C091327-2790-4F90-BFEF-313556DD4EEE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107B5F34-1957-4A72-8EDD-C737621D22FC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E6A9E68-47FB-4B75-A4C2-4A6045E10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7F31654-BF70-4FD0-9CDA-B17561735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6B19520-7160-4EA5-AE68-17BCC7432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B6DB9D-6BF6-4752-8356-91E5A1974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9A970AE-CF77-485E-A691-9468F7AF9031}"/>
              </a:ext>
            </a:extLst>
          </p:cNvPr>
          <p:cNvSpPr txBox="1"/>
          <p:nvPr/>
        </p:nvSpPr>
        <p:spPr>
          <a:xfrm>
            <a:off x="2332384" y="119269"/>
            <a:ext cx="809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এবং বলঃ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883D62A-1084-45E7-8AB5-6D27A31FA966}"/>
              </a:ext>
            </a:extLst>
          </p:cNvPr>
          <p:cNvSpPr/>
          <p:nvPr/>
        </p:nvSpPr>
        <p:spPr>
          <a:xfrm>
            <a:off x="2113737" y="859277"/>
            <a:ext cx="7518260" cy="320327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8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63362509-6C79-4FF9-A89E-8EB3D524FFB6}"/>
              </a:ext>
            </a:extLst>
          </p:cNvPr>
          <p:cNvSpPr/>
          <p:nvPr/>
        </p:nvSpPr>
        <p:spPr>
          <a:xfrm>
            <a:off x="2077792" y="4072945"/>
            <a:ext cx="8036417" cy="196209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সরিষা চাষ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8">
            <a:extLst>
              <a:ext uri="{FF2B5EF4-FFF2-40B4-BE49-F238E27FC236}">
                <a16:creationId xmlns:a16="http://schemas.microsoft.com/office/drawing/2014/main" id="{1510EB5A-3613-47ED-B514-6F010FDEBC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5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8A8CEE70-202C-4E70-8DA1-8ED96E61657A}"/>
              </a:ext>
            </a:extLst>
          </p:cNvPr>
          <p:cNvSpPr txBox="1"/>
          <p:nvPr/>
        </p:nvSpPr>
        <p:spPr>
          <a:xfrm>
            <a:off x="749270" y="1581641"/>
            <a:ext cx="6481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54B9495-CE88-449F-9C89-C56FFAE83262}"/>
              </a:ext>
            </a:extLst>
          </p:cNvPr>
          <p:cNvSpPr txBox="1"/>
          <p:nvPr/>
        </p:nvSpPr>
        <p:spPr>
          <a:xfrm>
            <a:off x="1183984" y="3105834"/>
            <a:ext cx="811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সরিষার বিভিন্ন প্রকার জাতের নাম বলতে পারবে;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64D4DF-6CCB-47D3-B9F0-1963228957FD}"/>
              </a:ext>
            </a:extLst>
          </p:cNvPr>
          <p:cNvSpPr txBox="1"/>
          <p:nvPr/>
        </p:nvSpPr>
        <p:spPr>
          <a:xfrm>
            <a:off x="1183984" y="3752165"/>
            <a:ext cx="897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সরিষার চাষ পদ্ধতি ব্যাখ্যা করতে পারবে;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D3B275-E97F-4EA0-B607-D16770749D59}"/>
              </a:ext>
            </a:extLst>
          </p:cNvPr>
          <p:cNvSpPr txBox="1"/>
          <p:nvPr/>
        </p:nvSpPr>
        <p:spPr>
          <a:xfrm>
            <a:off x="1183984" y="4375842"/>
            <a:ext cx="754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সরিষার পরিচর্যা সম্পর্কে ব্যাখ্যা করতে পারবে;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BAD8C59-C7C5-4682-B35F-26B452E0DB6E}"/>
              </a:ext>
            </a:extLst>
          </p:cNvPr>
          <p:cNvSpPr txBox="1"/>
          <p:nvPr/>
        </p:nvSpPr>
        <p:spPr>
          <a:xfrm>
            <a:off x="1183984" y="4999519"/>
            <a:ext cx="818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 ফসলের গুরুত্ব বর্ণনা করতে পারবে।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58BC7A-77C6-4C3A-BD59-6A5CEE591363}"/>
              </a:ext>
            </a:extLst>
          </p:cNvPr>
          <p:cNvSpPr txBox="1"/>
          <p:nvPr/>
        </p:nvSpPr>
        <p:spPr>
          <a:xfrm>
            <a:off x="1183984" y="2482157"/>
            <a:ext cx="811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সরিষার পরিচিতি বর্ণনা করতে পারবে;</a:t>
            </a:r>
          </a:p>
        </p:txBody>
      </p:sp>
      <p:sp>
        <p:nvSpPr>
          <p:cNvPr id="8" name="Frame 8">
            <a:extLst>
              <a:ext uri="{FF2B5EF4-FFF2-40B4-BE49-F238E27FC236}">
                <a16:creationId xmlns:a16="http://schemas.microsoft.com/office/drawing/2014/main" id="{AD0CF947-E4D7-47D3-8FEA-AF8DDA9D6F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AC38-985D-4332-BC7F-7B5BB6904D68}"/>
              </a:ext>
            </a:extLst>
          </p:cNvPr>
          <p:cNvSpPr txBox="1"/>
          <p:nvPr/>
        </p:nvSpPr>
        <p:spPr>
          <a:xfrm>
            <a:off x="4331919" y="368544"/>
            <a:ext cx="290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>
                <a:latin typeface="NikoshBAN" panose="02000000000000000000" pitchFamily="2" charset="0"/>
                <a:cs typeface="NikoshBAN" panose="02000000000000000000" pitchFamily="2" charset="0"/>
              </a:rPr>
              <a:t>সরিষার পরিচিতিঃ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235AB-8998-4DEA-948D-A4741E20DF9D}"/>
              </a:ext>
            </a:extLst>
          </p:cNvPr>
          <p:cNvSpPr txBox="1"/>
          <p:nvPr/>
        </p:nvSpPr>
        <p:spPr>
          <a:xfrm>
            <a:off x="4732135" y="2067810"/>
            <a:ext cx="7450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তেল ফসল হিসাবে সরিষা, তিল, তিসি, চিনাবাদাম, সূর্যমুখী প্রভৃতি চাষ হয়ে থাকে।তবে এদেশের মানুষ সরিষাকেই প্রধান ভোজ্য তৈল বীজ ফসল  হিসাবে বেশি চাষ করে থাকে।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3C1F3-506E-47B8-A437-E57016128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b="50383"/>
          <a:stretch/>
        </p:blipFill>
        <p:spPr>
          <a:xfrm>
            <a:off x="675036" y="1469599"/>
            <a:ext cx="4047345" cy="3943246"/>
          </a:xfrm>
          <a:prstGeom prst="rect">
            <a:avLst/>
          </a:prstGeom>
        </p:spPr>
      </p:pic>
      <p:sp>
        <p:nvSpPr>
          <p:cNvPr id="6" name="Frame 8">
            <a:extLst>
              <a:ext uri="{FF2B5EF4-FFF2-40B4-BE49-F238E27FC236}">
                <a16:creationId xmlns:a16="http://schemas.microsoft.com/office/drawing/2014/main" id="{76134C35-E6FF-43DE-B2C4-FBA3EFD408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ED58A-910B-4EC8-AE9D-F2532710F125}"/>
              </a:ext>
            </a:extLst>
          </p:cNvPr>
          <p:cNvSpPr txBox="1"/>
          <p:nvPr/>
        </p:nvSpPr>
        <p:spPr>
          <a:xfrm>
            <a:off x="3546861" y="307204"/>
            <a:ext cx="4077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সরিষার জাত নির্বাচনঃ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19947-33C7-4706-A444-65FCC2A5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3" y="3359205"/>
            <a:ext cx="2908951" cy="2923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9421D3-F5D6-47B2-B5BE-53F46695D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17" y="3491818"/>
            <a:ext cx="2701270" cy="2536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6F04D-B9CC-4D5A-8962-E66A87A77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60" y="3594901"/>
            <a:ext cx="2701269" cy="2330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2C9B2-F834-40A5-9613-C4ACFC837B98}"/>
              </a:ext>
            </a:extLst>
          </p:cNvPr>
          <p:cNvSpPr txBox="1"/>
          <p:nvPr/>
        </p:nvSpPr>
        <p:spPr>
          <a:xfrm>
            <a:off x="689318" y="1263439"/>
            <a:ext cx="10895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অনেক জাতের সরিষার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চাষ হয়। নিম্নে সরিষার অনুমোদিত কতকগুলো জাতের নাম,যেমন টরি-৭,কল্যানিয়া,সোনালী সরিষা,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সম্পদ,রাই সরিষা,বারি সরিষা-৮, বারি সরিষা-১৪, বারি সরিষা-১৫, বারি সরিষা-১৬।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5CC80-4011-4269-A35B-8AFDB8F06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91" y="3698485"/>
            <a:ext cx="2701269" cy="2226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0105F-026A-4852-85CD-67255AFFC3A0}"/>
              </a:ext>
            </a:extLst>
          </p:cNvPr>
          <p:cNvSpPr txBox="1"/>
          <p:nvPr/>
        </p:nvSpPr>
        <p:spPr>
          <a:xfrm>
            <a:off x="4133557" y="5959643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জাতের সরিষা বীজ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AC7FD63-766C-4E91-B585-614FD9148F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09901558-FFF1-4DC1-A3A3-DC6EA1B61924}"/>
              </a:ext>
            </a:extLst>
          </p:cNvPr>
          <p:cNvSpPr txBox="1"/>
          <p:nvPr/>
        </p:nvSpPr>
        <p:spPr>
          <a:xfrm>
            <a:off x="5641482" y="989351"/>
            <a:ext cx="4870938" cy="24937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72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9CCF51-186A-4F73-BD59-538CC5720DE0}"/>
              </a:ext>
            </a:extLst>
          </p:cNvPr>
          <p:cNvSpPr txBox="1"/>
          <p:nvPr/>
        </p:nvSpPr>
        <p:spPr>
          <a:xfrm>
            <a:off x="1915792" y="4288491"/>
            <a:ext cx="879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সরিষার কয়েকটি জাতের নাম লিখ।</a:t>
            </a:r>
            <a:endParaRPr lang="en-US" sz="60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D68B23C-059D-4532-B7A5-B33F016F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0"/>
          <a:stretch/>
        </p:blipFill>
        <p:spPr>
          <a:xfrm>
            <a:off x="658318" y="630517"/>
            <a:ext cx="5143500" cy="3586796"/>
          </a:xfrm>
          <a:prstGeom prst="rect">
            <a:avLst/>
          </a:prstGeom>
        </p:spPr>
      </p:pic>
      <p:sp>
        <p:nvSpPr>
          <p:cNvPr id="90" name="Frame 8">
            <a:extLst>
              <a:ext uri="{FF2B5EF4-FFF2-40B4-BE49-F238E27FC236}">
                <a16:creationId xmlns:a16="http://schemas.microsoft.com/office/drawing/2014/main" id="{E43C245B-E140-4BE2-9165-78BF5F625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F7DED-125B-4BA1-A1A9-FA24A2F52A99}"/>
              </a:ext>
            </a:extLst>
          </p:cNvPr>
          <p:cNvSpPr txBox="1"/>
          <p:nvPr/>
        </p:nvSpPr>
        <p:spPr>
          <a:xfrm>
            <a:off x="3597402" y="199496"/>
            <a:ext cx="4422336" cy="646331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সরিষার চাষ পদ্ধতিঃ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AB9B-DFF9-46B5-B545-2A6E570B7C45}"/>
              </a:ext>
            </a:extLst>
          </p:cNvPr>
          <p:cNvSpPr txBox="1"/>
          <p:nvPr/>
        </p:nvSpPr>
        <p:spPr>
          <a:xfrm>
            <a:off x="8808540" y="1146042"/>
            <a:ext cx="276386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জমি নির্বাচন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8C03F-00DE-4EC3-B394-0E30519A0925}"/>
              </a:ext>
            </a:extLst>
          </p:cNvPr>
          <p:cNvSpPr txBox="1"/>
          <p:nvPr/>
        </p:nvSpPr>
        <p:spPr>
          <a:xfrm>
            <a:off x="8808540" y="1997407"/>
            <a:ext cx="276386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বপনের সময়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37720-4468-4D52-A169-3418D228E8FC}"/>
              </a:ext>
            </a:extLst>
          </p:cNvPr>
          <p:cNvSpPr txBox="1"/>
          <p:nvPr/>
        </p:nvSpPr>
        <p:spPr>
          <a:xfrm>
            <a:off x="8834308" y="2831217"/>
            <a:ext cx="27380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D31237-CBBA-4023-A056-538837043769}"/>
              </a:ext>
            </a:extLst>
          </p:cNvPr>
          <p:cNvSpPr txBox="1"/>
          <p:nvPr/>
        </p:nvSpPr>
        <p:spPr>
          <a:xfrm>
            <a:off x="8834309" y="3695435"/>
            <a:ext cx="27380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সার প্রয়োগ পদ্ধতি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51EB6-31DA-4A73-9BE5-C67F9D0D3F86}"/>
              </a:ext>
            </a:extLst>
          </p:cNvPr>
          <p:cNvSpPr txBox="1"/>
          <p:nvPr/>
        </p:nvSpPr>
        <p:spPr>
          <a:xfrm>
            <a:off x="8834308" y="4559653"/>
            <a:ext cx="27380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বীজের হার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68762-639D-4E35-A9CA-3671A58ABF84}"/>
              </a:ext>
            </a:extLst>
          </p:cNvPr>
          <p:cNvSpPr txBox="1"/>
          <p:nvPr/>
        </p:nvSpPr>
        <p:spPr>
          <a:xfrm>
            <a:off x="8808539" y="5350202"/>
            <a:ext cx="276386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বপন পদ্ধতি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556E88-8E53-4139-A833-4DB4EE7BA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4" y="991206"/>
            <a:ext cx="5064016" cy="48026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5F652D1-3A02-45B6-BFFF-A2DCFA23EDA3}"/>
              </a:ext>
            </a:extLst>
          </p:cNvPr>
          <p:cNvGrpSpPr/>
          <p:nvPr/>
        </p:nvGrpSpPr>
        <p:grpSpPr>
          <a:xfrm>
            <a:off x="1031985" y="992502"/>
            <a:ext cx="5064015" cy="4802621"/>
            <a:chOff x="1190410" y="1038137"/>
            <a:chExt cx="5064015" cy="50762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988958-5528-4DC9-95E0-956845DB2583}"/>
                </a:ext>
              </a:extLst>
            </p:cNvPr>
            <p:cNvSpPr/>
            <p:nvPr/>
          </p:nvSpPr>
          <p:spPr>
            <a:xfrm>
              <a:off x="1190410" y="1038137"/>
              <a:ext cx="5064015" cy="50762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51B2FF-54B4-4814-B5B9-53B38FD7C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9" t="11564" r="14291" b="26291"/>
            <a:stretch/>
          </p:blipFill>
          <p:spPr>
            <a:xfrm>
              <a:off x="1477488" y="3979644"/>
              <a:ext cx="2531638" cy="180703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D6A5AC-AE5A-443B-A6C6-7429E6742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" t="13945" r="7768" b="21292"/>
            <a:stretch/>
          </p:blipFill>
          <p:spPr>
            <a:xfrm>
              <a:off x="1528920" y="1106940"/>
              <a:ext cx="2683914" cy="19006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8C850E-E1C5-427D-8131-7B970E233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t="6173" r="9997"/>
            <a:stretch/>
          </p:blipFill>
          <p:spPr>
            <a:xfrm>
              <a:off x="4101071" y="2950191"/>
              <a:ext cx="1905557" cy="163547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1CD4E4E-5C75-4D67-850D-6CE1ED5C2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9" y="996624"/>
            <a:ext cx="5070425" cy="4803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343A2-468F-420D-BA2E-B7C623AB8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4" y="962905"/>
            <a:ext cx="5080716" cy="48984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C42796-4A20-4E2B-91E0-C3C47ED98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0" y="967417"/>
            <a:ext cx="5069134" cy="48037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73781D-9415-4092-B7CF-03663B43DF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958432" y="1086805"/>
            <a:ext cx="5064016" cy="4767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Frame 8">
            <a:extLst>
              <a:ext uri="{FF2B5EF4-FFF2-40B4-BE49-F238E27FC236}">
                <a16:creationId xmlns:a16="http://schemas.microsoft.com/office/drawing/2014/main" id="{B6722648-9BAA-41F7-81BC-9A0EC03138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DA88F2-7CA1-47FB-89DF-61E4543BAC55}"/>
              </a:ext>
            </a:extLst>
          </p:cNvPr>
          <p:cNvSpPr txBox="1"/>
          <p:nvPr/>
        </p:nvSpPr>
        <p:spPr>
          <a:xfrm>
            <a:off x="238126" y="6140751"/>
            <a:ext cx="11589114" cy="495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</a:p>
        </p:txBody>
      </p:sp>
    </p:spTree>
    <p:extLst>
      <p:ext uri="{BB962C8B-B14F-4D97-AF65-F5344CB8AC3E}">
        <p14:creationId xmlns:p14="http://schemas.microsoft.com/office/powerpoint/2010/main" val="40462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442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51</cp:revision>
  <dcterms:created xsi:type="dcterms:W3CDTF">2019-11-11T17:14:47Z</dcterms:created>
  <dcterms:modified xsi:type="dcterms:W3CDTF">2019-12-22T12:16:44Z</dcterms:modified>
</cp:coreProperties>
</file>