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3" r:id="rId2"/>
    <p:sldId id="258" r:id="rId3"/>
    <p:sldId id="257" r:id="rId4"/>
    <p:sldId id="277" r:id="rId5"/>
    <p:sldId id="259" r:id="rId6"/>
    <p:sldId id="260" r:id="rId7"/>
    <p:sldId id="276" r:id="rId8"/>
    <p:sldId id="256" r:id="rId9"/>
    <p:sldId id="278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70" r:id="rId18"/>
    <p:sldId id="271" r:id="rId19"/>
    <p:sldId id="281" r:id="rId20"/>
    <p:sldId id="273" r:id="rId21"/>
    <p:sldId id="282" r:id="rId22"/>
    <p:sldId id="274" r:id="rId23"/>
    <p:sldId id="27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1"/>
    <p:restoredTop sz="94689"/>
  </p:normalViewPr>
  <p:slideViewPr>
    <p:cSldViewPr snapToGrid="0">
      <p:cViewPr varScale="1">
        <p:scale>
          <a:sx n="103" d="100"/>
          <a:sy n="103" d="100"/>
        </p:scale>
        <p:origin x="5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9521B-4B65-4496-B251-9A8050B4D054}" type="datetimeFigureOut">
              <a:rPr lang="en-US" smtClean="0"/>
              <a:t>12/22/19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6DF79-5047-4F13-92C8-BA5D6D940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72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6DF79-5047-4F13-92C8-BA5D6D94012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288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6DF79-5047-4F13-92C8-BA5D6D9401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894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6DF79-5047-4F13-92C8-BA5D6D94012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158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B427-0AB4-4711-B69E-313FCDDE6E52}" type="datetimeFigureOut">
              <a:rPr lang="en-US" smtClean="0"/>
              <a:t>12/22/19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2EB0-2CF5-40E1-898A-AD502EC65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41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B427-0AB4-4711-B69E-313FCDDE6E52}" type="datetimeFigureOut">
              <a:rPr lang="en-US" smtClean="0"/>
              <a:t>12/22/19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2EB0-2CF5-40E1-898A-AD502EC65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350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B427-0AB4-4711-B69E-313FCDDE6E52}" type="datetimeFigureOut">
              <a:rPr lang="en-US" smtClean="0"/>
              <a:t>12/22/19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2EB0-2CF5-40E1-898A-AD502EC65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896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B427-0AB4-4711-B69E-313FCDDE6E52}" type="datetimeFigureOut">
              <a:rPr lang="en-US" smtClean="0"/>
              <a:t>12/22/19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2EB0-2CF5-40E1-898A-AD502EC65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38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B427-0AB4-4711-B69E-313FCDDE6E52}" type="datetimeFigureOut">
              <a:rPr lang="en-US" smtClean="0"/>
              <a:t>12/22/19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2EB0-2CF5-40E1-898A-AD502EC65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81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B427-0AB4-4711-B69E-313FCDDE6E52}" type="datetimeFigureOut">
              <a:rPr lang="en-US" smtClean="0"/>
              <a:t>12/22/19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2EB0-2CF5-40E1-898A-AD502EC65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957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B427-0AB4-4711-B69E-313FCDDE6E52}" type="datetimeFigureOut">
              <a:rPr lang="en-US" smtClean="0"/>
              <a:t>12/22/19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2EB0-2CF5-40E1-898A-AD502EC65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31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B427-0AB4-4711-B69E-313FCDDE6E52}" type="datetimeFigureOut">
              <a:rPr lang="en-US" smtClean="0"/>
              <a:t>12/22/19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2EB0-2CF5-40E1-898A-AD502EC65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299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B427-0AB4-4711-B69E-313FCDDE6E52}" type="datetimeFigureOut">
              <a:rPr lang="en-US" smtClean="0"/>
              <a:t>12/22/19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2EB0-2CF5-40E1-898A-AD502EC65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04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B427-0AB4-4711-B69E-313FCDDE6E52}" type="datetimeFigureOut">
              <a:rPr lang="en-US" smtClean="0"/>
              <a:t>12/22/19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2EB0-2CF5-40E1-898A-AD502EC65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12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B427-0AB4-4711-B69E-313FCDDE6E52}" type="datetimeFigureOut">
              <a:rPr lang="en-US" smtClean="0"/>
              <a:t>12/22/19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2EB0-2CF5-40E1-898A-AD502EC65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9B427-0AB4-4711-B69E-313FCDDE6E52}" type="datetimeFigureOut">
              <a:rPr lang="en-US" smtClean="0"/>
              <a:t>12/22/19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2EB0-2CF5-40E1-898A-AD502EC65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364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3DF17C-7021-EC4B-9F09-C606B807C19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6E7082-5073-034B-BA21-7C8CB461AE2A}"/>
              </a:ext>
            </a:extLst>
          </p:cNvPr>
          <p:cNvSpPr txBox="1"/>
          <p:nvPr/>
        </p:nvSpPr>
        <p:spPr>
          <a:xfrm>
            <a:off x="333705" y="653806"/>
            <a:ext cx="4386578" cy="50167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000" b="1" spc="6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bn-IN" sz="8000" b="1" spc="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000" b="1" spc="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bn-IN" sz="8000" b="1" spc="600" dirty="0">
                <a:latin typeface="NikoshBAN" panose="02000000000000000000" pitchFamily="2" charset="0"/>
                <a:cs typeface="NikoshBAN" panose="02000000000000000000" pitchFamily="2" charset="0"/>
              </a:rPr>
              <a:t> ক্লাসে </a:t>
            </a:r>
            <a:r>
              <a:rPr lang="bn-IN" sz="8000" b="1" spc="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IN" sz="8000" b="1" spc="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8000" b="1" spc="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8000" b="1" spc="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8000" b="1" spc="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spc="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E83C3E-210E-6642-A416-1C93816EB2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987" y="653806"/>
            <a:ext cx="6734359" cy="501675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8735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497" y="1355834"/>
            <a:ext cx="3728185" cy="279895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61549" y="4783117"/>
            <a:ext cx="11431313" cy="14465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 বিভিন্ন স্থানে জন্মে। কিছু উদ্ভিদ মাটিতে কিছু উদ্ভিদ পানিতে জন্মে।আবার কিছু উদ্ভিদ মাটি ও পানি উভয় পরিবেশেই জন্মে।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313" y="0"/>
            <a:ext cx="12193313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AC4776F-99B0-A84B-8905-5D83F3EE9E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262" y="1355834"/>
            <a:ext cx="3889918" cy="27989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8B3900-B35A-6344-97DD-6648F211D1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49" y="319315"/>
            <a:ext cx="3192851" cy="383547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9A57F80-BB78-CF41-BCE8-8BE1EF2E44D1}"/>
              </a:ext>
            </a:extLst>
          </p:cNvPr>
          <p:cNvSpPr/>
          <p:nvPr/>
        </p:nvSpPr>
        <p:spPr>
          <a:xfrm>
            <a:off x="3717262" y="319315"/>
            <a:ext cx="8046420" cy="830997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সম্পর্ক স্থাপন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84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2873" y="1003121"/>
            <a:ext cx="8174182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নিচে দেখানো ছকের মতো খাতায় একটি ছক তৈরি করি।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752746"/>
              </p:ext>
            </p:extLst>
          </p:nvPr>
        </p:nvGraphicFramePr>
        <p:xfrm>
          <a:off x="449943" y="1796832"/>
          <a:ext cx="11248572" cy="243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4286">
                  <a:extLst>
                    <a:ext uri="{9D8B030D-6E8A-4147-A177-3AD203B41FA5}">
                      <a16:colId xmlns:a16="http://schemas.microsoft.com/office/drawing/2014/main" val="933703122"/>
                    </a:ext>
                  </a:extLst>
                </a:gridCol>
                <a:gridCol w="5624286">
                  <a:extLst>
                    <a:ext uri="{9D8B030D-6E8A-4147-A177-3AD203B41FA5}">
                      <a16:colId xmlns:a16="http://schemas.microsoft.com/office/drawing/2014/main" val="33056719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b="1" dirty="0"/>
                        <a:t>             </a:t>
                      </a:r>
                      <a:r>
                        <a:rPr lang="bn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উদ্ভিদের নাম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b="1" dirty="0"/>
                        <a:t>              </a:t>
                      </a:r>
                      <a:r>
                        <a:rPr lang="bn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কোথায়</a:t>
                      </a:r>
                      <a:r>
                        <a:rPr lang="bn-IN" sz="32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দেখেছি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582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265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668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542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7012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478094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49943" y="4406732"/>
            <a:ext cx="11248572" cy="230832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চলো, এবার আমরা খাতা নিয়ে শ্রেনিকক্ষের বাইরে যাব। বিদ্যালয়ের চারপাশে বিভিন্ন উদ্ভিদ খুঁজে বের করব এবং উপরের ছকটিতে উদ্ভিদের নাম এবং সেটি কোথায় দেখেছি তা লিখব।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কাজটি নিয়ে সহপাঠিদের সাথে আলোচনা করব।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16B3EC-6659-7141-A500-A0B283956092}"/>
              </a:ext>
            </a:extLst>
          </p:cNvPr>
          <p:cNvSpPr/>
          <p:nvPr/>
        </p:nvSpPr>
        <p:spPr>
          <a:xfrm>
            <a:off x="3297798" y="89123"/>
            <a:ext cx="5596404" cy="830997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 কোথায় কোথায় জন্মে?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6CCF75-4C1A-6944-A3F7-1165537577AD}"/>
              </a:ext>
            </a:extLst>
          </p:cNvPr>
          <p:cNvSpPr/>
          <p:nvPr/>
        </p:nvSpPr>
        <p:spPr>
          <a:xfrm>
            <a:off x="160637" y="99565"/>
            <a:ext cx="2468945" cy="646331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ব্যবহারিক কাজ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58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8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31" y="3639786"/>
            <a:ext cx="3865998" cy="2371501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675" y="3639786"/>
            <a:ext cx="3754909" cy="2371501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25388" y="1552866"/>
            <a:ext cx="10740042" cy="14465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কোনো কোনো উদ্ভিদ প্রখর সূর্যের আলোযুক্ত স্থানে জন্মে। যেমন- আম, জাম, কাঁঠাল ইত্যাদি উদ্ভিদ 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06638" y="-1734"/>
            <a:ext cx="12250188" cy="685973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C6FD47-98C0-C24A-855D-6A8595AF9E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426" y="3639786"/>
            <a:ext cx="3962919" cy="2371501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E93506C8-F873-CF44-AEB2-5C29E58F88B3}"/>
              </a:ext>
            </a:extLst>
          </p:cNvPr>
          <p:cNvSpPr/>
          <p:nvPr/>
        </p:nvSpPr>
        <p:spPr>
          <a:xfrm>
            <a:off x="3488727" y="375230"/>
            <a:ext cx="6266459" cy="83099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সম্পর্ক স্থাপন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6991BD6-11AC-494C-9CEB-2A3253CA4BD2}"/>
              </a:ext>
            </a:extLst>
          </p:cNvPr>
          <p:cNvSpPr/>
          <p:nvPr/>
        </p:nvSpPr>
        <p:spPr>
          <a:xfrm>
            <a:off x="1671980" y="6117716"/>
            <a:ext cx="736099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আম </a:t>
            </a:r>
            <a:endParaRPr lang="en-US" sz="28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00E263-E1E3-2645-8FA3-465085AD6550}"/>
              </a:ext>
            </a:extLst>
          </p:cNvPr>
          <p:cNvSpPr/>
          <p:nvPr/>
        </p:nvSpPr>
        <p:spPr>
          <a:xfrm>
            <a:off x="5817476" y="6154179"/>
            <a:ext cx="876079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জাম </a:t>
            </a:r>
            <a:endParaRPr lang="en-US" sz="28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DEB912D-BE31-C144-9F5A-0C3841DD0A05}"/>
              </a:ext>
            </a:extLst>
          </p:cNvPr>
          <p:cNvSpPr/>
          <p:nvPr/>
        </p:nvSpPr>
        <p:spPr>
          <a:xfrm>
            <a:off x="9506607" y="6128437"/>
            <a:ext cx="1130119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কাঁঠাল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1720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2" grpId="0" animBg="1"/>
      <p:bldP spid="2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130" y="0"/>
            <a:ext cx="12164869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4987E5-4C09-CD47-81F8-296B10A187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865" y="1264108"/>
            <a:ext cx="3764101" cy="30017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47C94CD-5EAF-354B-A6A8-67BB70218A62}"/>
              </a:ext>
            </a:extLst>
          </p:cNvPr>
          <p:cNvSpPr txBox="1"/>
          <p:nvPr/>
        </p:nvSpPr>
        <p:spPr>
          <a:xfrm>
            <a:off x="692836" y="5236255"/>
            <a:ext cx="10943113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কিছু উদ্ভিদ রয়েছে যা ছায়াযুক্ত, স্যাঁতস্যাঁতে শীতল স্থানে জন্মে। যেমন- মস ও ফার্ন জাতীয় উদ্ভিদ।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15AA1D-A40D-7D41-8C34-CD89E0C0DB0D}"/>
              </a:ext>
            </a:extLst>
          </p:cNvPr>
          <p:cNvSpPr/>
          <p:nvPr/>
        </p:nvSpPr>
        <p:spPr>
          <a:xfrm>
            <a:off x="3428054" y="216556"/>
            <a:ext cx="6266459" cy="830997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সম্পর্ক স্থাপন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0ACF71-1064-4248-B71C-4E5CA247BA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50" y="1320804"/>
            <a:ext cx="3996038" cy="29450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F4D3F0-7571-A34D-A5B6-44F35E4845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420" y="1320804"/>
            <a:ext cx="3209947" cy="294504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4B41A8D-14DD-784D-955F-9CDB15BE4D83}"/>
              </a:ext>
            </a:extLst>
          </p:cNvPr>
          <p:cNvSpPr/>
          <p:nvPr/>
        </p:nvSpPr>
        <p:spPr>
          <a:xfrm>
            <a:off x="1882754" y="4374729"/>
            <a:ext cx="546945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মস</a:t>
            </a:r>
            <a:endParaRPr lang="en-US" sz="2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DF067B-018E-6949-BDCA-91DC76FFC9CE}"/>
              </a:ext>
            </a:extLst>
          </p:cNvPr>
          <p:cNvSpPr/>
          <p:nvPr/>
        </p:nvSpPr>
        <p:spPr>
          <a:xfrm>
            <a:off x="5934492" y="4374729"/>
            <a:ext cx="546945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মস</a:t>
            </a:r>
            <a:endParaRPr lang="en-US" sz="2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1FCED48-A467-BC49-9C10-AC5C73558E4A}"/>
              </a:ext>
            </a:extLst>
          </p:cNvPr>
          <p:cNvSpPr/>
          <p:nvPr/>
        </p:nvSpPr>
        <p:spPr>
          <a:xfrm>
            <a:off x="9524285" y="4374729"/>
            <a:ext cx="724878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ফার্ন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8564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" grpId="0" animBg="1"/>
      <p:bldP spid="14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7709" y="-1"/>
            <a:ext cx="12219709" cy="681563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0DB2BF-4C80-E84C-BF5C-F0CAA202A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79" y="179677"/>
            <a:ext cx="3694637" cy="30424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46ACA4-F517-DF47-83A2-DA32645774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023" y="153366"/>
            <a:ext cx="3694639" cy="306880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320F666-146F-2643-897C-A23D7903F62B}"/>
              </a:ext>
            </a:extLst>
          </p:cNvPr>
          <p:cNvSpPr txBox="1"/>
          <p:nvPr/>
        </p:nvSpPr>
        <p:spPr>
          <a:xfrm>
            <a:off x="249379" y="4695584"/>
            <a:ext cx="11768451" cy="193899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আবার কোনো কোনো উদ্ভিদ পানিতে জন্মে। যেমন- কচুরিপানা ও শাপলা। কলমি, হেলেঞ্চা ইত্যাদি উদ্ভিদ মাটি এবং পানি উভয় পরিবেশেই জন্মাতে পারে।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BA7E90D-CF7F-E142-98DF-EE85EE85CA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832" y="153366"/>
            <a:ext cx="3824998" cy="200651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48A2532-DD58-BC47-B4A3-D9814CC609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832" y="2272449"/>
            <a:ext cx="3824998" cy="213989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FA3F385-20A8-0B49-B363-896C957DF617}"/>
              </a:ext>
            </a:extLst>
          </p:cNvPr>
          <p:cNvSpPr/>
          <p:nvPr/>
        </p:nvSpPr>
        <p:spPr>
          <a:xfrm>
            <a:off x="1020669" y="3526969"/>
            <a:ext cx="6266459" cy="830997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সম্পর্ক স্থাপন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C91F75-3AE8-2441-B221-10C87FB3B905}"/>
              </a:ext>
            </a:extLst>
          </p:cNvPr>
          <p:cNvSpPr/>
          <p:nvPr/>
        </p:nvSpPr>
        <p:spPr>
          <a:xfrm>
            <a:off x="1067849" y="2514285"/>
            <a:ext cx="17572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কচুরিপানা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2C7C3D-50B5-B044-981B-098BD4F17AD1}"/>
              </a:ext>
            </a:extLst>
          </p:cNvPr>
          <p:cNvSpPr/>
          <p:nvPr/>
        </p:nvSpPr>
        <p:spPr>
          <a:xfrm>
            <a:off x="5522767" y="2504525"/>
            <a:ext cx="12971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শাপলা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D0906B-096E-8741-9596-F5B53081AF34}"/>
              </a:ext>
            </a:extLst>
          </p:cNvPr>
          <p:cNvSpPr/>
          <p:nvPr/>
        </p:nvSpPr>
        <p:spPr>
          <a:xfrm>
            <a:off x="9777540" y="3704457"/>
            <a:ext cx="11400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কলমি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5B66C3-DEDA-9A43-86EA-FBBB4B5568F4}"/>
              </a:ext>
            </a:extLst>
          </p:cNvPr>
          <p:cNvSpPr/>
          <p:nvPr/>
        </p:nvSpPr>
        <p:spPr>
          <a:xfrm>
            <a:off x="9516058" y="1318093"/>
            <a:ext cx="13981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হেলেঞ্চা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26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" grpId="0"/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1046" y="4031761"/>
            <a:ext cx="11595336" cy="255454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কিছু উদ্ভিদ লবণাক্ত মাটিতে জন্মে। সুন্দরবন হলো এমন একটি লবনাক্ত মাটির পরিবেশ। এই পরিবেশে  যে সকল  উদ্ভিদ জন্মে তা অন্যান্য অঞ্চল থেকে ভিন্ন।শ্বাস গ্রহনের জন্য এ সকল উদ্ভিদের শ্বাসমূল রয়েছে। যেমন, সুন্দরি, গরান, কেওড়া।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C1A58F-DED1-584A-A49C-9A8C714F01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840" y="173806"/>
            <a:ext cx="3729437" cy="2567999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73B1BF4-D64B-B84B-BE7B-3D90C12047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57" b="22589"/>
          <a:stretch/>
        </p:blipFill>
        <p:spPr>
          <a:xfrm>
            <a:off x="8306895" y="191784"/>
            <a:ext cx="3689487" cy="2567999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0EF43C1-F432-2C49-82EC-DBEA1C2A38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81" y="173807"/>
            <a:ext cx="4068478" cy="2567999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D5A5244-AACD-CA44-BB0A-3D344736DAA9}"/>
              </a:ext>
            </a:extLst>
          </p:cNvPr>
          <p:cNvSpPr/>
          <p:nvPr/>
        </p:nvSpPr>
        <p:spPr>
          <a:xfrm>
            <a:off x="2664584" y="3013501"/>
            <a:ext cx="6266459" cy="830997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সম্পর্ক স্থাপন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006A784-78D3-2A45-B0CD-E2EBBD120B7D}"/>
              </a:ext>
            </a:extLst>
          </p:cNvPr>
          <p:cNvSpPr/>
          <p:nvPr/>
        </p:nvSpPr>
        <p:spPr>
          <a:xfrm>
            <a:off x="9587132" y="2082824"/>
            <a:ext cx="1293944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কেওড়া</a:t>
            </a:r>
            <a:endParaRPr lang="en-US" sz="4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CED6EE-1EAE-9141-9489-48AB47635454}"/>
              </a:ext>
            </a:extLst>
          </p:cNvPr>
          <p:cNvSpPr/>
          <p:nvPr/>
        </p:nvSpPr>
        <p:spPr>
          <a:xfrm>
            <a:off x="5539597" y="2082824"/>
            <a:ext cx="11128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গরান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E2A807-8C47-A643-A642-F64F1CC09218}"/>
              </a:ext>
            </a:extLst>
          </p:cNvPr>
          <p:cNvSpPr/>
          <p:nvPr/>
        </p:nvSpPr>
        <p:spPr>
          <a:xfrm>
            <a:off x="1665720" y="2083886"/>
            <a:ext cx="11015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সুন্দরি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91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2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32" y="235696"/>
            <a:ext cx="3773465" cy="29069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535" y="235696"/>
            <a:ext cx="3747380" cy="29069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107506" y="4786133"/>
            <a:ext cx="9976985" cy="144655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কোনো কোনো উদ্ভিদ আবার অন্য কোনো বড়  উদ্ভিদের উপর জন্মে। যেমন- স্বর্নলতা, রাস্না ইত্যাদি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7056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958C20-6473-974E-9A63-DCC70D48FE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627" y="235695"/>
            <a:ext cx="3616745" cy="290697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462C3D0-1C40-A54F-BB4B-E594076D81F4}"/>
              </a:ext>
            </a:extLst>
          </p:cNvPr>
          <p:cNvSpPr/>
          <p:nvPr/>
        </p:nvSpPr>
        <p:spPr>
          <a:xfrm>
            <a:off x="2592005" y="3677638"/>
            <a:ext cx="6266459" cy="830997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সম্পর্ক স্থাপন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CE822A-C1EB-534D-A836-66C42DBDC4AA}"/>
              </a:ext>
            </a:extLst>
          </p:cNvPr>
          <p:cNvSpPr/>
          <p:nvPr/>
        </p:nvSpPr>
        <p:spPr>
          <a:xfrm>
            <a:off x="2779509" y="2348324"/>
            <a:ext cx="13612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স্বর্নলতা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5C6F93-BB25-BD44-8F63-6A414568839B}"/>
              </a:ext>
            </a:extLst>
          </p:cNvPr>
          <p:cNvSpPr/>
          <p:nvPr/>
        </p:nvSpPr>
        <p:spPr>
          <a:xfrm>
            <a:off x="10068331" y="2449596"/>
            <a:ext cx="14863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পরগাছা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14F628-D9B2-B54D-96B0-0FBEAAEBAED6}"/>
              </a:ext>
            </a:extLst>
          </p:cNvPr>
          <p:cNvSpPr/>
          <p:nvPr/>
        </p:nvSpPr>
        <p:spPr>
          <a:xfrm>
            <a:off x="6798646" y="2357656"/>
            <a:ext cx="10086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রাস্না 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84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2" grpId="0"/>
      <p:bldP spid="7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09EC01-C84E-C045-8CF3-A504A5E45A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938" y="281422"/>
            <a:ext cx="5186855" cy="6324330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84044B3-41D5-B24A-B557-378CD4BEE5DD}"/>
              </a:ext>
            </a:extLst>
          </p:cNvPr>
          <p:cNvSpPr/>
          <p:nvPr/>
        </p:nvSpPr>
        <p:spPr>
          <a:xfrm>
            <a:off x="1580750" y="281422"/>
            <a:ext cx="4089581" cy="101566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 সংযোগ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7E5069-D7E1-A647-894A-519E9A3DED06}"/>
              </a:ext>
            </a:extLst>
          </p:cNvPr>
          <p:cNvSpPr/>
          <p:nvPr/>
        </p:nvSpPr>
        <p:spPr>
          <a:xfrm>
            <a:off x="204952" y="2381758"/>
            <a:ext cx="6379779" cy="2123658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সকল শিক্ষার্থীকে পাঠ্য বইয়ের ১৩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১৪ পৃষ্টা খুলতে বলবো এবং নিরবে পড়তে বলব।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15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356" y="189451"/>
            <a:ext cx="1787236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D2D14D-B6CC-3141-BBB1-4C151C1784AD}"/>
              </a:ext>
            </a:extLst>
          </p:cNvPr>
          <p:cNvSpPr/>
          <p:nvPr/>
        </p:nvSpPr>
        <p:spPr>
          <a:xfrm>
            <a:off x="4310094" y="480756"/>
            <a:ext cx="3571812" cy="92333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IN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মৌখিক মূল্যায়ন</a:t>
            </a:r>
            <a:endParaRPr lang="en-US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851F734-69AA-3E4C-8441-DFB45F4F66E9}"/>
              </a:ext>
            </a:extLst>
          </p:cNvPr>
          <p:cNvSpPr/>
          <p:nvPr/>
        </p:nvSpPr>
        <p:spPr>
          <a:xfrm>
            <a:off x="373324" y="2804122"/>
            <a:ext cx="11445352" cy="2985433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প্রখর সূর্যের আলোযুক্ত স্থানে জন্মে এমন ৩ টি উদ্ভিদের নাম বল?</a:t>
            </a:r>
            <a:endParaRPr lang="en-GB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GB" sz="48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পানিতে জন্মে এমন ৪ টি উদ্ভিদের নাম বল?</a:t>
            </a:r>
          </a:p>
          <a:p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লবনাক্ত পানিতে জন্মে এমন ৩ টি উদ্ভিদের নাম বল।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৪। কোন কোন উদ্ভিদ বড় উদ্ভিদের উপর জন্মে?</a:t>
            </a:r>
          </a:p>
        </p:txBody>
      </p:sp>
    </p:spTree>
    <p:extLst>
      <p:ext uri="{BB962C8B-B14F-4D97-AF65-F5344CB8AC3E}">
        <p14:creationId xmlns:p14="http://schemas.microsoft.com/office/powerpoint/2010/main" val="256278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7087" y="80841"/>
            <a:ext cx="12007931" cy="66801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C986F5A-1ED2-BD40-831A-30582A6DE9A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laque 11">
            <a:extLst>
              <a:ext uri="{FF2B5EF4-FFF2-40B4-BE49-F238E27FC236}">
                <a16:creationId xmlns:a16="http://schemas.microsoft.com/office/drawing/2014/main" id="{C185A1ED-DAE7-EA4C-B296-BFD315FB93B0}"/>
              </a:ext>
            </a:extLst>
          </p:cNvPr>
          <p:cNvSpPr/>
          <p:nvPr/>
        </p:nvSpPr>
        <p:spPr>
          <a:xfrm>
            <a:off x="455066" y="1915884"/>
            <a:ext cx="1736592" cy="957943"/>
          </a:xfrm>
          <a:prstGeom prst="plaqu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দল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Plaque 12">
            <a:extLst>
              <a:ext uri="{FF2B5EF4-FFF2-40B4-BE49-F238E27FC236}">
                <a16:creationId xmlns:a16="http://schemas.microsoft.com/office/drawing/2014/main" id="{DEFA45ED-E8BB-6948-8127-F029B981BBA6}"/>
              </a:ext>
            </a:extLst>
          </p:cNvPr>
          <p:cNvSpPr/>
          <p:nvPr/>
        </p:nvSpPr>
        <p:spPr>
          <a:xfrm>
            <a:off x="455066" y="3606797"/>
            <a:ext cx="1736592" cy="957943"/>
          </a:xfrm>
          <a:prstGeom prst="plaqu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দল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Plaque 13">
            <a:extLst>
              <a:ext uri="{FF2B5EF4-FFF2-40B4-BE49-F238E27FC236}">
                <a16:creationId xmlns:a16="http://schemas.microsoft.com/office/drawing/2014/main" id="{CB783E62-D1A5-884B-9EB3-F41FB676BE80}"/>
              </a:ext>
            </a:extLst>
          </p:cNvPr>
          <p:cNvSpPr/>
          <p:nvPr/>
        </p:nvSpPr>
        <p:spPr>
          <a:xfrm>
            <a:off x="455066" y="5210627"/>
            <a:ext cx="1736592" cy="957943"/>
          </a:xfrm>
          <a:prstGeom prst="plaqu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দল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Plaque 14">
            <a:extLst>
              <a:ext uri="{FF2B5EF4-FFF2-40B4-BE49-F238E27FC236}">
                <a16:creationId xmlns:a16="http://schemas.microsoft.com/office/drawing/2014/main" id="{0DB53122-825F-4C4C-8D84-079659458D18}"/>
              </a:ext>
            </a:extLst>
          </p:cNvPr>
          <p:cNvSpPr/>
          <p:nvPr/>
        </p:nvSpPr>
        <p:spPr>
          <a:xfrm>
            <a:off x="3038607" y="1190177"/>
            <a:ext cx="8717962" cy="2238823"/>
          </a:xfrm>
          <a:prstGeom prst="plaqu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1.পরিবেশের কোথায় কোথায় উদ্ভিদ জন্মে?</a:t>
            </a:r>
          </a:p>
          <a:p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2.প্রখর সূর্যের আলোতে ও ছায়াযুক্ত, স্যাঁতস্যাঁতে শীতল স্থানে জন্মেএমন দুইটি উদ্ভিদের নাম লেখ।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Plaque 15">
            <a:extLst>
              <a:ext uri="{FF2B5EF4-FFF2-40B4-BE49-F238E27FC236}">
                <a16:creationId xmlns:a16="http://schemas.microsoft.com/office/drawing/2014/main" id="{C22FD686-DD71-6943-B387-2D87ED7DAE9F}"/>
              </a:ext>
            </a:extLst>
          </p:cNvPr>
          <p:cNvSpPr/>
          <p:nvPr/>
        </p:nvSpPr>
        <p:spPr>
          <a:xfrm>
            <a:off x="3016835" y="3565073"/>
            <a:ext cx="8761505" cy="1476484"/>
          </a:xfrm>
          <a:prstGeom prst="plaqu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1.পানিতে ও লবনাক্ত মাটিতে জন্মে এমন দুইটি করে উদ্ভিদের নাম লেখ।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Plaque 16">
            <a:extLst>
              <a:ext uri="{FF2B5EF4-FFF2-40B4-BE49-F238E27FC236}">
                <a16:creationId xmlns:a16="http://schemas.microsoft.com/office/drawing/2014/main" id="{AF1C0CFB-76A5-494A-A8B8-A3E232FABCE2}"/>
              </a:ext>
            </a:extLst>
          </p:cNvPr>
          <p:cNvSpPr/>
          <p:nvPr/>
        </p:nvSpPr>
        <p:spPr>
          <a:xfrm>
            <a:off x="2937008" y="5210626"/>
            <a:ext cx="8819561" cy="1103677"/>
          </a:xfrm>
          <a:prstGeom prst="plaqu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2.বড় উদ্ভিদের উপর জন্মে এমন দুইটি উদ্ভিদের নাম লেখ।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7D2469-2973-5B4B-ABD7-C647B3959D33}"/>
              </a:ext>
            </a:extLst>
          </p:cNvPr>
          <p:cNvSpPr/>
          <p:nvPr/>
        </p:nvSpPr>
        <p:spPr>
          <a:xfrm>
            <a:off x="157818" y="136072"/>
            <a:ext cx="233108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লিখিত মূল্যায়ন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Plaque 17">
            <a:extLst>
              <a:ext uri="{FF2B5EF4-FFF2-40B4-BE49-F238E27FC236}">
                <a16:creationId xmlns:a16="http://schemas.microsoft.com/office/drawing/2014/main" id="{0EDCF4A6-5AE9-7943-A94A-CC1471A6AAFC}"/>
              </a:ext>
            </a:extLst>
          </p:cNvPr>
          <p:cNvSpPr/>
          <p:nvPr/>
        </p:nvSpPr>
        <p:spPr>
          <a:xfrm>
            <a:off x="5200061" y="116117"/>
            <a:ext cx="2485842" cy="957943"/>
          </a:xfrm>
          <a:prstGeom prst="plaque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23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AC95C8-EFA2-4643-81AC-59B4C294E5A0}"/>
              </a:ext>
            </a:extLst>
          </p:cNvPr>
          <p:cNvSpPr txBox="1"/>
          <p:nvPr/>
        </p:nvSpPr>
        <p:spPr>
          <a:xfrm>
            <a:off x="165182" y="2323686"/>
            <a:ext cx="5993028" cy="3046988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spc="-150" dirty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spc="-150" dirty="0">
                <a:latin typeface="NikoshBAN" panose="02000000000000000000" pitchFamily="2" charset="0"/>
                <a:cs typeface="NikoshBAN" panose="02000000000000000000" pitchFamily="2" charset="0"/>
              </a:rPr>
              <a:t>সুলতানুল আরেফীন </a:t>
            </a:r>
            <a:endParaRPr lang="en-GB" sz="4000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spc="-15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</a:p>
          <a:p>
            <a:pPr algn="ctr"/>
            <a:r>
              <a:rPr lang="bn-IN" sz="3600" spc="-150" dirty="0">
                <a:latin typeface="NikoshBAN" panose="02000000000000000000" pitchFamily="2" charset="0"/>
                <a:cs typeface="NikoshBAN" panose="02000000000000000000" pitchFamily="2" charset="0"/>
              </a:rPr>
              <a:t>গুরুদাসপুর </a:t>
            </a:r>
            <a:r>
              <a:rPr lang="bn-BD" sz="36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spc="-150" dirty="0">
                <a:latin typeface="NikoshBAN" panose="02000000000000000000" pitchFamily="2" charset="0"/>
                <a:cs typeface="NikoshBAN" panose="02000000000000000000" pitchFamily="2" charset="0"/>
              </a:rPr>
              <a:t>মডেল </a:t>
            </a:r>
            <a:r>
              <a:rPr lang="bn-BD" sz="3600" spc="-150" dirty="0">
                <a:latin typeface="NikoshBAN" panose="02000000000000000000" pitchFamily="2" charset="0"/>
                <a:cs typeface="NikoshBAN" panose="02000000000000000000" pitchFamily="2" charset="0"/>
              </a:rPr>
              <a:t>সরকারি </a:t>
            </a:r>
            <a:r>
              <a:rPr lang="bn-IN" sz="3600" spc="-150" dirty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 </a:t>
            </a:r>
            <a:r>
              <a:rPr lang="bn-BD" sz="3600" spc="-150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bn-IN" sz="3600" spc="-15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GB" sz="3600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spc="-150" dirty="0">
                <a:latin typeface="NikoshBAN" panose="02000000000000000000" pitchFamily="2" charset="0"/>
                <a:cs typeface="NikoshBAN" panose="02000000000000000000" pitchFamily="2" charset="0"/>
              </a:rPr>
              <a:t>গুরুদাসপুর, নাটোর। </a:t>
            </a:r>
            <a:endParaRPr lang="bn-BD" sz="4000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62CB5F-0AA4-6042-90E5-64752F2F0077}"/>
              </a:ext>
            </a:extLst>
          </p:cNvPr>
          <p:cNvSpPr/>
          <p:nvPr/>
        </p:nvSpPr>
        <p:spPr>
          <a:xfrm>
            <a:off x="1073163" y="654012"/>
            <a:ext cx="3966149" cy="101566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F12A19-F5C3-3848-A3A4-964462191682}"/>
              </a:ext>
            </a:extLst>
          </p:cNvPr>
          <p:cNvSpPr/>
          <p:nvPr/>
        </p:nvSpPr>
        <p:spPr>
          <a:xfrm>
            <a:off x="7085551" y="635360"/>
            <a:ext cx="3284874" cy="101566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D9D7C3-0BA2-414A-8EA5-6552E4731711}"/>
              </a:ext>
            </a:extLst>
          </p:cNvPr>
          <p:cNvSpPr/>
          <p:nvPr/>
        </p:nvSpPr>
        <p:spPr>
          <a:xfrm>
            <a:off x="6380206" y="2286382"/>
            <a:ext cx="5589798" cy="3170099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শ্রেনিঃ</a:t>
            </a:r>
            <a:r>
              <a:rPr lang="en-US" sz="40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en-US" sz="4000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0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4000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40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40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endParaRPr lang="en-US" sz="4000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0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40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spc="-150" dirty="0"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r>
              <a:rPr lang="en-US" sz="40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স্বর্ণলতা</a:t>
            </a:r>
            <a:r>
              <a:rPr lang="en-US" sz="4000" spc="-15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রাস্না</a:t>
            </a:r>
            <a:r>
              <a:rPr lang="en-US" sz="40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000" spc="-15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77409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7087" y="80841"/>
            <a:ext cx="12007931" cy="66801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E25D084-9772-B840-92A5-E95D53911429}"/>
              </a:ext>
            </a:extLst>
          </p:cNvPr>
          <p:cNvSpPr/>
          <p:nvPr/>
        </p:nvSpPr>
        <p:spPr>
          <a:xfrm>
            <a:off x="481914" y="1964724"/>
            <a:ext cx="11269362" cy="455964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E837ABD-02AE-2840-85BB-B90C699D140D}"/>
              </a:ext>
            </a:extLst>
          </p:cNvPr>
          <p:cNvSpPr/>
          <p:nvPr/>
        </p:nvSpPr>
        <p:spPr>
          <a:xfrm>
            <a:off x="704335" y="2184537"/>
            <a:ext cx="10713307" cy="70788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1. সূর্যের আলোযুক্ত স্থানে জন্মে এমন একটি উদ্ভিদের নাম লেখ।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814FC96-1103-3F4B-BB67-FB737153EBBD}"/>
              </a:ext>
            </a:extLst>
          </p:cNvPr>
          <p:cNvSpPr/>
          <p:nvPr/>
        </p:nvSpPr>
        <p:spPr>
          <a:xfrm>
            <a:off x="704335" y="3053127"/>
            <a:ext cx="10713308" cy="70788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2. লবনাক্ত মাটিতে জন্মে এমন একটি উদ্ভিদের নাম লেখ।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DA1F0A2-A54B-BA4C-A20D-0E134F88DFB9}"/>
              </a:ext>
            </a:extLst>
          </p:cNvPr>
          <p:cNvSpPr/>
          <p:nvPr/>
        </p:nvSpPr>
        <p:spPr>
          <a:xfrm>
            <a:off x="704334" y="3905621"/>
            <a:ext cx="10713309" cy="70788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3. পানিতে জন্মে এমন একটি উদ্ভিদের নাম লেখ।?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7883340-C8F5-F942-8574-30840A5D363F}"/>
              </a:ext>
            </a:extLst>
          </p:cNvPr>
          <p:cNvSpPr/>
          <p:nvPr/>
        </p:nvSpPr>
        <p:spPr>
          <a:xfrm>
            <a:off x="704336" y="4825560"/>
            <a:ext cx="10713308" cy="70788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4. অন্য বড় উদ্ভিদের উপর জন্মে এমন একটি উদ্ভিদের নাম লেখ।?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BB3576F-9266-EC47-81AE-9FC8E56C4046}"/>
              </a:ext>
            </a:extLst>
          </p:cNvPr>
          <p:cNvSpPr/>
          <p:nvPr/>
        </p:nvSpPr>
        <p:spPr>
          <a:xfrm>
            <a:off x="704336" y="5694150"/>
            <a:ext cx="10713308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5. ছায়াযুক্ত, স্যাঁতস্যাঁতে শীতল স্থানে জন্মে এমন একটি উদ্ভিদের নাম লেখ।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85515" y="246288"/>
            <a:ext cx="2350945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IN" sz="6000" b="1" spc="6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76096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87087" y="80841"/>
            <a:ext cx="12007931" cy="66801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" y="0"/>
            <a:ext cx="12192000" cy="689956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A9B010-1C3A-A940-A788-AEC937C62473}"/>
              </a:ext>
            </a:extLst>
          </p:cNvPr>
          <p:cNvSpPr/>
          <p:nvPr/>
        </p:nvSpPr>
        <p:spPr>
          <a:xfrm>
            <a:off x="582140" y="3268538"/>
            <a:ext cx="11294075" cy="1323439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বাড়ির আশেপাশে ভিন্ন ভিন্ন পরিবেশে যে যে উদ্ভিদ জন্মে তার একটি তালিকা তৈরি করে আনবে।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AD6DDE3-D086-3944-8CBF-04D830A116B0}"/>
              </a:ext>
            </a:extLst>
          </p:cNvPr>
          <p:cNvGrpSpPr/>
          <p:nvPr/>
        </p:nvGrpSpPr>
        <p:grpSpPr>
          <a:xfrm>
            <a:off x="333632" y="133503"/>
            <a:ext cx="2236573" cy="1478666"/>
            <a:chOff x="469557" y="415636"/>
            <a:chExt cx="3429000" cy="276826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CE33509-A193-EA4E-B7E1-68C7E3F5B8B0}"/>
                </a:ext>
              </a:extLst>
            </p:cNvPr>
            <p:cNvSpPr/>
            <p:nvPr/>
          </p:nvSpPr>
          <p:spPr>
            <a:xfrm>
              <a:off x="850557" y="1914067"/>
              <a:ext cx="2667000" cy="10668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riangle 7">
              <a:extLst>
                <a:ext uri="{FF2B5EF4-FFF2-40B4-BE49-F238E27FC236}">
                  <a16:creationId xmlns:a16="http://schemas.microsoft.com/office/drawing/2014/main" id="{5B66368C-2F94-2F4C-9F74-C9A0A5174FFD}"/>
                </a:ext>
              </a:extLst>
            </p:cNvPr>
            <p:cNvSpPr/>
            <p:nvPr/>
          </p:nvSpPr>
          <p:spPr>
            <a:xfrm>
              <a:off x="469557" y="415636"/>
              <a:ext cx="3429000" cy="1447800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C7429C4-E68B-5A44-BFEB-2CE6FFA0C8C6}"/>
                </a:ext>
              </a:extLst>
            </p:cNvPr>
            <p:cNvSpPr/>
            <p:nvPr/>
          </p:nvSpPr>
          <p:spPr>
            <a:xfrm>
              <a:off x="621957" y="3031498"/>
              <a:ext cx="3200400" cy="15240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7E92FB4-2476-4A4E-BEB9-E71576741954}"/>
                </a:ext>
              </a:extLst>
            </p:cNvPr>
            <p:cNvSpPr/>
            <p:nvPr/>
          </p:nvSpPr>
          <p:spPr>
            <a:xfrm>
              <a:off x="1993557" y="2127221"/>
              <a:ext cx="4572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FBCFB2D-61E5-6746-90C0-C9E5FC1301A6}"/>
                </a:ext>
              </a:extLst>
            </p:cNvPr>
            <p:cNvSpPr/>
            <p:nvPr/>
          </p:nvSpPr>
          <p:spPr>
            <a:xfrm>
              <a:off x="1117257" y="2280603"/>
              <a:ext cx="457200" cy="3326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C54E926-C8A5-BF43-9043-06BB9F3BA7E1}"/>
                </a:ext>
              </a:extLst>
            </p:cNvPr>
            <p:cNvSpPr/>
            <p:nvPr/>
          </p:nvSpPr>
          <p:spPr>
            <a:xfrm>
              <a:off x="2831757" y="2280603"/>
              <a:ext cx="457200" cy="3337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20318DD3-BF35-6043-8C84-9D08C5B318B9}"/>
              </a:ext>
            </a:extLst>
          </p:cNvPr>
          <p:cNvSpPr/>
          <p:nvPr/>
        </p:nvSpPr>
        <p:spPr>
          <a:xfrm>
            <a:off x="4645923" y="596506"/>
            <a:ext cx="2900153" cy="101566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11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0238F6E-1C62-D840-A113-B15EF318F2DF}"/>
              </a:ext>
            </a:extLst>
          </p:cNvPr>
          <p:cNvSpPr/>
          <p:nvPr/>
        </p:nvSpPr>
        <p:spPr>
          <a:xfrm>
            <a:off x="1109327" y="479743"/>
            <a:ext cx="9973345" cy="132343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আমরা যা শিখলাম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D9A2E5-173F-2446-A94C-5911528B4CA8}"/>
              </a:ext>
            </a:extLst>
          </p:cNvPr>
          <p:cNvSpPr/>
          <p:nvPr/>
        </p:nvSpPr>
        <p:spPr>
          <a:xfrm>
            <a:off x="392355" y="3253109"/>
            <a:ext cx="11407290" cy="76944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= ভিন্ন ভিন্ন উদ্ভিদের জন্মানোর জন্য ভিন্ন ভিন্ন পরিবেশ প্রয়োজন।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5BE89D-FA12-DA42-BAF4-1C1E55A93C68}"/>
              </a:ext>
            </a:extLst>
          </p:cNvPr>
          <p:cNvSpPr/>
          <p:nvPr/>
        </p:nvSpPr>
        <p:spPr>
          <a:xfrm>
            <a:off x="392355" y="4634334"/>
            <a:ext cx="11407290" cy="144655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= আমাদের চারপাশে জন্মে এমন উদ্ভিদগুলোর জন্মানোর পরিবেশ সনাক্ত করতে পারবে এবং উদ্ভিদগুলোর নাম লিখতে পারবে।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75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268FDB-1656-BB46-9425-88A4DCF776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86" y="2054614"/>
            <a:ext cx="7573992" cy="440809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902644D-6FA4-A54B-9D59-6D1E36A8E250}"/>
              </a:ext>
            </a:extLst>
          </p:cNvPr>
          <p:cNvSpPr txBox="1">
            <a:spLocks/>
          </p:cNvSpPr>
          <p:nvPr/>
        </p:nvSpPr>
        <p:spPr>
          <a:xfrm>
            <a:off x="2407039" y="5212556"/>
            <a:ext cx="7696200" cy="1447800"/>
          </a:xfrm>
          <a:prstGeom prst="rect">
            <a:avLst/>
          </a:prstGeom>
          <a:noFill/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9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সকলকে</a:t>
            </a:r>
            <a:r>
              <a:rPr lang="bn-BD" sz="7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31A7D0-CA34-3746-BC89-6D0752FA0B3C}"/>
              </a:ext>
            </a:extLst>
          </p:cNvPr>
          <p:cNvSpPr/>
          <p:nvPr/>
        </p:nvSpPr>
        <p:spPr>
          <a:xfrm>
            <a:off x="9317425" y="1876223"/>
            <a:ext cx="2141150" cy="1171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CB109AE7-B11F-F940-87E1-3E67FF1AF90E}"/>
              </a:ext>
            </a:extLst>
          </p:cNvPr>
          <p:cNvSpPr/>
          <p:nvPr/>
        </p:nvSpPr>
        <p:spPr>
          <a:xfrm>
            <a:off x="8909243" y="692748"/>
            <a:ext cx="2957513" cy="1157287"/>
          </a:xfrm>
          <a:prstGeom prst="triangl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67FB59-2E0A-BF4A-85BF-BD3BD8274778}"/>
              </a:ext>
            </a:extLst>
          </p:cNvPr>
          <p:cNvSpPr/>
          <p:nvPr/>
        </p:nvSpPr>
        <p:spPr>
          <a:xfrm>
            <a:off x="9087836" y="3073986"/>
            <a:ext cx="2600325" cy="13535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8B982E-B940-AF42-AE6B-62C2B17D2CEE}"/>
              </a:ext>
            </a:extLst>
          </p:cNvPr>
          <p:cNvSpPr/>
          <p:nvPr/>
        </p:nvSpPr>
        <p:spPr>
          <a:xfrm>
            <a:off x="10821388" y="2309473"/>
            <a:ext cx="445699" cy="4666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310174-7197-D842-A68F-B8ECE697F666}"/>
              </a:ext>
            </a:extLst>
          </p:cNvPr>
          <p:cNvSpPr/>
          <p:nvPr/>
        </p:nvSpPr>
        <p:spPr>
          <a:xfrm>
            <a:off x="10103239" y="2254646"/>
            <a:ext cx="574286" cy="79315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71CDE4-E50D-BF40-8865-CF8EC949CF1F}"/>
              </a:ext>
            </a:extLst>
          </p:cNvPr>
          <p:cNvSpPr/>
          <p:nvPr/>
        </p:nvSpPr>
        <p:spPr>
          <a:xfrm>
            <a:off x="9487483" y="2260667"/>
            <a:ext cx="445699" cy="4666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A3FA30-E73C-CA44-AA7A-D4191636C79E}"/>
              </a:ext>
            </a:extLst>
          </p:cNvPr>
          <p:cNvSpPr/>
          <p:nvPr/>
        </p:nvSpPr>
        <p:spPr>
          <a:xfrm>
            <a:off x="7437399" y="1916560"/>
            <a:ext cx="1808721" cy="749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riangle 20">
            <a:extLst>
              <a:ext uri="{FF2B5EF4-FFF2-40B4-BE49-F238E27FC236}">
                <a16:creationId xmlns:a16="http://schemas.microsoft.com/office/drawing/2014/main" id="{FD3705E5-A810-6A48-86D6-AA8A0608E692}"/>
              </a:ext>
            </a:extLst>
          </p:cNvPr>
          <p:cNvSpPr/>
          <p:nvPr/>
        </p:nvSpPr>
        <p:spPr>
          <a:xfrm>
            <a:off x="7145726" y="1185863"/>
            <a:ext cx="2498338" cy="740761"/>
          </a:xfrm>
          <a:prstGeom prst="triangl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92C466B-11C7-1247-BD1B-AE025B8561D4}"/>
              </a:ext>
            </a:extLst>
          </p:cNvPr>
          <p:cNvSpPr/>
          <p:nvPr/>
        </p:nvSpPr>
        <p:spPr>
          <a:xfrm>
            <a:off x="7218946" y="2668479"/>
            <a:ext cx="2196606" cy="866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B84B989-9370-AB41-B2E8-CE38E50BC438}"/>
              </a:ext>
            </a:extLst>
          </p:cNvPr>
          <p:cNvSpPr/>
          <p:nvPr/>
        </p:nvSpPr>
        <p:spPr>
          <a:xfrm>
            <a:off x="8784881" y="2158783"/>
            <a:ext cx="376501" cy="29867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0B0B9F2-1A7B-A045-B32E-DA0440BDD08A}"/>
              </a:ext>
            </a:extLst>
          </p:cNvPr>
          <p:cNvSpPr/>
          <p:nvPr/>
        </p:nvSpPr>
        <p:spPr>
          <a:xfrm>
            <a:off x="8184348" y="2158783"/>
            <a:ext cx="485124" cy="5076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845A9BA-F757-944F-983E-72AD8C397A21}"/>
              </a:ext>
            </a:extLst>
          </p:cNvPr>
          <p:cNvSpPr/>
          <p:nvPr/>
        </p:nvSpPr>
        <p:spPr>
          <a:xfrm>
            <a:off x="7673629" y="2178939"/>
            <a:ext cx="376501" cy="29867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2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"/>
            <a:ext cx="12192000" cy="699654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71695AE-CBF7-5343-8B06-8AE10A1A9F8D}"/>
              </a:ext>
            </a:extLst>
          </p:cNvPr>
          <p:cNvSpPr/>
          <p:nvPr/>
        </p:nvSpPr>
        <p:spPr>
          <a:xfrm>
            <a:off x="2003373" y="1145873"/>
            <a:ext cx="8185254" cy="4154984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 পরবর্তি স্লাইডে  </a:t>
            </a:r>
          </a:p>
          <a:p>
            <a:pPr algn="ctr"/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7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" t="4705" r="3741" b="7169"/>
          <a:stretch/>
        </p:blipFill>
        <p:spPr>
          <a:xfrm>
            <a:off x="8229718" y="3567540"/>
            <a:ext cx="3826374" cy="2603500"/>
          </a:xfrm>
          <a:prstGeom prst="rect">
            <a:avLst/>
          </a:prstGeom>
          <a:ln w="3175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0" t="7257" r="5870" b="6845"/>
          <a:stretch/>
        </p:blipFill>
        <p:spPr>
          <a:xfrm>
            <a:off x="4182813" y="221043"/>
            <a:ext cx="3826374" cy="2603500"/>
          </a:xfrm>
          <a:prstGeom prst="rect">
            <a:avLst/>
          </a:prstGeom>
          <a:ln w="3175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C09F247-D630-324D-9BBE-B7052737BC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9" r="19028"/>
          <a:stretch/>
        </p:blipFill>
        <p:spPr>
          <a:xfrm>
            <a:off x="4182812" y="3567540"/>
            <a:ext cx="3826374" cy="26035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EC2400B-8D7C-244F-A9E1-A1BD7E1970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08" y="3567541"/>
            <a:ext cx="3826374" cy="26035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9CBEBAE-590C-504D-B5B3-C5FAF58616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08" y="221043"/>
            <a:ext cx="3826374" cy="26035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021765E-96B2-E54A-91B3-ED85FD87E5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718" y="221043"/>
            <a:ext cx="3826374" cy="26035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1337201" y="2917325"/>
            <a:ext cx="1423788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গোল পাতা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55377" y="2917325"/>
            <a:ext cx="1080745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বট গাছ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609514" y="2919374"/>
            <a:ext cx="1471878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ফার্ণ উদ্ভিদ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4684" y="6224156"/>
            <a:ext cx="1350049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কচুরী ফুল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44458" y="6207418"/>
            <a:ext cx="1688283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হেলেঞ্চা শাক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609514" y="6236523"/>
            <a:ext cx="1396536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সুন্দরী গাছ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9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4D6B7C-96EB-A74D-8877-8DFC146AE743}"/>
              </a:ext>
            </a:extLst>
          </p:cNvPr>
          <p:cNvSpPr/>
          <p:nvPr/>
        </p:nvSpPr>
        <p:spPr>
          <a:xfrm>
            <a:off x="436437" y="4328202"/>
            <a:ext cx="11319124" cy="830997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একটু চিন্তা করে বলতো আজকে পড়ার বিষয় কী হতে পারে?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84631D-DF1E-7344-84A4-F766BCC4DCF6}"/>
              </a:ext>
            </a:extLst>
          </p:cNvPr>
          <p:cNvSpPr/>
          <p:nvPr/>
        </p:nvSpPr>
        <p:spPr>
          <a:xfrm>
            <a:off x="797472" y="1037704"/>
            <a:ext cx="10597055" cy="144655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উপরের স্লাইডে প্রদর্শিত </a:t>
            </a: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উদ্ভিদগুলো তুমি কী কখনো দেখছ? 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 কোথায় কোথায় এই উদ্ভিদগুলো জন্মে?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B713CF-4F1D-3A4D-89A0-C83AAEC61FDF}"/>
              </a:ext>
            </a:extLst>
          </p:cNvPr>
          <p:cNvSpPr/>
          <p:nvPr/>
        </p:nvSpPr>
        <p:spPr>
          <a:xfrm>
            <a:off x="797472" y="3229257"/>
            <a:ext cx="10607565" cy="769441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পরিবেশের বিভিন্ন জায়গায় বিভিন্ন উদ্ভিদ জন্মাতে দেখি।</a:t>
            </a:r>
          </a:p>
        </p:txBody>
      </p:sp>
    </p:spTree>
    <p:extLst>
      <p:ext uri="{BB962C8B-B14F-4D97-AF65-F5344CB8AC3E}">
        <p14:creationId xmlns:p14="http://schemas.microsoft.com/office/powerpoint/2010/main" val="199897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C17B2D-9AC7-3043-877C-986DB0DD692D}"/>
              </a:ext>
            </a:extLst>
          </p:cNvPr>
          <p:cNvSpPr/>
          <p:nvPr/>
        </p:nvSpPr>
        <p:spPr>
          <a:xfrm>
            <a:off x="3141777" y="1855857"/>
            <a:ext cx="6208751" cy="92333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তাহলে আজকে  আমরা পড়ব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3F039A-B20E-E74A-856B-BB52ABC9B682}"/>
              </a:ext>
            </a:extLst>
          </p:cNvPr>
          <p:cNvSpPr/>
          <p:nvPr/>
        </p:nvSpPr>
        <p:spPr>
          <a:xfrm>
            <a:off x="245834" y="130432"/>
            <a:ext cx="1518364" cy="523220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পাঠ ঘোষণা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23FBD1F-3F2E-1143-9C31-E5BD1D8DDB5D}"/>
              </a:ext>
            </a:extLst>
          </p:cNvPr>
          <p:cNvSpPr/>
          <p:nvPr/>
        </p:nvSpPr>
        <p:spPr>
          <a:xfrm>
            <a:off x="1264659" y="3097924"/>
            <a:ext cx="9962985" cy="2646878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IN" sz="16600" dirty="0">
                <a:latin typeface="NikoshBAN" panose="02000000000000000000" pitchFamily="2" charset="0"/>
                <a:cs typeface="NikoshBAN" panose="02000000000000000000" pitchFamily="2" charset="0"/>
              </a:rPr>
              <a:t>পরিবেশে উদ্ভিদ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33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423DB6-DE2F-A747-9688-461197D2B4B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1765CA-6AFD-F44F-8EAE-921EE12763B6}"/>
              </a:ext>
            </a:extLst>
          </p:cNvPr>
          <p:cNvSpPr txBox="1"/>
          <p:nvPr/>
        </p:nvSpPr>
        <p:spPr>
          <a:xfrm>
            <a:off x="294502" y="3981432"/>
            <a:ext cx="11602995" cy="769441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/>
              <a:t>https://</a:t>
            </a:r>
            <a:r>
              <a:rPr lang="en-US" sz="4400" dirty="0" err="1"/>
              <a:t>www.youtube.com</a:t>
            </a:r>
            <a:r>
              <a:rPr lang="en-US" sz="4400" dirty="0"/>
              <a:t>/</a:t>
            </a:r>
            <a:r>
              <a:rPr lang="en-US" sz="4400" dirty="0" err="1"/>
              <a:t>watch?v</a:t>
            </a:r>
            <a:r>
              <a:rPr lang="en-US" sz="4400" dirty="0"/>
              <a:t>=sql7kHdacCA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E6D318-DBB2-FA4E-B958-2E9856EB001D}"/>
              </a:ext>
            </a:extLst>
          </p:cNvPr>
          <p:cNvSpPr txBox="1"/>
          <p:nvPr/>
        </p:nvSpPr>
        <p:spPr>
          <a:xfrm>
            <a:off x="3978449" y="1999663"/>
            <a:ext cx="3731741" cy="646331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চলো একটি ভিডিও দেখি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91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D168FC-5BA2-6948-BCE7-57240048C7A0}"/>
              </a:ext>
            </a:extLst>
          </p:cNvPr>
          <p:cNvSpPr/>
          <p:nvPr/>
        </p:nvSpPr>
        <p:spPr>
          <a:xfrm>
            <a:off x="455844" y="2000769"/>
            <a:ext cx="6665392" cy="769441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58967B-2C20-0A4E-ABC3-8279364AE588}"/>
              </a:ext>
            </a:extLst>
          </p:cNvPr>
          <p:cNvSpPr/>
          <p:nvPr/>
        </p:nvSpPr>
        <p:spPr>
          <a:xfrm>
            <a:off x="346840" y="3105835"/>
            <a:ext cx="11414235" cy="2123658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২.১.৫। বিভিন্ন উদ্ভিদের বিভিন্ন পরিবেশ প্রয়োজন তা বলতে পারবে।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২.১.৬। বিভিন্ন পরিবেশে যে সকল উদ্ভিদ জন্মে সেগুলো শনাক্ত করতে পারবে।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A9A43E-1AB2-B34C-BFA7-FD2BDE3C7719}"/>
              </a:ext>
            </a:extLst>
          </p:cNvPr>
          <p:cNvSpPr/>
          <p:nvPr/>
        </p:nvSpPr>
        <p:spPr>
          <a:xfrm>
            <a:off x="4766479" y="237871"/>
            <a:ext cx="2042547" cy="769441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 ফল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35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27EA87-7F90-B348-A783-AA0F6F42F92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C0B49C-E86D-AD41-A219-86567E6056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330" y="115139"/>
            <a:ext cx="2859124" cy="24166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F58B4F-F499-8B48-B822-57CD8F7FC5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093" y="114201"/>
            <a:ext cx="2796950" cy="24178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821FCA-7843-6B43-8576-57E6C3E452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12" y="138861"/>
            <a:ext cx="2760810" cy="24178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46B4BCC-EF22-D247-B230-E14D7C1632C2}"/>
              </a:ext>
            </a:extLst>
          </p:cNvPr>
          <p:cNvSpPr txBox="1"/>
          <p:nvPr/>
        </p:nvSpPr>
        <p:spPr>
          <a:xfrm>
            <a:off x="725989" y="2594635"/>
            <a:ext cx="1743601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১নং ছবি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DC2866-A343-634F-8330-5D17CF18B2B8}"/>
              </a:ext>
            </a:extLst>
          </p:cNvPr>
          <p:cNvSpPr txBox="1"/>
          <p:nvPr/>
        </p:nvSpPr>
        <p:spPr>
          <a:xfrm>
            <a:off x="3730961" y="2569509"/>
            <a:ext cx="1743601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2নং ছবি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F2431A-E6FD-5F49-8F4D-4B8A9D259568}"/>
              </a:ext>
            </a:extLst>
          </p:cNvPr>
          <p:cNvSpPr txBox="1"/>
          <p:nvPr/>
        </p:nvSpPr>
        <p:spPr>
          <a:xfrm>
            <a:off x="6748363" y="2594635"/>
            <a:ext cx="1743601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3নং ছবি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E3892E4-2E34-AC49-B5F1-9BCD2B3AFD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787" y="114201"/>
            <a:ext cx="2871125" cy="24494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1A4C816-BA54-DD4B-8D19-68F63C077F60}"/>
              </a:ext>
            </a:extLst>
          </p:cNvPr>
          <p:cNvSpPr txBox="1"/>
          <p:nvPr/>
        </p:nvSpPr>
        <p:spPr>
          <a:xfrm>
            <a:off x="9901380" y="2616807"/>
            <a:ext cx="1743601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3নং ছবি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349E45-D71D-BF42-AF82-A8D517AC2D2C}"/>
              </a:ext>
            </a:extLst>
          </p:cNvPr>
          <p:cNvSpPr txBox="1"/>
          <p:nvPr/>
        </p:nvSpPr>
        <p:spPr>
          <a:xfrm>
            <a:off x="598909" y="4473984"/>
            <a:ext cx="8554537" cy="646331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 নং ছবিটি একটি আম গাছের ছবি। আম গাছ মাটিতে জন্মে।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CE77425-C47B-944D-8BB3-60C33D57EE3C}"/>
              </a:ext>
            </a:extLst>
          </p:cNvPr>
          <p:cNvSpPr txBox="1"/>
          <p:nvPr/>
        </p:nvSpPr>
        <p:spPr>
          <a:xfrm>
            <a:off x="598909" y="3715057"/>
            <a:ext cx="10913928" cy="646331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দেখতো চিনতে পার কী না, ১ নং ছবিটি কী গাছের ছবি? এটি কোথায় জন্মে?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D15F29B-C4CC-6D46-AE7C-35D4F6827F67}"/>
              </a:ext>
            </a:extLst>
          </p:cNvPr>
          <p:cNvSpPr txBox="1"/>
          <p:nvPr/>
        </p:nvSpPr>
        <p:spPr>
          <a:xfrm>
            <a:off x="598909" y="3743513"/>
            <a:ext cx="7033200" cy="58477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2নং ছবিটি কীসের  ছবি? এটি কোথায় জন্মে?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C1C6F40-1627-BC46-9F42-08CF32523DD2}"/>
              </a:ext>
            </a:extLst>
          </p:cNvPr>
          <p:cNvSpPr txBox="1"/>
          <p:nvPr/>
        </p:nvSpPr>
        <p:spPr>
          <a:xfrm>
            <a:off x="598909" y="4440884"/>
            <a:ext cx="8401134" cy="646331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2নং ছবিটি কচুরিপানার ছবি। কচুরিপানা পানিতে তে জন্মে।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58CCFE6-C272-954A-B2ED-A30D5229B965}"/>
              </a:ext>
            </a:extLst>
          </p:cNvPr>
          <p:cNvSpPr txBox="1"/>
          <p:nvPr/>
        </p:nvSpPr>
        <p:spPr>
          <a:xfrm>
            <a:off x="598909" y="4402655"/>
            <a:ext cx="10803467" cy="58477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3নং ও ৪নং ছবিটি একটি কলমি লতার ছবি। ইহা মাটি ও পানি উভয় পরিবেশেই জন্মে।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F12974B-1458-B547-B4A1-B4A91BFD2CF2}"/>
              </a:ext>
            </a:extLst>
          </p:cNvPr>
          <p:cNvSpPr txBox="1"/>
          <p:nvPr/>
        </p:nvSpPr>
        <p:spPr>
          <a:xfrm>
            <a:off x="598909" y="3713755"/>
            <a:ext cx="7033200" cy="58477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3নং ও ৪নং ছবিটি কীসের  ছবি? এটি কোথায় জন্মে?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11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 tmFilter="0,0; .5, 0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 tmFilter="0,0; .5, 0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 tmFilter="0,0; .5, 0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 tmFilter="0,0; .5, 0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 tmFilter="0,0; .5, 0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 tmFilter="0,0; .5, 0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22" grpId="0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1084</TotalTime>
  <Words>731</Words>
  <Application>Microsoft Macintosh PowerPoint</Application>
  <PresentationFormat>Widescreen</PresentationFormat>
  <Paragraphs>113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</dc:creator>
  <cp:lastModifiedBy>Microsoft Office User</cp:lastModifiedBy>
  <cp:revision>147</cp:revision>
  <dcterms:created xsi:type="dcterms:W3CDTF">2019-08-26T15:30:24Z</dcterms:created>
  <dcterms:modified xsi:type="dcterms:W3CDTF">2019-12-22T15:18:24Z</dcterms:modified>
</cp:coreProperties>
</file>