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6" r:id="rId20"/>
    <p:sldId id="277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42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5.jpg"/><Relationship Id="rId4" Type="http://schemas.openxmlformats.org/officeDocument/2006/relationships/image" Target="../media/image3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5.jpg"/><Relationship Id="rId4" Type="http://schemas.openxmlformats.org/officeDocument/2006/relationships/image" Target="../media/image4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1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Shahbaj.1987@gmail.com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5375" t="11334" r="25875" b="27333"/>
          <a:stretch/>
        </p:blipFill>
        <p:spPr>
          <a:xfrm>
            <a:off x="1691640" y="822960"/>
            <a:ext cx="8153400" cy="527304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276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>
          <a:gsLst>
            <a:gs pos="1000">
              <a:schemeClr val="accent4">
                <a:lumMod val="40000"/>
                <a:lumOff val="60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28750" t="28747" r="39000" b="63993"/>
          <a:stretch/>
        </p:blipFill>
        <p:spPr>
          <a:xfrm>
            <a:off x="2407920" y="807720"/>
            <a:ext cx="6781800" cy="80772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9780"/>
            <a:ext cx="3017520" cy="264414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5" t="9095" r="26448" b="10588"/>
          <a:stretch/>
        </p:blipFill>
        <p:spPr>
          <a:xfrm>
            <a:off x="4259580" y="2049780"/>
            <a:ext cx="3078480" cy="250698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2" y="2049780"/>
            <a:ext cx="3382328" cy="2575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 userDrawn="1"/>
        </p:nvSpPr>
        <p:spPr>
          <a:xfrm>
            <a:off x="1249680" y="4915535"/>
            <a:ext cx="19202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38700" y="4915535"/>
            <a:ext cx="19202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610600" y="4915535"/>
            <a:ext cx="24079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 গোশত  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9517"/>
          <a:stretch/>
        </p:blipFill>
        <p:spPr>
          <a:xfrm>
            <a:off x="960120" y="2118360"/>
            <a:ext cx="3246120" cy="24079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28750" t="28747" r="39000" b="63993"/>
          <a:stretch/>
        </p:blipFill>
        <p:spPr>
          <a:xfrm>
            <a:off x="2407920" y="807720"/>
            <a:ext cx="6781800" cy="80772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2118360"/>
            <a:ext cx="3246120" cy="24079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2118360"/>
            <a:ext cx="3200400" cy="240792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1143000" y="4794983"/>
            <a:ext cx="19202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মাখন   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38700" y="4794983"/>
            <a:ext cx="19202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   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22080" y="4794983"/>
            <a:ext cx="19202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    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8750" t="28747" r="39000" b="63993"/>
          <a:stretch/>
        </p:blipFill>
        <p:spPr>
          <a:xfrm>
            <a:off x="2407920" y="807720"/>
            <a:ext cx="6781800" cy="80772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6432"/>
            <a:ext cx="3385186" cy="2147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93" y="1887219"/>
            <a:ext cx="3413760" cy="2246313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1881345"/>
            <a:ext cx="3169920" cy="224631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1158240" y="4204303"/>
            <a:ext cx="24993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মুরগির গোশত    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46320" y="4275879"/>
            <a:ext cx="24993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হাঁসের গোশত    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10600" y="4275879"/>
            <a:ext cx="24993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খাসির গোশত    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221658" y="5209642"/>
            <a:ext cx="8760542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 খাবার আমরা প্রানী থেকে পাই? </a:t>
            </a:r>
            <a:endParaRPr lang="en-US" sz="3260" b="1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14802" y="4927066"/>
            <a:ext cx="8760542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 থেকে আমরা গরুর গোশত,মুরগির গোশত,হাঁসের গোশত,খাসির গোশত,মাছ,ডিম,মাখন,ঘি,দুধ ইত্যাদি খাবার পেয়ে থাকি। </a:t>
            </a:r>
            <a:r>
              <a:rPr lang="en-US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="1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2" grpId="1"/>
      <p:bldP spid="13" grpId="0"/>
      <p:bldP spid="13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63329" y="717263"/>
            <a:ext cx="3008671" cy="830997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baseline="0" dirty="0" smtClean="0">
                <a:ln w="3175">
                  <a:solidFill>
                    <a:schemeClr val="accent4"/>
                  </a:solidFill>
                </a:ln>
                <a:gradFill flip="none" rotWithShape="1">
                  <a:gsLst>
                    <a:gs pos="54000">
                      <a:srgbClr val="00B050"/>
                    </a:gs>
                    <a:gs pos="53000">
                      <a:srgbClr val="C00000"/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baseline="0" dirty="0">
              <a:ln w="3175">
                <a:solidFill>
                  <a:schemeClr val="accent4"/>
                </a:solidFill>
              </a:ln>
              <a:gradFill flip="none" rotWithShape="1">
                <a:gsLst>
                  <a:gs pos="54000">
                    <a:srgbClr val="00B050"/>
                  </a:gs>
                  <a:gs pos="53000">
                    <a:srgbClr val="C00000"/>
                  </a:gs>
                </a:gsLst>
                <a:lin ang="162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90195" y="2231431"/>
            <a:ext cx="8305800" cy="2099036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উৎস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 থেকে পাওয়া খাদ্যের দুটি উৎসের নাম লেখ?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কী 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কী?</a:t>
            </a:r>
          </a:p>
        </p:txBody>
      </p:sp>
    </p:spTree>
    <p:extLst>
      <p:ext uri="{BB962C8B-B14F-4D97-AF65-F5344CB8AC3E}">
        <p14:creationId xmlns:p14="http://schemas.microsoft.com/office/powerpoint/2010/main" val="36196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8125" t="29129" r="38750" b="64000"/>
          <a:stretch/>
        </p:blipFill>
        <p:spPr>
          <a:xfrm>
            <a:off x="2903220" y="701040"/>
            <a:ext cx="5707380" cy="9601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899920"/>
            <a:ext cx="3383280" cy="219964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 userDrawn="1"/>
        </p:nvSpPr>
        <p:spPr>
          <a:xfrm>
            <a:off x="1005840" y="4358640"/>
            <a:ext cx="3032760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ঢেঁকিশাক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11" y="1899230"/>
            <a:ext cx="3325178" cy="219964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28266"/>
            <a:ext cx="3200400" cy="211010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0" name="TextBox 9"/>
          <p:cNvSpPr txBox="1"/>
          <p:nvPr userDrawn="1"/>
        </p:nvSpPr>
        <p:spPr>
          <a:xfrm>
            <a:off x="8321040" y="4305478"/>
            <a:ext cx="3032760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কলমি শাক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46274" y="4336941"/>
            <a:ext cx="3032760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পুইশাক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8125" t="29129" r="38750" b="64000"/>
          <a:stretch/>
        </p:blipFill>
        <p:spPr>
          <a:xfrm>
            <a:off x="2903220" y="701040"/>
            <a:ext cx="5707380" cy="9601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44041"/>
            <a:ext cx="3352799" cy="246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15" y="1844041"/>
            <a:ext cx="3349569" cy="246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8" y="1844041"/>
            <a:ext cx="3200401" cy="2468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1075403" y="4443622"/>
            <a:ext cx="2268794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শাক 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996516" y="4505076"/>
            <a:ext cx="2189642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কপি  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09870" y="4505076"/>
            <a:ext cx="2247794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 শাক 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7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" y="2097722"/>
            <a:ext cx="3254016" cy="235629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28125" t="29129" r="38750" b="64000"/>
          <a:stretch/>
        </p:blipFill>
        <p:spPr>
          <a:xfrm>
            <a:off x="2903220" y="701040"/>
            <a:ext cx="5707380" cy="9601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91" y="2097723"/>
            <a:ext cx="3080109" cy="2356292"/>
          </a:xfrm>
          <a:prstGeom prst="snip2DiagRect">
            <a:avLst>
              <a:gd name="adj1" fmla="val 8137"/>
              <a:gd name="adj2" fmla="val 602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34" y="2097722"/>
            <a:ext cx="3180921" cy="2356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106590" y="4608506"/>
            <a:ext cx="2474810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10600" y="4608505"/>
            <a:ext cx="2474810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58595" y="4593571"/>
            <a:ext cx="2474810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 </a:t>
            </a:r>
            <a:endParaRPr lang="en-US" sz="3260" b="1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55" y="1903727"/>
            <a:ext cx="3180858" cy="238805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03727"/>
            <a:ext cx="2893141" cy="238805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4" y="1903728"/>
            <a:ext cx="3278505" cy="2388053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l="28125" t="29129" r="38750" b="64000"/>
          <a:stretch/>
        </p:blipFill>
        <p:spPr>
          <a:xfrm>
            <a:off x="2903220" y="701040"/>
            <a:ext cx="5707380" cy="9601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9" name="TextBox 8"/>
          <p:cNvSpPr txBox="1"/>
          <p:nvPr userDrawn="1"/>
        </p:nvSpPr>
        <p:spPr>
          <a:xfrm>
            <a:off x="1005839" y="4445858"/>
            <a:ext cx="2076574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44194" y="4445858"/>
            <a:ext cx="2103612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লেবু </a:t>
            </a:r>
            <a:r>
              <a:rPr lang="bn-BD" sz="3260" baseline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844116" y="4534347"/>
            <a:ext cx="1936954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ডাব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21658" y="5355631"/>
            <a:ext cx="8760542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 খাবার আমরা </a:t>
            </a: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পাই? </a:t>
            </a:r>
            <a:endParaRPr lang="en-US" sz="3260" b="1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01" y="1941635"/>
            <a:ext cx="3196867" cy="2010929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6" y="1941636"/>
            <a:ext cx="3202858" cy="201092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28125" t="29129" r="38750" b="64000"/>
          <a:stretch/>
        </p:blipFill>
        <p:spPr>
          <a:xfrm>
            <a:off x="2903220" y="701040"/>
            <a:ext cx="5707380" cy="9601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5" y="1906987"/>
            <a:ext cx="3200401" cy="2010929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1171513" y="4064945"/>
            <a:ext cx="2076574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057713" y="4151776"/>
            <a:ext cx="2076574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911958" y="4151775"/>
            <a:ext cx="2076574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gradFill>
                  <a:gsLst>
                    <a:gs pos="0">
                      <a:schemeClr val="bg1"/>
                    </a:gs>
                    <a:gs pos="0">
                      <a:srgbClr val="C00000"/>
                    </a:gs>
                  </a:gsLst>
                  <a:lin ang="16200000" scaled="1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বিরিয়ানী  </a:t>
            </a:r>
            <a:endParaRPr lang="en-US" sz="3260" baseline="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71512" y="4773012"/>
            <a:ext cx="9817019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আমরা ঢেঁকিশাক,পুইশাক,লাউ,লালশাক,কচুশাক,ভাত,বিভিন্ন প্রানীর গোশত,মিষ্টি,রুটি ইত্যাদি খাবার পেয়ে থাকি। </a:t>
            </a:r>
            <a:r>
              <a:rPr lang="en-US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="1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 animBg="1"/>
      <p:bldP spid="13" grpId="0" animBg="1"/>
      <p:bldP spid="14" grpId="0" animBg="1"/>
      <p:bldP spid="1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54161" y="679410"/>
            <a:ext cx="3242679" cy="70743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/>
          <a:lstStyle>
            <a:lvl1pPr algn="ctr">
              <a:defRPr b="1" baseline="0">
                <a:ln w="3175">
                  <a:solidFill>
                    <a:srgbClr val="00B050"/>
                  </a:solidFill>
                </a:ln>
                <a:gradFill>
                  <a:gsLst>
                    <a:gs pos="51000">
                      <a:srgbClr val="FF0000"/>
                    </a:gs>
                    <a:gs pos="61000">
                      <a:srgbClr val="00B050"/>
                    </a:gs>
                  </a:gsLst>
                  <a:lin ang="5400000" scaled="1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/>
              <a:t>জোড়ায় কাজ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961" y="1739039"/>
            <a:ext cx="10388184" cy="29141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734961" y="4908466"/>
            <a:ext cx="10970302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6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জোড়ায় জোড়ায় উপরের খাবার গুলো থেকে প্রানী থেকে ও উদ্ভিদ থেকে পাওয়া খাবার গুলো খাতায় সাজিয়ে লিখ? </a:t>
            </a:r>
            <a:endParaRPr lang="en-US" sz="326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234791"/>
            <a:ext cx="6035040" cy="3861209"/>
          </a:xfrm>
          <a:prstGeom prst="round2DiagRect">
            <a:avLst>
              <a:gd name="adj1" fmla="val 20614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6"/>
          <a:stretch/>
        </p:blipFill>
        <p:spPr>
          <a:xfrm>
            <a:off x="594360" y="680311"/>
            <a:ext cx="944881" cy="4821329"/>
          </a:xfrm>
          <a:prstGeom prst="rect">
            <a:avLst/>
          </a:prstGeom>
          <a:ln w="9525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6"/>
          <a:stretch/>
        </p:blipFill>
        <p:spPr>
          <a:xfrm>
            <a:off x="10622279" y="1112520"/>
            <a:ext cx="944881" cy="4511040"/>
          </a:xfrm>
          <a:prstGeom prst="rect">
            <a:avLst/>
          </a:prstGeom>
          <a:ln w="9525">
            <a:solidFill>
              <a:srgbClr val="00B050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1592580" y="842543"/>
            <a:ext cx="8321040" cy="109728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reflection blurRad="177800" endPos="2000" dist="63500" dir="5400000" sy="-100000" algn="bl" rotWithShape="0"/>
          </a:effectLst>
        </p:spPr>
        <p:txBody>
          <a:bodyPr wrap="square" rtlCol="0" anchor="ctr" anchorCtr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 smtClean="0">
                <a:gradFill flip="none" rotWithShape="1">
                  <a:gsLst>
                    <a:gs pos="19000">
                      <a:srgbClr val="00B050"/>
                    </a:gs>
                    <a:gs pos="45000">
                      <a:srgbClr val="00B050"/>
                    </a:gs>
                    <a:gs pos="48000">
                      <a:srgbClr val="FF0000"/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 </a:t>
            </a:r>
            <a:endParaRPr lang="en-US" sz="5400" b="1" dirty="0">
              <a:gradFill flip="none" rotWithShape="1">
                <a:gsLst>
                  <a:gs pos="19000">
                    <a:srgbClr val="00B050"/>
                  </a:gs>
                  <a:gs pos="45000">
                    <a:srgbClr val="00B050"/>
                  </a:gs>
                  <a:gs pos="48000">
                    <a:srgbClr val="FF0000"/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0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6500" t="37890" r="39500" b="53453"/>
          <a:stretch/>
        </p:blipFill>
        <p:spPr>
          <a:xfrm>
            <a:off x="1676400" y="731520"/>
            <a:ext cx="5273040" cy="96012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13441"/>
          <a:stretch/>
        </p:blipFill>
        <p:spPr>
          <a:xfrm>
            <a:off x="693420" y="1973579"/>
            <a:ext cx="3345180" cy="2362201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2087879"/>
            <a:ext cx="3169920" cy="21336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087879"/>
            <a:ext cx="3276601" cy="2133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1485900" y="4617717"/>
            <a:ext cx="1874520" cy="5940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88280" y="4617717"/>
            <a:ext cx="1859280" cy="59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গোশত 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75420" y="4617717"/>
            <a:ext cx="1813560" cy="5940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 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>
          <a:gsLst>
            <a:gs pos="1000">
              <a:schemeClr val="accent4">
                <a:lumMod val="40000"/>
                <a:lumOff val="60000"/>
              </a:schemeClr>
            </a:gs>
            <a:gs pos="56000">
              <a:schemeClr val="accent4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29126" r="9906" b="14461"/>
          <a:stretch/>
        </p:blipFill>
        <p:spPr>
          <a:xfrm flipH="1">
            <a:off x="8130540" y="1652807"/>
            <a:ext cx="3398520" cy="2346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4" y="1652807"/>
            <a:ext cx="3409950" cy="254031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90" y="1639334"/>
            <a:ext cx="3444484" cy="254031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1272540" y="4426573"/>
            <a:ext cx="18745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 </a:t>
            </a:r>
            <a:endParaRPr lang="en-US" sz="4000" b="1" baseline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58740" y="4426573"/>
            <a:ext cx="18745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  </a:t>
            </a:r>
            <a:endParaRPr lang="en-US" sz="4000" b="1" baseline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130540" y="4426573"/>
            <a:ext cx="337566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হাস-মুরগির গোশত  </a:t>
            </a:r>
            <a:endParaRPr lang="en-US" sz="4000" b="1" baseline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/>
          <a:srcRect l="26500" t="37890" r="39500" b="53453"/>
          <a:stretch/>
        </p:blipFill>
        <p:spPr>
          <a:xfrm>
            <a:off x="1562039" y="716002"/>
            <a:ext cx="5623438" cy="64035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1794479" y="5221656"/>
            <a:ext cx="8603041" cy="5940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ছবিগুলোতে তোমরা কী দেখতে পাচ্ছ?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62039" y="5127301"/>
            <a:ext cx="8603041" cy="1095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ছবিগুলোতে আমরা বিভিন্ন রকমের পুষ্টিকর খাবার দেখতে পাচ্ছি।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>
          <a:gsLst>
            <a:gs pos="1000">
              <a:schemeClr val="accent4">
                <a:lumMod val="40000"/>
                <a:lumOff val="60000"/>
              </a:schemeClr>
            </a:gs>
            <a:gs pos="56000">
              <a:schemeClr val="accent4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6500" t="37890" r="39500" b="53453"/>
          <a:stretch/>
        </p:blipFill>
        <p:spPr>
          <a:xfrm>
            <a:off x="3093720" y="752133"/>
            <a:ext cx="5273040" cy="71628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1676467"/>
            <a:ext cx="4084320" cy="2444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1219200" y="4329430"/>
            <a:ext cx="10134600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খাবার খাওয়ার মাধ্যমে খাদ্য থেকে প্রয়োজনীয় শক্তি পেয়ে থাকে। আর খাদ্যের পুষ্টি উপাদান আমাদের শরীরের বৃদ্ধি এবং কাজ করার প্রয়োজনীয় শক্তি জোগায়। আমরা খাদ্য থেকেই পুষ্টি পেয়ে থাকি।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11594" y="781665"/>
            <a:ext cx="222700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flatTx/>
          </a:bodyPr>
          <a:lstStyle/>
          <a:p>
            <a:r>
              <a:rPr lang="bn-BD" sz="4000" b="1" baseline="0" dirty="0" smtClean="0">
                <a:gradFill>
                  <a:gsLst>
                    <a:gs pos="31000">
                      <a:schemeClr val="tx1"/>
                    </a:gs>
                    <a:gs pos="55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baseline="0" dirty="0">
              <a:gradFill>
                <a:gsLst>
                  <a:gs pos="31000">
                    <a:schemeClr val="tx1"/>
                  </a:gs>
                  <a:gs pos="55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0215117"/>
              </p:ext>
            </p:extLst>
          </p:nvPr>
        </p:nvGraphicFramePr>
        <p:xfrm>
          <a:off x="2209800" y="2545245"/>
          <a:ext cx="705218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094"/>
                <a:gridCol w="3526094"/>
              </a:tblGrid>
              <a:tr h="499392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5966"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প্রানী</a:t>
                      </a:r>
                      <a:r>
                        <a:rPr lang="bn-BD" baseline="0" dirty="0" smtClean="0"/>
                        <a:t> থেকে পাওয়া খাদ্য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/>
                        <a:t>উদ্ভিদ থেকে পাওয়া খাদ্য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38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5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017638" y="1725561"/>
            <a:ext cx="9837175" cy="58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চক অনুযায়ী উদ্ভিদ ও প্রানী থেকে পাওয়া খাদ্যের তালিকা লিখ? </a:t>
            </a:r>
            <a:endParaRPr lang="en-US" sz="3260" b="1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89239" y="693174"/>
            <a:ext cx="622136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44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079955" y="1578078"/>
            <a:ext cx="5530645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6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৪৩ ও ৪৪ পৃষ্ঠা খোল </a:t>
            </a:r>
            <a:endParaRPr lang="en-US" sz="3260" b="1" baseline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62864" y="2287550"/>
            <a:ext cx="6735097" cy="3448136"/>
            <a:chOff x="6096000" y="1786303"/>
            <a:chExt cx="5257800" cy="344443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00" y="1786303"/>
              <a:ext cx="2797277" cy="34444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10601" y="1786303"/>
              <a:ext cx="2743199" cy="3412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4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640395" y="648929"/>
            <a:ext cx="451300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baseline="0" dirty="0" smtClean="0">
                <a:ln w="317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400" b="1" baseline="0" dirty="0">
              <a:ln w="3175"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52" y="1771422"/>
            <a:ext cx="6223819" cy="356749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23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640395" y="648929"/>
            <a:ext cx="451300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baseline="0" dirty="0" smtClean="0">
                <a:ln w="317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আদর্শ পাঠ </a:t>
            </a:r>
            <a:endParaRPr lang="en-US" sz="4400" b="1" baseline="0" dirty="0">
              <a:ln w="3175"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3" y="1762892"/>
            <a:ext cx="6577779" cy="3723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5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gradFill>
          <a:gsLst>
            <a:gs pos="77000">
              <a:schemeClr val="accent6">
                <a:lumMod val="60000"/>
                <a:lumOff val="40000"/>
              </a:schemeClr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15148" y="766916"/>
            <a:ext cx="31709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baseline="0" dirty="0" smtClean="0">
                <a:gradFill>
                  <a:gsLst>
                    <a:gs pos="39000">
                      <a:schemeClr val="tx1"/>
                    </a:gs>
                    <a:gs pos="55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415845" y="2182761"/>
            <a:ext cx="7194755" cy="26007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তোমার দেহে কী কাজ করে?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কেন খাদ্য খাও?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কেন প্রয়োজন?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কেন খাদ্য খায় ব্যাখ্যা কর? </a:t>
            </a:r>
          </a:p>
          <a:p>
            <a:pPr marL="514350" indent="-514350">
              <a:buFont typeface="+mj-lt"/>
              <a:buAutoNum type="arabicPeriod"/>
            </a:pP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363064" y="673017"/>
            <a:ext cx="3465871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baseline="0" dirty="0" smtClean="0">
                <a:ln w="3175">
                  <a:solidFill>
                    <a:schemeClr val="accent4"/>
                  </a:solidFill>
                </a:ln>
                <a:gradFill flip="none" rotWithShape="1">
                  <a:gsLst>
                    <a:gs pos="54000">
                      <a:srgbClr val="00B050"/>
                    </a:gs>
                    <a:gs pos="53000">
                      <a:srgbClr val="C00000"/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b="1" baseline="0" dirty="0">
              <a:ln w="3175">
                <a:solidFill>
                  <a:schemeClr val="accent4"/>
                </a:solidFill>
              </a:ln>
              <a:gradFill flip="none" rotWithShape="1">
                <a:gsLst>
                  <a:gs pos="54000">
                    <a:srgbClr val="00B050"/>
                  </a:gs>
                  <a:gs pos="53000">
                    <a:srgbClr val="C00000"/>
                  </a:gs>
                </a:gsLst>
                <a:lin ang="162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48" y="673017"/>
            <a:ext cx="2619375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799303" y="2993923"/>
            <a:ext cx="9114503" cy="109568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বাড়িতে যে খাবার খাও  তার একটি তালিকা বাড়ি থেকে খাতায় লিখে আনবে?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07" y="2217623"/>
            <a:ext cx="6442586" cy="386407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1209367" y="619535"/>
            <a:ext cx="898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aseline="0" dirty="0" smtClean="0">
                <a:gradFill>
                  <a:gsLst>
                    <a:gs pos="84000">
                      <a:srgbClr val="FF0000"/>
                    </a:gs>
                    <a:gs pos="64000">
                      <a:schemeClr val="accent6">
                        <a:lumMod val="75000"/>
                      </a:schemeClr>
                    </a:gs>
                    <a:gs pos="17000">
                      <a:srgbClr val="00B050"/>
                    </a:gs>
                    <a:gs pos="42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baseline="0" dirty="0" smtClean="0">
                <a:gradFill>
                  <a:gsLst>
                    <a:gs pos="84000">
                      <a:srgbClr val="FF0000"/>
                    </a:gs>
                    <a:gs pos="64000">
                      <a:schemeClr val="accent6">
                        <a:lumMod val="75000"/>
                      </a:schemeClr>
                    </a:gs>
                    <a:gs pos="17000">
                      <a:srgbClr val="00B050"/>
                    </a:gs>
                    <a:gs pos="42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বিদায় বন্ধুরা আগামী ক্লাসে দেখা হবে </a:t>
            </a:r>
          </a:p>
          <a:p>
            <a:pPr algn="ctr"/>
            <a:r>
              <a:rPr lang="bn-BD" sz="4000" b="1" baseline="0" dirty="0" smtClean="0">
                <a:gradFill>
                  <a:gsLst>
                    <a:gs pos="84000">
                      <a:srgbClr val="FF0000"/>
                    </a:gs>
                    <a:gs pos="64000">
                      <a:schemeClr val="accent6">
                        <a:lumMod val="75000"/>
                      </a:schemeClr>
                    </a:gs>
                    <a:gs pos="17000">
                      <a:srgbClr val="00B050"/>
                    </a:gs>
                    <a:gs pos="42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4000" b="1" baseline="0" dirty="0">
              <a:gradFill>
                <a:gsLst>
                  <a:gs pos="84000">
                    <a:srgbClr val="FF0000"/>
                  </a:gs>
                  <a:gs pos="64000">
                    <a:schemeClr val="accent6">
                      <a:lumMod val="75000"/>
                    </a:schemeClr>
                  </a:gs>
                  <a:gs pos="17000">
                    <a:srgbClr val="00B050"/>
                  </a:gs>
                  <a:gs pos="42000">
                    <a:srgbClr val="C00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 Arrow 2"/>
          <p:cNvSpPr/>
          <p:nvPr userDrawn="1"/>
        </p:nvSpPr>
        <p:spPr>
          <a:xfrm>
            <a:off x="5560142" y="1592825"/>
            <a:ext cx="1047136" cy="4675239"/>
          </a:xfrm>
          <a:prstGeom prst="quadArrow">
            <a:avLst>
              <a:gd name="adj1" fmla="val 16866"/>
              <a:gd name="adj2" fmla="val 30951"/>
              <a:gd name="adj3" fmla="val 225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/>
          <p:cNvSpPr/>
          <p:nvPr userDrawn="1"/>
        </p:nvSpPr>
        <p:spPr>
          <a:xfrm>
            <a:off x="3546987" y="501445"/>
            <a:ext cx="5073445" cy="1091380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40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Bevel 4"/>
          <p:cNvSpPr/>
          <p:nvPr userDrawn="1"/>
        </p:nvSpPr>
        <p:spPr>
          <a:xfrm>
            <a:off x="6720592" y="1845842"/>
            <a:ext cx="4822722" cy="3731342"/>
          </a:xfrm>
          <a:prstGeom prst="bevel">
            <a:avLst>
              <a:gd name="adj" fmla="val 5781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6600" b="1" cap="none" spc="0" baseline="0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শ্রেণি</a:t>
            </a:r>
          </a:p>
          <a:p>
            <a:pPr algn="ctr"/>
            <a:r>
              <a:rPr lang="bn-BD" sz="4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0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BD" sz="4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4000" b="0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</a:p>
          <a:p>
            <a:pPr algn="ctr"/>
            <a:r>
              <a:rPr lang="bn-BD" sz="4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4000" b="0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 ----------থাকি।</a:t>
            </a:r>
          </a:p>
          <a:p>
            <a:pPr algn="ctr"/>
            <a:r>
              <a:rPr lang="bn-BD" sz="4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bn-BD" sz="4000" b="0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৪৩ ও ৪৪ </a:t>
            </a:r>
          </a:p>
          <a:p>
            <a:pPr algn="ctr"/>
            <a:r>
              <a:rPr lang="bn-BD" sz="4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000" b="0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/>
            <a:r>
              <a:rPr lang="bn-BD" sz="4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000" b="0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১৭/১২/২০১৯ ইং</a:t>
            </a:r>
          </a:p>
          <a:p>
            <a:pPr algn="ctr"/>
            <a:endParaRPr lang="bn-BD" sz="4000" b="1" cap="none" spc="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cap="none" spc="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854610" y="531925"/>
            <a:ext cx="1371599" cy="1224117"/>
            <a:chOff x="1533833" y="545689"/>
            <a:chExt cx="1371599" cy="1224117"/>
          </a:xfrm>
        </p:grpSpPr>
        <p:sp>
          <p:nvSpPr>
            <p:cNvPr id="6" name="6-Point Star 5"/>
            <p:cNvSpPr/>
            <p:nvPr userDrawn="1"/>
          </p:nvSpPr>
          <p:spPr>
            <a:xfrm>
              <a:off x="1533833" y="545689"/>
              <a:ext cx="1371599" cy="1224117"/>
            </a:xfrm>
            <a:prstGeom prst="star6">
              <a:avLst>
                <a:gd name="adj" fmla="val 44256"/>
                <a:gd name="h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303" y="798706"/>
              <a:ext cx="840657" cy="718084"/>
            </a:xfrm>
            <a:prstGeom prst="rect">
              <a:avLst/>
            </a:prstGeom>
          </p:spPr>
        </p:pic>
      </p:grpSp>
      <p:sp>
        <p:nvSpPr>
          <p:cNvPr id="9" name="Bevel 8"/>
          <p:cNvSpPr/>
          <p:nvPr userDrawn="1"/>
        </p:nvSpPr>
        <p:spPr>
          <a:xfrm>
            <a:off x="653602" y="1845842"/>
            <a:ext cx="4822722" cy="3731342"/>
          </a:xfrm>
          <a:prstGeom prst="bevel">
            <a:avLst>
              <a:gd name="adj" fmla="val 5781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 মোঃ শাহবাজ</a:t>
            </a:r>
            <a:r>
              <a:rPr lang="bn-BD" sz="4000" b="1" cap="none" spc="0" baseline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উদ্দিন</a:t>
            </a:r>
          </a:p>
          <a:p>
            <a:pPr algn="ctr"/>
            <a:r>
              <a:rPr lang="bn-BD" sz="32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আনুজানি সঃ প্রাঃ বিদ্যালয়</a:t>
            </a:r>
          </a:p>
          <a:p>
            <a:pPr algn="ctr"/>
            <a:r>
              <a:rPr lang="bn-BD" sz="32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/>
            <a:r>
              <a:rPr lang="bn-BD" sz="32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মোবাঃ০১৩০৩৪২৩৬৭৫</a:t>
            </a:r>
          </a:p>
          <a:p>
            <a:pPr algn="ctr"/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S</a:t>
            </a:r>
            <a:r>
              <a:rPr lang="bn-BD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hahbaj.1987@gmail.com</a:t>
            </a:r>
            <a:r>
              <a:rPr lang="bn-BD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6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3" y="1882385"/>
            <a:ext cx="4365523" cy="2704363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1882385"/>
            <a:ext cx="4719484" cy="270436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2233152" y="4970207"/>
            <a:ext cx="686045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4000" b="1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দেখতে পাচ্ছ? </a:t>
            </a:r>
            <a:endParaRPr lang="en-US" sz="4000" b="1" dirty="0" smtClean="0">
              <a:ln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33832" y="710380"/>
            <a:ext cx="7914968" cy="950780"/>
            <a:chOff x="1533832" y="710380"/>
            <a:chExt cx="7914968" cy="950780"/>
          </a:xfrm>
        </p:grpSpPr>
        <p:sp>
          <p:nvSpPr>
            <p:cNvPr id="4" name="Pentagon 3"/>
            <p:cNvSpPr/>
            <p:nvPr userDrawn="1"/>
          </p:nvSpPr>
          <p:spPr>
            <a:xfrm>
              <a:off x="1533832" y="710380"/>
              <a:ext cx="7914968" cy="950780"/>
            </a:xfrm>
            <a:prstGeom prst="homePlate">
              <a:avLst>
                <a:gd name="adj" fmla="val 57018"/>
              </a:avLst>
            </a:prstGeom>
            <a:gradFill>
              <a:gsLst>
                <a:gs pos="0">
                  <a:schemeClr val="bg2">
                    <a:tint val="93000"/>
                    <a:satMod val="150000"/>
                    <a:shade val="98000"/>
                    <a:lumMod val="102000"/>
                  </a:schemeClr>
                </a:gs>
                <a:gs pos="10994">
                  <a:schemeClr val="accent2">
                    <a:lumMod val="40000"/>
                    <a:lumOff val="60000"/>
                  </a:schemeClr>
                </a:gs>
                <a:gs pos="46000">
                  <a:schemeClr val="accent4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rgbClr val="FF505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baseline="0" dirty="0" smtClean="0">
                  <a:ln w="3175">
                    <a:solidFill>
                      <a:srgbClr val="FF0000"/>
                    </a:solidFill>
                  </a:ln>
                  <a:solidFill>
                    <a:srgbClr val="00B050"/>
                  </a:solidFill>
                  <a:effectLst>
                    <a:glow rad="101600">
                      <a:srgbClr val="FFFF00">
                        <a:alpha val="40000"/>
                      </a:srgbClr>
                    </a:glow>
                  </a:effectLst>
                </a:rPr>
                <a:t> </a:t>
              </a:r>
              <a:endParaRPr lang="en-US" sz="3200" b="1" dirty="0">
                <a:ln w="3175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/>
            <a:srcRect l="11250" t="18710" r="12298" b="66881"/>
            <a:stretch/>
          </p:blipFill>
          <p:spPr>
            <a:xfrm>
              <a:off x="1533833" y="710380"/>
              <a:ext cx="7374194" cy="950779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1150374" y="5031762"/>
            <a:ext cx="95864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প্রানী থেকে ও উদ্ভিদ থেকে পাওয়া খাদ্য দেখতে পাচ্ছি।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4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533832" y="710380"/>
            <a:ext cx="7914968" cy="950780"/>
            <a:chOff x="1533832" y="710380"/>
            <a:chExt cx="7914968" cy="950780"/>
          </a:xfrm>
        </p:grpSpPr>
        <p:sp>
          <p:nvSpPr>
            <p:cNvPr id="6" name="Pentagon 5"/>
            <p:cNvSpPr/>
            <p:nvPr userDrawn="1"/>
          </p:nvSpPr>
          <p:spPr>
            <a:xfrm>
              <a:off x="1533832" y="710380"/>
              <a:ext cx="7914968" cy="950780"/>
            </a:xfrm>
            <a:prstGeom prst="homePlate">
              <a:avLst>
                <a:gd name="adj" fmla="val 57018"/>
              </a:avLst>
            </a:prstGeom>
            <a:gradFill>
              <a:gsLst>
                <a:gs pos="0">
                  <a:schemeClr val="bg2">
                    <a:tint val="93000"/>
                    <a:satMod val="150000"/>
                    <a:shade val="98000"/>
                    <a:lumMod val="102000"/>
                  </a:schemeClr>
                </a:gs>
                <a:gs pos="10994">
                  <a:schemeClr val="accent2">
                    <a:lumMod val="40000"/>
                    <a:lumOff val="60000"/>
                  </a:schemeClr>
                </a:gs>
                <a:gs pos="46000">
                  <a:schemeClr val="accent4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rgbClr val="FF505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baseline="0" dirty="0" smtClean="0">
                  <a:ln w="3175">
                    <a:solidFill>
                      <a:srgbClr val="FF0000"/>
                    </a:solidFill>
                  </a:ln>
                  <a:solidFill>
                    <a:srgbClr val="00B050"/>
                  </a:solidFill>
                  <a:effectLst>
                    <a:glow rad="101600">
                      <a:srgbClr val="FFFF00">
                        <a:alpha val="40000"/>
                      </a:srgbClr>
                    </a:glow>
                  </a:effectLst>
                </a:rPr>
                <a:t> </a:t>
              </a:r>
              <a:endParaRPr lang="en-US" sz="3200" b="1" dirty="0">
                <a:ln w="3175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/>
            <a:srcRect l="11250" t="18710" r="12298" b="66881"/>
            <a:stretch/>
          </p:blipFill>
          <p:spPr>
            <a:xfrm>
              <a:off x="1533833" y="710380"/>
              <a:ext cx="7374194" cy="950779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9" y="2085512"/>
            <a:ext cx="5316334" cy="2625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2283542" y="4822723"/>
            <a:ext cx="641554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তোমরা কী কী খেয়েছ?</a:t>
            </a:r>
            <a:r>
              <a:rPr lang="bn-BD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22323" y="4822723"/>
            <a:ext cx="831317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আমরা</a:t>
            </a:r>
            <a:r>
              <a:rPr lang="bn-BD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রকমের খাবার খেয়েছি।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833149" y="4822723"/>
            <a:ext cx="607487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বলে ?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038167" y="4822723"/>
            <a:ext cx="5869859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bn-BD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বলে।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0567" y="4975123"/>
            <a:ext cx="5869859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কী?</a:t>
            </a:r>
            <a:r>
              <a:rPr lang="bn-BD" sz="4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3542" y="4898923"/>
            <a:ext cx="7991166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যা খেয়ে বেঁচে থাকি, তাই খাদ্য। 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77513" y="4975123"/>
            <a:ext cx="7991166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কোন ধরনের খাদ্য খেয়ে বেঁচে থাকি?  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960922" y="4909664"/>
            <a:ext cx="7991166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পুষ্টিকর খাদ্য খেয়ে বেঁচে থাকি।  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38167" y="4833464"/>
            <a:ext cx="311191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পুষ্টি কী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43782" y="4895019"/>
            <a:ext cx="10306662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পুষ্টি হলো জীবদেহের বৃদ্ধি ও বেঁচে থাকার জন্য প্রয়োজনীয় সকল উপাদান।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17" y="584096"/>
            <a:ext cx="3568742" cy="327998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 userDrawn="1"/>
        </p:nvSpPr>
        <p:spPr>
          <a:xfrm>
            <a:off x="914400" y="4041057"/>
            <a:ext cx="1058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baseline="0" dirty="0" smtClean="0">
                <a:gradFill flip="none" rotWithShape="1">
                  <a:gsLst>
                    <a:gs pos="53000">
                      <a:srgbClr val="FF0000"/>
                    </a:gs>
                    <a:gs pos="53000">
                      <a:srgbClr val="00B050"/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 খদ্য ও পুষ্টি সম্পর্কে। </a:t>
            </a:r>
            <a:endParaRPr lang="en-US" sz="5400" b="1" baseline="0" dirty="0">
              <a:gradFill flip="none" rotWithShape="1">
                <a:gsLst>
                  <a:gs pos="53000">
                    <a:srgbClr val="FF0000"/>
                  </a:gs>
                  <a:gs pos="53000">
                    <a:srgbClr val="00B050"/>
                  </a:gs>
                </a:gsLst>
                <a:lin ang="16200000" scaled="1"/>
                <a:tileRect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6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>
          <a:gsLst>
            <a:gs pos="1000">
              <a:schemeClr val="accent4">
                <a:lumMod val="40000"/>
                <a:lumOff val="60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222090" y="902601"/>
            <a:ext cx="62238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0" cap="none" spc="0" baseline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শিক্ষার্থীরা-------</a:t>
            </a:r>
            <a:endParaRPr lang="en-US" sz="4000" b="0" cap="none" spc="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600200" y="2148840"/>
            <a:ext cx="8351520" cy="109568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60" baseline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৮,১,১ পুষ্টি কী তা বলতে পারবে।</a:t>
            </a:r>
          </a:p>
          <a:p>
            <a:r>
              <a:rPr lang="bn-BD" sz="3260" baseline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৮,২,১ পুষ্টি অনুযায়ী খাদ্যের শ্রেণিবিভাগ করতে পারবে। </a:t>
            </a:r>
            <a:endParaRPr lang="en-US" sz="3260" baseline="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6500" t="37890" r="39500" b="53453"/>
          <a:stretch/>
        </p:blipFill>
        <p:spPr>
          <a:xfrm>
            <a:off x="1676400" y="731520"/>
            <a:ext cx="5273040" cy="96012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640080" y="5101501"/>
            <a:ext cx="100965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আমরা যে খাদ্য খাই তা কোথ থেকে পাই?  </a:t>
            </a:r>
            <a:endParaRPr lang="en-US" sz="36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852816"/>
            <a:ext cx="4754880" cy="235921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889641"/>
            <a:ext cx="4358640" cy="2139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1676400" y="4806039"/>
            <a:ext cx="8778240" cy="10956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60" b="1" i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যে খাবার খাই সেগুলোর মধ্যে কিছু খাবার প্রানী থেকে এবং কিছু খাবার উদ্ভিদ থেকে পাই। </a:t>
            </a:r>
            <a:endParaRPr lang="en-US" sz="3260" b="1" i="1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19200" y="4212030"/>
            <a:ext cx="3703320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 থেকে পাওয়া খাদ্য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33260" y="4193966"/>
            <a:ext cx="4320540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6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পাওয়া খাদ্য </a:t>
            </a:r>
            <a:endParaRPr lang="en-US" sz="326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98680" y="775969"/>
            <a:ext cx="4820201" cy="1330488"/>
            <a:chOff x="3064966" y="716280"/>
            <a:chExt cx="4820201" cy="1330488"/>
          </a:xfrm>
        </p:grpSpPr>
        <p:sp>
          <p:nvSpPr>
            <p:cNvPr id="8" name="Right Arrow 7"/>
            <p:cNvSpPr/>
            <p:nvPr userDrawn="1"/>
          </p:nvSpPr>
          <p:spPr>
            <a:xfrm rot="2033302">
              <a:off x="6215658" y="1649429"/>
              <a:ext cx="1669509" cy="397339"/>
            </a:xfrm>
            <a:prstGeom prst="rightArrow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 userDrawn="1"/>
          </p:nvSpPr>
          <p:spPr>
            <a:xfrm rot="8774548">
              <a:off x="3064966" y="1602746"/>
              <a:ext cx="1669509" cy="397339"/>
            </a:xfrm>
            <a:prstGeom prst="rightArrow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297680" y="716280"/>
              <a:ext cx="2240280" cy="70788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</a:t>
              </a:r>
              <a:endParaRPr lang="en-US" sz="4000" b="1" baseline="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2390300"/>
            <a:ext cx="3642360" cy="2468881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92" y="2331718"/>
            <a:ext cx="3566527" cy="2468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514525" y="5013755"/>
            <a:ext cx="3703320" cy="59400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 থেকে পাওয়া খাদ্য </a:t>
            </a:r>
            <a:endParaRPr lang="en-US" sz="3260" b="1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855785" y="5013755"/>
            <a:ext cx="4320540" cy="5940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6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পাওয়া খাদ্য </a:t>
            </a:r>
            <a:endParaRPr lang="en-US" sz="3260" b="1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23"/>
            </a:avLst>
          </a:prstGeom>
          <a:gradFill>
            <a:gsLst>
              <a:gs pos="0">
                <a:srgbClr val="00B050"/>
              </a:gs>
              <a:gs pos="29000">
                <a:schemeClr val="accent4">
                  <a:lumMod val="75000"/>
                </a:schemeClr>
              </a:gs>
              <a:gs pos="69000">
                <a:schemeClr val="accent2">
                  <a:lumMod val="75000"/>
                </a:schemeClr>
              </a:gs>
              <a:gs pos="100000">
                <a:srgbClr val="00B050"/>
              </a:gs>
            </a:gsLst>
            <a:lin ang="5400000" scaled="1"/>
          </a:gradFill>
          <a:ln w="381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11393" y="221226"/>
            <a:ext cx="11769213" cy="6415548"/>
          </a:xfrm>
          <a:prstGeom prst="frame">
            <a:avLst>
              <a:gd name="adj1" fmla="val 4158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20" y="350520"/>
            <a:ext cx="1805940" cy="624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604530"/>
            <a:ext cx="1065448" cy="761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02" y="5745972"/>
            <a:ext cx="1192530" cy="784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7" y="350520"/>
            <a:ext cx="9144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6" r:id="rId2"/>
    <p:sldLayoutId id="2147483711" r:id="rId3"/>
    <p:sldLayoutId id="2147483712" r:id="rId4"/>
    <p:sldLayoutId id="2147483713" r:id="rId5"/>
    <p:sldLayoutId id="2147483714" r:id="rId6"/>
    <p:sldLayoutId id="2147483676" r:id="rId7"/>
    <p:sldLayoutId id="2147483719" r:id="rId8"/>
    <p:sldLayoutId id="2147483720" r:id="rId9"/>
    <p:sldLayoutId id="2147483721" r:id="rId10"/>
    <p:sldLayoutId id="2147483722" r:id="rId11"/>
    <p:sldLayoutId id="2147483729" r:id="rId12"/>
    <p:sldLayoutId id="2147483725" r:id="rId13"/>
    <p:sldLayoutId id="2147483723" r:id="rId14"/>
    <p:sldLayoutId id="2147483724" r:id="rId15"/>
    <p:sldLayoutId id="2147483726" r:id="rId16"/>
    <p:sldLayoutId id="2147483727" r:id="rId17"/>
    <p:sldLayoutId id="2147483730" r:id="rId18"/>
    <p:sldLayoutId id="2147483728" r:id="rId19"/>
    <p:sldLayoutId id="2147483717" r:id="rId20"/>
    <p:sldLayoutId id="2147483718" r:id="rId21"/>
    <p:sldLayoutId id="2147483716" r:id="rId22"/>
    <p:sldLayoutId id="2147483731" r:id="rId23"/>
    <p:sldLayoutId id="2147483733" r:id="rId24"/>
    <p:sldLayoutId id="2147483732" r:id="rId25"/>
    <p:sldLayoutId id="2147483734" r:id="rId26"/>
    <p:sldLayoutId id="2147483735" r:id="rId27"/>
    <p:sldLayoutId id="2147483736" r:id="rId28"/>
    <p:sldLayoutId id="214748373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2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9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73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27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5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2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9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9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7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9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7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7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9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4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73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82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60" baseline="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86</cp:revision>
  <dcterms:created xsi:type="dcterms:W3CDTF">2019-12-15T14:56:46Z</dcterms:created>
  <dcterms:modified xsi:type="dcterms:W3CDTF">2019-12-22T04:36:36Z</dcterms:modified>
</cp:coreProperties>
</file>