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68" r:id="rId14"/>
    <p:sldId id="270" r:id="rId15"/>
    <p:sldId id="273" r:id="rId16"/>
    <p:sldId id="272" r:id="rId17"/>
    <p:sldId id="271"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36" d="100"/>
          <a:sy n="36" d="100"/>
        </p:scale>
        <p:origin x="4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45038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6535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85673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3B225-47C8-4E45-890D-17EC404E0863}"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91882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3B225-47C8-4E45-890D-17EC404E0863}" type="datetimeFigureOut">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26056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3B225-47C8-4E45-890D-17EC404E0863}"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0202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3B225-47C8-4E45-890D-17EC404E0863}" type="datetimeFigureOut">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221622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3B225-47C8-4E45-890D-17EC404E0863}" type="datetimeFigureOut">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116226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3B225-47C8-4E45-890D-17EC404E0863}" type="datetimeFigureOut">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97152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321808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3B225-47C8-4E45-890D-17EC404E0863}" type="datetimeFigureOut">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D5861-941F-47A7-85E4-1F26ED6083E7}" type="slidenum">
              <a:rPr lang="en-US" smtClean="0"/>
              <a:t>‹#›</a:t>
            </a:fld>
            <a:endParaRPr lang="en-US"/>
          </a:p>
        </p:txBody>
      </p:sp>
    </p:spTree>
    <p:extLst>
      <p:ext uri="{BB962C8B-B14F-4D97-AF65-F5344CB8AC3E}">
        <p14:creationId xmlns:p14="http://schemas.microsoft.com/office/powerpoint/2010/main" val="62471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3B225-47C8-4E45-890D-17EC404E0863}" type="datetimeFigureOut">
              <a:rPr lang="en-US" smtClean="0"/>
              <a:t>11/10/2019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D5861-941F-47A7-85E4-1F26ED6083E7}" type="slidenum">
              <a:rPr lang="en-US" smtClean="0"/>
              <a:t>‹#›</a:t>
            </a:fld>
            <a:endParaRPr lang="en-US"/>
          </a:p>
        </p:txBody>
      </p:sp>
    </p:spTree>
    <p:extLst>
      <p:ext uri="{BB962C8B-B14F-4D97-AF65-F5344CB8AC3E}">
        <p14:creationId xmlns:p14="http://schemas.microsoft.com/office/powerpoint/2010/main" val="292502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6.gif"/><Relationship Id="rId7" Type="http://schemas.openxmlformats.org/officeDocument/2006/relationships/image" Target="../media/image28.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8.JPG"/><Relationship Id="rId4" Type="http://schemas.openxmlformats.org/officeDocument/2006/relationships/image" Target="../media/image27.gif"/><Relationship Id="rId9"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jp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4745"/>
            <a:ext cx="8603673" cy="6400800"/>
          </a:xfrm>
          <a:prstGeom prst="rect">
            <a:avLst/>
          </a:prstGeom>
        </p:spPr>
      </p:pic>
      <p:sp>
        <p:nvSpPr>
          <p:cNvPr id="3" name="Rectangle 2"/>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শুভেচ্ছা</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4" name="Picture 3" descr="Mar_2014_desh1395131430.jpg"/>
          <p:cNvPicPr>
            <a:picLocks noChangeAspect="1"/>
          </p:cNvPicPr>
          <p:nvPr/>
        </p:nvPicPr>
        <p:blipFill>
          <a:blip r:embed="rId3"/>
          <a:stretch>
            <a:fillRect/>
          </a:stretch>
        </p:blipFill>
        <p:spPr>
          <a:xfrm>
            <a:off x="-1" y="-566057"/>
            <a:ext cx="4724401" cy="8458200"/>
          </a:xfrm>
          <a:prstGeom prst="rect">
            <a:avLst/>
          </a:prstGeom>
        </p:spPr>
      </p:pic>
      <p:pic>
        <p:nvPicPr>
          <p:cNvPr id="5" name="Picture 4" descr="Mar_2014_desh1395131430.jpg"/>
          <p:cNvPicPr>
            <a:picLocks noChangeAspect="1"/>
          </p:cNvPicPr>
          <p:nvPr/>
        </p:nvPicPr>
        <p:blipFill>
          <a:blip r:embed="rId4"/>
          <a:stretch>
            <a:fillRect/>
          </a:stretch>
        </p:blipFill>
        <p:spPr>
          <a:xfrm flipH="1">
            <a:off x="4724400" y="-497114"/>
            <a:ext cx="4593768" cy="8458200"/>
          </a:xfrm>
          <a:prstGeom prst="rect">
            <a:avLst/>
          </a:prstGeom>
        </p:spPr>
      </p:pic>
    </p:spTree>
    <p:extLst>
      <p:ext uri="{BB962C8B-B14F-4D97-AF65-F5344CB8AC3E}">
        <p14:creationId xmlns:p14="http://schemas.microsoft.com/office/powerpoint/2010/main" val="30670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4"/>
                                        </p:tgtEl>
                                        <p:attrNameLst>
                                          <p:attrName>ppt_x</p:attrName>
                                        </p:attrNameLst>
                                      </p:cBhvr>
                                      <p:tavLst>
                                        <p:tav tm="0">
                                          <p:val>
                                            <p:strVal val="ppt_x"/>
                                          </p:val>
                                        </p:tav>
                                        <p:tav tm="100000">
                                          <p:val>
                                            <p:strVal val="0-ppt_w/2"/>
                                          </p:val>
                                        </p:tav>
                                      </p:tavLst>
                                    </p:anim>
                                    <p:anim calcmode="lin" valueType="num">
                                      <p:cBhvr additive="base">
                                        <p:cTn id="7" dur="5000"/>
                                        <p:tgtEl>
                                          <p:spTgt spid="4"/>
                                        </p:tgtEl>
                                        <p:attrNameLst>
                                          <p:attrName>ppt_y</p:attrName>
                                        </p:attrNameLst>
                                      </p:cBhvr>
                                      <p:tavLst>
                                        <p:tav tm="0">
                                          <p:val>
                                            <p:strVal val="ppt_y"/>
                                          </p:val>
                                        </p:tav>
                                        <p:tav tm="100000">
                                          <p:val>
                                            <p:strVal val="ppt_y"/>
                                          </p:val>
                                        </p:tav>
                                      </p:tavLst>
                                    </p:anim>
                                    <p:set>
                                      <p:cBhvr>
                                        <p:cTn id="8" dur="1" fill="hold">
                                          <p:stCondLst>
                                            <p:cond delay="4999"/>
                                          </p:stCondLst>
                                        </p:cTn>
                                        <p:tgtEl>
                                          <p:spTgt spid="4"/>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5"/>
                                        </p:tgtEl>
                                        <p:attrNameLst>
                                          <p:attrName>ppt_x</p:attrName>
                                        </p:attrNameLst>
                                      </p:cBhvr>
                                      <p:tavLst>
                                        <p:tav tm="0">
                                          <p:val>
                                            <p:strVal val="ppt_x"/>
                                          </p:val>
                                        </p:tav>
                                        <p:tav tm="100000">
                                          <p:val>
                                            <p:strVal val="1+ppt_w/2"/>
                                          </p:val>
                                        </p:tav>
                                      </p:tavLst>
                                    </p:anim>
                                    <p:anim calcmode="lin" valueType="num">
                                      <p:cBhvr additive="base">
                                        <p:cTn id="11" dur="5000"/>
                                        <p:tgtEl>
                                          <p:spTgt spid="5"/>
                                        </p:tgtEl>
                                        <p:attrNameLst>
                                          <p:attrName>ppt_y</p:attrName>
                                        </p:attrNameLst>
                                      </p:cBhvr>
                                      <p:tavLst>
                                        <p:tav tm="0">
                                          <p:val>
                                            <p:strVal val="ppt_y"/>
                                          </p:val>
                                        </p:tav>
                                        <p:tav tm="100000">
                                          <p:val>
                                            <p:strVal val="ppt_y"/>
                                          </p:val>
                                        </p:tav>
                                      </p:tavLst>
                                    </p:anim>
                                    <p:set>
                                      <p:cBhvr>
                                        <p:cTn id="12" dur="1" fill="hold">
                                          <p:stCondLst>
                                            <p:cond delay="4999"/>
                                          </p:stCondLst>
                                        </p:cTn>
                                        <p:tgtEl>
                                          <p:spTgt spid="5"/>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
                                        </p:tgtEl>
                                        <p:attrNameLst>
                                          <p:attrName>ppt_y</p:attrName>
                                        </p:attrNameLst>
                                      </p:cBhvr>
                                      <p:tavLst>
                                        <p:tav tm="0">
                                          <p:val>
                                            <p:strVal val="#ppt_y"/>
                                          </p:val>
                                        </p:tav>
                                        <p:tav tm="100000">
                                          <p:val>
                                            <p:strVal val="#ppt_y"/>
                                          </p:val>
                                        </p:tav>
                                      </p:tavLst>
                                    </p:anim>
                                    <p:anim calcmode="lin" valueType="num">
                                      <p:cBhvr>
                                        <p:cTn id="17"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3706" y="4953000"/>
            <a:ext cx="6528771" cy="1200329"/>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a:t>
            </a:r>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ফুল!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সবুজ পাতার দেশে ফিরোজিয়া ফিঙে- কুল-</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p>
        </p:txBody>
      </p:sp>
      <p:sp>
        <p:nvSpPr>
          <p:cNvPr id="3" name="TextBox 2"/>
          <p:cNvSpPr txBox="1"/>
          <p:nvPr/>
        </p:nvSpPr>
        <p:spPr>
          <a:xfrm>
            <a:off x="3607285" y="266046"/>
            <a:ext cx="1905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3607285" y="772180"/>
            <a:ext cx="252681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02060"/>
                  </a:solidFill>
                </a:ln>
                <a:solidFill>
                  <a:srgbClr val="0070C0"/>
                </a:solidFill>
                <a:effectLst>
                  <a:outerShdw blurRad="50800" dist="39000" dir="5460000" algn="tl">
                    <a:srgbClr val="000000">
                      <a:alpha val="38000"/>
                    </a:srgbClr>
                  </a:outerShdw>
                </a:effectLst>
                <a:latin typeface="NikoshBAN" pitchFamily="2" charset="0"/>
                <a:cs typeface="NikoshBAN" pitchFamily="2" charset="0"/>
              </a:rPr>
              <a:t>কাজী নজরুল ইসলাম</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0496"/>
            <a:ext cx="1042371" cy="11898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247" b="6710"/>
          <a:stretch/>
        </p:blipFill>
        <p:spPr>
          <a:xfrm>
            <a:off x="1155400" y="1565564"/>
            <a:ext cx="6625382" cy="324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839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91836"/>
            <a:ext cx="6824202" cy="365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667000" y="4419600"/>
            <a:ext cx="3962400" cy="1938992"/>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গুল্মে পর্ণে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লতিকার কর্ণে</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ঢল ঢল স্বর্ণে</a:t>
            </a:r>
          </a:p>
          <a:p>
            <a:pPr algn="just"/>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ঝলমল দোলো দুল-</a:t>
            </a:r>
          </a:p>
          <a:p>
            <a:pPr algn="just"/>
            <a:r>
              <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a:t>
            </a:r>
            <a:endParaRPr lang="bn-BD" sz="24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9257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2548" y="381000"/>
            <a:ext cx="2266416" cy="707886"/>
          </a:xfrm>
          <a:prstGeom prst="rect">
            <a:avLst/>
          </a:prstGeom>
          <a:solidFill>
            <a:schemeClr val="accent5">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জোড়ায় কাজ </a:t>
            </a:r>
          </a:p>
        </p:txBody>
      </p:sp>
      <p:sp>
        <p:nvSpPr>
          <p:cNvPr id="3" name="TextBox 2"/>
          <p:cNvSpPr txBox="1"/>
          <p:nvPr/>
        </p:nvSpPr>
        <p:spPr>
          <a:xfrm>
            <a:off x="1295400" y="5393380"/>
            <a:ext cx="6609309"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ঝিঙে ফুলের নান্দনিক সৌন্দর্</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যে তোমার অনুভূতি’-    জোড়ায় আলোচনা করে পাঁচটি বাক্য লেখ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6609309" cy="404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613400" y="1447800"/>
            <a:ext cx="2540000" cy="1905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19800" y="3239281"/>
            <a:ext cx="2540000" cy="1905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400800" y="2514600"/>
            <a:ext cx="2540000" cy="1905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85800" y="2133600"/>
            <a:ext cx="25400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47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190" y="3962400"/>
            <a:ext cx="5181510" cy="255454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তুমি বলো-আমি হায়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ভালোবাসি মাটি-মা’য়,</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চাই না ও অলকায়-</a:t>
            </a:r>
          </a:p>
          <a:p>
            <a:pPr algn="just"/>
            <a:r>
              <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ভালো এই পথ-ভুল!’</a:t>
            </a:r>
          </a:p>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a:t>
            </a:r>
            <a:endParaRPr lang="bn-BD" sz="3200" b="1" dirty="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33399"/>
            <a:ext cx="3848145" cy="3276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727" y="533397"/>
            <a:ext cx="3733801"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631357"/>
            <a:ext cx="697958" cy="523469"/>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211" y="1285196"/>
            <a:ext cx="697958" cy="523469"/>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0088" y="2631357"/>
            <a:ext cx="822941" cy="617206"/>
          </a:xfrm>
          <a:prstGeom prst="ellipse">
            <a:avLst/>
          </a:prstGeom>
          <a:ln>
            <a:noFill/>
          </a:ln>
          <a:effectLst>
            <a:softEdge rad="112500"/>
          </a:effectLst>
        </p:spPr>
      </p:pic>
    </p:spTree>
    <p:extLst>
      <p:ext uri="{BB962C8B-B14F-4D97-AF65-F5344CB8AC3E}">
        <p14:creationId xmlns:p14="http://schemas.microsoft.com/office/powerpoint/2010/main" val="394373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008417"/>
            <a:ext cx="7848600" cy="156966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কবিতায় কবির প্রকৃতি প্রেমের পরিচয় পাওয়া যায়। পৌষের  বেলাশেষে  সবুজ পাতার মাঝে জাফরান রঙ নিয়ে ঝিঙে ফুল মাচার উপর ফুটে আছে। তাকে বোঁটা ছিঁড়ে  চলে আসার জন্য প্রজাপতি ডাকছে, আকাশে চলে যাওয়ার জন্য ডাকছে তারা। কিন্তু সে মাটিকে ভালোবেসে মাটি মায়ের কাছেই থাকবে।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255" y="2812473"/>
            <a:ext cx="2500747" cy="213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56" y="2826327"/>
            <a:ext cx="2500746" cy="2128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079399"/>
            <a:ext cx="3200401" cy="30329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051" y="2874818"/>
            <a:ext cx="251795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2798618"/>
            <a:ext cx="1961540" cy="2163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615" y="2874818"/>
            <a:ext cx="2332710" cy="2086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051" y="2798618"/>
            <a:ext cx="2822749" cy="211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2805546"/>
            <a:ext cx="1691092" cy="2118832"/>
          </a:xfrm>
          <a:prstGeom prst="ellipse">
            <a:avLst/>
          </a:prstGeom>
          <a:ln>
            <a:noFill/>
          </a:ln>
          <a:effectLst>
            <a:softEdge rad="112500"/>
          </a:effectLst>
        </p:spPr>
      </p:pic>
    </p:spTree>
    <p:extLst>
      <p:ext uri="{BB962C8B-B14F-4D97-AF65-F5344CB8AC3E}">
        <p14:creationId xmlns:p14="http://schemas.microsoft.com/office/powerpoint/2010/main" val="41252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25 -7.40741E-7 L -0.27344 -0.35463 " pathEditMode="relative" rAng="0" ptsTypes="AA">
                                      <p:cBhvr>
                                        <p:cTn id="6" dur="2000" fill="hold"/>
                                        <p:tgtEl>
                                          <p:spTgt spid="3"/>
                                        </p:tgtEl>
                                        <p:attrNameLst>
                                          <p:attrName>ppt_x</p:attrName>
                                          <p:attrName>ppt_y</p:attrName>
                                        </p:attrNameLst>
                                      </p:cBhvr>
                                      <p:rCtr x="-14931" y="-1773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33333E-6 3.7037E-7 L 3.33333E-6 -0.37269 " pathEditMode="relative" rAng="0" ptsTypes="AA">
                                      <p:cBhvr>
                                        <p:cTn id="10" dur="2000" fill="hold"/>
                                        <p:tgtEl>
                                          <p:spTgt spid="5"/>
                                        </p:tgtEl>
                                        <p:attrNameLst>
                                          <p:attrName>ppt_x</p:attrName>
                                          <p:attrName>ppt_y</p:attrName>
                                        </p:attrNameLst>
                                      </p:cBhvr>
                                      <p:rCtr x="0" y="-1863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22222E-6 3.7037E-7 L 0.05347 -0.35602 " pathEditMode="relative" rAng="0" ptsTypes="AA">
                                      <p:cBhvr>
                                        <p:cTn id="14" dur="2000" fill="hold"/>
                                        <p:tgtEl>
                                          <p:spTgt spid="4"/>
                                        </p:tgtEl>
                                        <p:attrNameLst>
                                          <p:attrName>ppt_x</p:attrName>
                                          <p:attrName>ppt_y</p:attrName>
                                        </p:attrNameLst>
                                      </p:cBhvr>
                                      <p:rCtr x="2674" y="-17801"/>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77778E-7 3.7037E-6 L 0.37101 -0.36019 " pathEditMode="relative" rAng="0" ptsTypes="AA">
                                      <p:cBhvr>
                                        <p:cTn id="18" dur="2000" fill="hold"/>
                                        <p:tgtEl>
                                          <p:spTgt spid="6"/>
                                        </p:tgtEl>
                                        <p:attrNameLst>
                                          <p:attrName>ppt_x</p:attrName>
                                          <p:attrName>ppt_y</p:attrName>
                                        </p:attrNameLst>
                                      </p:cBhvr>
                                      <p:rCtr x="18542" y="-18009"/>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1163 -0.04352 L -0.29063 -0.00023 " pathEditMode="relative" rAng="0" ptsTypes="AA">
                                      <p:cBhvr>
                                        <p:cTn id="22" dur="2000" fill="hold"/>
                                        <p:tgtEl>
                                          <p:spTgt spid="7"/>
                                        </p:tgtEl>
                                        <p:attrNameLst>
                                          <p:attrName>ppt_x</p:attrName>
                                          <p:attrName>ppt_y</p:attrName>
                                        </p:attrNameLst>
                                      </p:cBhvr>
                                      <p:rCtr x="-13958" y="2153"/>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3.05556E-6 3.7037E-7 L 0.37274 -0.00046 " pathEditMode="relative" rAng="0" ptsTypes="AA">
                                      <p:cBhvr>
                                        <p:cTn id="26" dur="2000" fill="hold"/>
                                        <p:tgtEl>
                                          <p:spTgt spid="8"/>
                                        </p:tgtEl>
                                        <p:attrNameLst>
                                          <p:attrName>ppt_x</p:attrName>
                                          <p:attrName>ppt_y</p:attrName>
                                        </p:attrNameLst>
                                      </p:cBhvr>
                                      <p:rCtr x="18628" y="-23"/>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091" y="5105400"/>
            <a:ext cx="6317673"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প্রকৃতির প্রতি কবির ভালোবাসা ঝিঙে ফুলকে কেন্দ্র করে </a:t>
            </a:r>
            <a:r>
              <a:rPr lang="en-US"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চমৎকারভাবে ফুটে উঠেছে।</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28" t="2647" r="2000" b="3616"/>
          <a:stretch/>
        </p:blipFill>
        <p:spPr>
          <a:xfrm>
            <a:off x="1510145" y="553457"/>
            <a:ext cx="6137564" cy="4376591"/>
          </a:xfrm>
          <a:prstGeom prst="rect">
            <a:avLst/>
          </a:prstGeom>
          <a:ln>
            <a:solidFill>
              <a:srgbClr val="00B050"/>
            </a:solidFill>
          </a:ln>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486400" y="203338"/>
            <a:ext cx="3384551" cy="253841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5334000" y="2971800"/>
            <a:ext cx="3384551" cy="253841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1510145" y="1295400"/>
            <a:ext cx="3384551" cy="25384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4353213" y="-304800"/>
            <a:ext cx="3384551" cy="253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21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4704" y="5257800"/>
            <a:ext cx="5545282"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ঝিঙে ফুল বাড়ির সৌন্দর্য বৃদ্ধি করে এবং ঝিঙে একটি সুস্বাদু ও পুষ্টিকর সবজি।</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8" y="684933"/>
            <a:ext cx="7239000" cy="4364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7" y="2121044"/>
            <a:ext cx="1732973" cy="129973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3829626" y="990600"/>
            <a:ext cx="1732973" cy="129973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248400" y="1219200"/>
            <a:ext cx="1732973" cy="12997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val="0"/>
              </a:ext>
            </a:extLst>
          </a:blip>
          <a:stretch>
            <a:fillRect/>
          </a:stretch>
        </p:blipFill>
        <p:spPr>
          <a:xfrm>
            <a:off x="609600" y="275792"/>
            <a:ext cx="1732973" cy="1299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9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419" y="318655"/>
            <a:ext cx="20574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a:t>
            </a:r>
            <a:r>
              <a:rPr lang="en-US"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ল</a:t>
            </a:r>
            <a:r>
              <a:rPr lang="bn-IN"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গত </a:t>
            </a:r>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95400"/>
            <a:ext cx="5962238" cy="3886200"/>
          </a:xfrm>
          <a:prstGeom prst="ellipse">
            <a:avLst/>
          </a:prstGeom>
          <a:ln>
            <a:noFill/>
          </a:ln>
          <a:effectLst>
            <a:softEdge rad="112500"/>
          </a:effectLst>
        </p:spPr>
      </p:pic>
      <p:sp>
        <p:nvSpPr>
          <p:cNvPr id="4" name="TextBox 3"/>
          <p:cNvSpPr txBox="1"/>
          <p:nvPr/>
        </p:nvSpPr>
        <p:spPr>
          <a:xfrm>
            <a:off x="1524000" y="5334000"/>
            <a:ext cx="6305962"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ঝিঙে ফুলকে কেন্দ্র করে </a:t>
            </a:r>
            <a:r>
              <a:rPr lang="bn-IN"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প্রকৃতির প্রতি তোমার ভালবাসা প্রকাশ করে </a:t>
            </a:r>
            <a:r>
              <a:rPr lang="bn-BD" sz="2800" b="1" dirty="0" smtClean="0">
                <a:ln w="11430">
                  <a:solidFill>
                    <a:srgbClr val="512373"/>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দলে আলোচনা করে পাঁচটি বাক্য লেখ।</a:t>
            </a:r>
          </a:p>
        </p:txBody>
      </p:sp>
    </p:spTree>
    <p:extLst>
      <p:ext uri="{BB962C8B-B14F-4D97-AF65-F5344CB8AC3E}">
        <p14:creationId xmlns:p14="http://schemas.microsoft.com/office/powerpoint/2010/main" val="48419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0606" y="628502"/>
            <a:ext cx="3220357" cy="584775"/>
          </a:xfrm>
          <a:prstGeom prst="rect">
            <a:avLst/>
          </a:prstGeom>
          <a:solidFill>
            <a:schemeClr val="accent5">
              <a:lumMod val="40000"/>
              <a:lumOff val="6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206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সঠিক উত্তরের জন্য ক্লিক</a:t>
            </a:r>
          </a:p>
        </p:txBody>
      </p:sp>
      <p:sp>
        <p:nvSpPr>
          <p:cNvPr id="3" name="TextBox 2"/>
          <p:cNvSpPr txBox="1"/>
          <p:nvPr/>
        </p:nvSpPr>
        <p:spPr>
          <a:xfrm>
            <a:off x="791029" y="1295398"/>
            <a:ext cx="7649934"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ছোটদের জন্য লেখা কাজী নজরুল ইসলামের নাটক কোনটি?</a:t>
            </a:r>
          </a:p>
        </p:txBody>
      </p:sp>
      <p:sp>
        <p:nvSpPr>
          <p:cNvPr id="4" name="TextBox 3"/>
          <p:cNvSpPr txBox="1"/>
          <p:nvPr/>
        </p:nvSpPr>
        <p:spPr>
          <a:xfrm>
            <a:off x="791029" y="205739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ঝিলিমিলি</a:t>
            </a:r>
          </a:p>
        </p:txBody>
      </p:sp>
      <p:sp>
        <p:nvSpPr>
          <p:cNvPr id="5" name="TextBox 4"/>
          <p:cNvSpPr txBox="1"/>
          <p:nvPr/>
        </p:nvSpPr>
        <p:spPr>
          <a:xfrm>
            <a:off x="791029" y="2819400"/>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আলোমতি</a:t>
            </a:r>
          </a:p>
        </p:txBody>
      </p:sp>
      <p:sp>
        <p:nvSpPr>
          <p:cNvPr id="6" name="TextBox 5"/>
          <p:cNvSpPr txBox="1"/>
          <p:nvPr/>
        </p:nvSpPr>
        <p:spPr>
          <a:xfrm>
            <a:off x="4778075" y="2880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পুতুলের বিয়ে</a:t>
            </a:r>
          </a:p>
        </p:txBody>
      </p:sp>
      <p:sp>
        <p:nvSpPr>
          <p:cNvPr id="7" name="TextBox 6"/>
          <p:cNvSpPr txBox="1"/>
          <p:nvPr/>
        </p:nvSpPr>
        <p:spPr>
          <a:xfrm>
            <a:off x="4778075" y="2072695"/>
            <a:ext cx="3662888"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গোয়ালা</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090" y="2880407"/>
            <a:ext cx="596589" cy="614303"/>
          </a:xfrm>
          <a:prstGeom prst="rect">
            <a:avLst/>
          </a:prstGeom>
        </p:spPr>
      </p:pic>
      <p:sp>
        <p:nvSpPr>
          <p:cNvPr id="9" name="TextBox 8"/>
          <p:cNvSpPr txBox="1"/>
          <p:nvPr/>
        </p:nvSpPr>
        <p:spPr>
          <a:xfrm>
            <a:off x="820058" y="3886200"/>
            <a:ext cx="3523342" cy="584775"/>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00133A"/>
                  </a:solidFill>
                </a:ln>
                <a:solidFill>
                  <a:srgbClr val="001D58"/>
                </a:solidFill>
                <a:effectLst>
                  <a:outerShdw blurRad="50800" dist="39000" dir="5460000" algn="tl">
                    <a:srgbClr val="000000">
                      <a:alpha val="38000"/>
                    </a:srgbClr>
                  </a:outerShdw>
                </a:effectLst>
                <a:latin typeface="NikoshBAN" pitchFamily="2" charset="0"/>
                <a:cs typeface="NikoshBAN" pitchFamily="2" charset="0"/>
              </a:rPr>
              <a:t>‘মাচান’ শব্দটির অর্থ কী?</a:t>
            </a:r>
          </a:p>
        </p:txBody>
      </p:sp>
      <p:sp>
        <p:nvSpPr>
          <p:cNvPr id="10" name="TextBox 9"/>
          <p:cNvSpPr txBox="1"/>
          <p:nvPr/>
        </p:nvSpPr>
        <p:spPr>
          <a:xfrm>
            <a:off x="820057" y="4724400"/>
            <a:ext cx="3503839"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 মচকানো </a:t>
            </a:r>
          </a:p>
        </p:txBody>
      </p:sp>
      <p:sp>
        <p:nvSpPr>
          <p:cNvPr id="11" name="TextBox 10"/>
          <p:cNvSpPr txBox="1"/>
          <p:nvPr/>
        </p:nvSpPr>
        <p:spPr>
          <a:xfrm>
            <a:off x="805543" y="5653108"/>
            <a:ext cx="353785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(গ)  পাটাতন </a:t>
            </a:r>
          </a:p>
        </p:txBody>
      </p:sp>
      <p:sp>
        <p:nvSpPr>
          <p:cNvPr id="12" name="TextBox 11"/>
          <p:cNvSpPr txBox="1"/>
          <p:nvPr/>
        </p:nvSpPr>
        <p:spPr>
          <a:xfrm>
            <a:off x="4778075" y="4739696"/>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(খ) মাদুর</a:t>
            </a:r>
          </a:p>
        </p:txBody>
      </p:sp>
      <p:sp>
        <p:nvSpPr>
          <p:cNvPr id="13" name="TextBox 12"/>
          <p:cNvSpPr txBox="1"/>
          <p:nvPr/>
        </p:nvSpPr>
        <p:spPr>
          <a:xfrm>
            <a:off x="4778075" y="5668407"/>
            <a:ext cx="3662887" cy="584775"/>
          </a:xfrm>
          <a:prstGeom prst="rect">
            <a:avLst/>
          </a:prstGeom>
          <a:solidFill>
            <a:srgbClr val="CCFFCC"/>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52579"/>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(ঘ) পাতিল</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2" y="5653108"/>
            <a:ext cx="596589" cy="614303"/>
          </a:xfrm>
          <a:prstGeom prst="rect">
            <a:avLst/>
          </a:prstGeom>
        </p:spPr>
      </p:pic>
      <p:sp>
        <p:nvSpPr>
          <p:cNvPr id="15" name="TextBox 14"/>
          <p:cNvSpPr txBox="1"/>
          <p:nvPr/>
        </p:nvSpPr>
        <p:spPr>
          <a:xfrm>
            <a:off x="3276600" y="243781"/>
            <a:ext cx="1676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Tree>
    <p:extLst>
      <p:ext uri="{BB962C8B-B14F-4D97-AF65-F5344CB8AC3E}">
        <p14:creationId xmlns:p14="http://schemas.microsoft.com/office/powerpoint/2010/main" val="2670386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9800" y="275096"/>
            <a:ext cx="2133600" cy="707886"/>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1143000"/>
            <a:ext cx="6629400" cy="4005000"/>
          </a:xfrm>
          <a:prstGeom prst="rect">
            <a:avLst/>
          </a:prstGeom>
        </p:spPr>
      </p:pic>
      <p:sp>
        <p:nvSpPr>
          <p:cNvPr id="4" name="TextBox 3"/>
          <p:cNvSpPr txBox="1"/>
          <p:nvPr/>
        </p:nvSpPr>
        <p:spPr>
          <a:xfrm>
            <a:off x="1657350" y="5335658"/>
            <a:ext cx="5778499" cy="954107"/>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‘লতা জাতীয় গাছ ঝিঙে’-এই বিষয়ে </a:t>
            </a:r>
            <a:r>
              <a:rPr lang="bn-IN"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দশ </a:t>
            </a:r>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লাইনের</a:t>
            </a:r>
          </a:p>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 একটি অনুচ্ছেদ লিখে আনবে।</a:t>
            </a:r>
          </a:p>
        </p:txBody>
      </p:sp>
    </p:spTree>
    <p:extLst>
      <p:ext uri="{BB962C8B-B14F-4D97-AF65-F5344CB8AC3E}">
        <p14:creationId xmlns:p14="http://schemas.microsoft.com/office/powerpoint/2010/main" val="30839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288" y="2041048"/>
            <a:ext cx="4471841" cy="3141664"/>
          </a:xfrm>
          <a:prstGeom prst="ellipse">
            <a:avLst/>
          </a:prstGeom>
          <a:ln>
            <a:noFill/>
          </a:ln>
          <a:effectLst>
            <a:softEdge rad="112500"/>
          </a:effectLst>
        </p:spPr>
      </p:pic>
      <p:sp>
        <p:nvSpPr>
          <p:cNvPr id="7" name="TextBox 6"/>
          <p:cNvSpPr txBox="1"/>
          <p:nvPr/>
        </p:nvSpPr>
        <p:spPr>
          <a:xfrm>
            <a:off x="3352800" y="426893"/>
            <a:ext cx="2362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9" name="TextBox 8"/>
          <p:cNvSpPr txBox="1"/>
          <p:nvPr/>
        </p:nvSpPr>
        <p:spPr>
          <a:xfrm>
            <a:off x="8380976" y="3459540"/>
            <a:ext cx="281280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শ্রেণি     :  ষষ্ঠ</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বিষয়    :  বাংলা ১ম পত্র</a:t>
            </a:r>
            <a:endParaRPr lang="bn-BD"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কবিতা  </a:t>
            </a:r>
            <a:r>
              <a:rPr lang="en-AU"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en-US"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ঝিঙে ফুল</a:t>
            </a:r>
          </a:p>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সময়     </a:t>
            </a:r>
            <a:r>
              <a:rPr lang="en-AU"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৫০ মিনিট</a:t>
            </a:r>
            <a:endParaRPr lang="en-US" sz="24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338" y="426893"/>
            <a:ext cx="1723153" cy="213584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96" y="143332"/>
            <a:ext cx="2393206" cy="2103120"/>
          </a:xfrm>
          <a:prstGeom prst="rect">
            <a:avLst/>
          </a:prstGeom>
          <a:effectLst>
            <a:glow rad="228600">
              <a:schemeClr val="accent6">
                <a:satMod val="175000"/>
                <a:alpha val="40000"/>
              </a:schemeClr>
            </a:glow>
            <a:softEdge rad="635000"/>
          </a:effectLst>
          <a:scene3d>
            <a:camera prst="isometricOffAxis1Right"/>
            <a:lightRig rig="threePt" dir="t"/>
          </a:scene3d>
        </p:spPr>
      </p:pic>
      <p:sp>
        <p:nvSpPr>
          <p:cNvPr id="3" name="Rounded Rectangle 2"/>
          <p:cNvSpPr/>
          <p:nvPr/>
        </p:nvSpPr>
        <p:spPr>
          <a:xfrm>
            <a:off x="345910" y="2988212"/>
            <a:ext cx="2587292" cy="219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শফিকুল</a:t>
            </a:r>
            <a:r>
              <a:rPr lang="en-US" dirty="0" smtClean="0">
                <a:solidFill>
                  <a:srgbClr val="FF0000"/>
                </a:solidFill>
              </a:rPr>
              <a:t> </a:t>
            </a:r>
            <a:r>
              <a:rPr lang="en-US" dirty="0" err="1" smtClean="0">
                <a:solidFill>
                  <a:srgbClr val="FF0000"/>
                </a:solidFill>
              </a:rPr>
              <a:t>ইসলাম</a:t>
            </a:r>
            <a:endParaRPr lang="en-US" dirty="0" smtClean="0">
              <a:solidFill>
                <a:srgbClr val="FF0000"/>
              </a:solidFill>
            </a:endParaRPr>
          </a:p>
          <a:p>
            <a:pPr algn="ctr"/>
            <a:r>
              <a:rPr lang="en-US" dirty="0" err="1" smtClean="0">
                <a:solidFill>
                  <a:srgbClr val="FF0000"/>
                </a:solidFill>
              </a:rPr>
              <a:t>সাজিউড়া</a:t>
            </a:r>
            <a:r>
              <a:rPr lang="en-US" dirty="0" smtClean="0">
                <a:solidFill>
                  <a:srgbClr val="FF0000"/>
                </a:solidFill>
              </a:rPr>
              <a:t> </a:t>
            </a:r>
            <a:r>
              <a:rPr lang="en-US" dirty="0" err="1" smtClean="0">
                <a:solidFill>
                  <a:srgbClr val="FF0000"/>
                </a:solidFill>
              </a:rPr>
              <a:t>উচ্চ</a:t>
            </a:r>
            <a:r>
              <a:rPr lang="en-US" dirty="0" smtClean="0">
                <a:solidFill>
                  <a:srgbClr val="FF0000"/>
                </a:solidFill>
              </a:rPr>
              <a:t> </a:t>
            </a:r>
            <a:r>
              <a:rPr lang="en-US" dirty="0" err="1" smtClean="0">
                <a:solidFill>
                  <a:srgbClr val="FF0000"/>
                </a:solidFill>
              </a:rPr>
              <a:t>বিদ্যালয়</a:t>
            </a:r>
            <a:r>
              <a:rPr lang="en-US" dirty="0" smtClean="0">
                <a:solidFill>
                  <a:srgbClr val="FF0000"/>
                </a:solidFill>
              </a:rPr>
              <a:t>,</a:t>
            </a:r>
          </a:p>
          <a:p>
            <a:pPr algn="ctr"/>
            <a:r>
              <a:rPr lang="en-US" dirty="0" err="1" smtClean="0">
                <a:solidFill>
                  <a:srgbClr val="FF0000"/>
                </a:solidFill>
              </a:rPr>
              <a:t>কেন্দুয়া,নেত্রকোনা</a:t>
            </a:r>
            <a:endParaRPr lang="en-US" dirty="0">
              <a:solidFill>
                <a:srgbClr val="FF0000"/>
              </a:solidFill>
            </a:endParaRPr>
          </a:p>
        </p:txBody>
      </p:sp>
    </p:spTree>
    <p:extLst>
      <p:ext uri="{BB962C8B-B14F-4D97-AF65-F5344CB8AC3E}">
        <p14:creationId xmlns:p14="http://schemas.microsoft.com/office/powerpoint/2010/main" val="417981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0047"/>
            <a:ext cx="8686800" cy="6571753"/>
          </a:xfrm>
          <a:prstGeom prst="rect">
            <a:avLst/>
          </a:prstGeom>
        </p:spPr>
      </p:pic>
      <p:sp>
        <p:nvSpPr>
          <p:cNvPr id="4" name="Rectangle 3"/>
          <p:cNvSpPr/>
          <p:nvPr/>
        </p:nvSpPr>
        <p:spPr>
          <a:xfrm>
            <a:off x="606136" y="1828800"/>
            <a:ext cx="8001000" cy="1738194"/>
          </a:xfrm>
          <a:prstGeom prst="rect">
            <a:avLst/>
          </a:prstGeom>
          <a:noFill/>
        </p:spPr>
        <p:txBody>
          <a:bodyPr wrap="square" lIns="91440" tIns="45720" rIns="91440" bIns="45720">
            <a:prstTxWarp prst="textPlain">
              <a:avLst/>
            </a:prstTxWarp>
            <a:spAutoFit/>
            <a:scene3d>
              <a:camera prst="obliqueTopLef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শিক্ষার্থীবৃন্দ</a:t>
            </a:r>
            <a:r>
              <a:rPr lang="en-US"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 </a:t>
            </a:r>
            <a:r>
              <a:rPr lang="en-US" sz="6600" b="1" spc="50" dirty="0" err="1"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তোমাদের</a:t>
            </a:r>
            <a:r>
              <a:rPr lang="bn-BD" sz="6600" b="1" spc="50" dirty="0" smtClean="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rPr>
              <a:t>অনেক ধন্যবাদ</a:t>
            </a:r>
            <a:endParaRPr lang="en-US" sz="6600" b="1" cap="none" spc="50" dirty="0">
              <a:ln w="11430">
                <a:solidFill>
                  <a:srgbClr val="FFC000"/>
                </a:solidFill>
              </a:ln>
              <a:solidFill>
                <a:schemeClr val="accent3">
                  <a:lumMod val="75000"/>
                </a:schemeClr>
              </a:solidFill>
              <a:effectLst>
                <a:innerShdw blurRad="114300">
                  <a:prstClr val="black"/>
                </a:innerShdw>
              </a:effectLst>
              <a:latin typeface="NikoshBAN" pitchFamily="2" charset="0"/>
              <a:cs typeface="NikoshBAN" pitchFamily="2" charset="0"/>
            </a:endParaRPr>
          </a:p>
        </p:txBody>
      </p:sp>
      <p:pic>
        <p:nvPicPr>
          <p:cNvPr id="5" name="Picture 4" descr="Mar_2014_desh1395131430.jpg"/>
          <p:cNvPicPr>
            <a:picLocks noChangeAspect="1"/>
          </p:cNvPicPr>
          <p:nvPr/>
        </p:nvPicPr>
        <p:blipFill>
          <a:blip r:embed="rId4"/>
          <a:stretch>
            <a:fillRect/>
          </a:stretch>
        </p:blipFill>
        <p:spPr>
          <a:xfrm>
            <a:off x="-1" y="-566057"/>
            <a:ext cx="4648201" cy="8458200"/>
          </a:xfrm>
          <a:prstGeom prst="rect">
            <a:avLst/>
          </a:prstGeom>
        </p:spPr>
      </p:pic>
      <p:pic>
        <p:nvPicPr>
          <p:cNvPr id="6" name="Picture 5" descr="Mar_2014_desh1395131430.jpg"/>
          <p:cNvPicPr>
            <a:picLocks noChangeAspect="1"/>
          </p:cNvPicPr>
          <p:nvPr/>
        </p:nvPicPr>
        <p:blipFill>
          <a:blip r:embed="rId5"/>
          <a:stretch>
            <a:fillRect/>
          </a:stretch>
        </p:blipFill>
        <p:spPr>
          <a:xfrm flipH="1">
            <a:off x="4648200" y="-497114"/>
            <a:ext cx="4669968" cy="8458200"/>
          </a:xfrm>
          <a:prstGeom prst="rect">
            <a:avLst/>
          </a:prstGeom>
        </p:spPr>
      </p:pic>
    </p:spTree>
    <p:extLst>
      <p:ext uri="{BB962C8B-B14F-4D97-AF65-F5344CB8AC3E}">
        <p14:creationId xmlns:p14="http://schemas.microsoft.com/office/powerpoint/2010/main" val="159390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0"/>
                                        <p:tgtEl>
                                          <p:spTgt spid="5"/>
                                        </p:tgtEl>
                                        <p:attrNameLst>
                                          <p:attrName>ppt_x</p:attrName>
                                        </p:attrNameLst>
                                      </p:cBhvr>
                                      <p:tavLst>
                                        <p:tav tm="0">
                                          <p:val>
                                            <p:strVal val="ppt_x"/>
                                          </p:val>
                                        </p:tav>
                                        <p:tav tm="100000">
                                          <p:val>
                                            <p:strVal val="0-ppt_w/2"/>
                                          </p:val>
                                        </p:tav>
                                      </p:tavLst>
                                    </p:anim>
                                    <p:anim calcmode="lin" valueType="num">
                                      <p:cBhvr additive="base">
                                        <p:cTn id="7" dur="5000"/>
                                        <p:tgtEl>
                                          <p:spTgt spid="5"/>
                                        </p:tgtEl>
                                        <p:attrNameLst>
                                          <p:attrName>ppt_y</p:attrName>
                                        </p:attrNameLst>
                                      </p:cBhvr>
                                      <p:tavLst>
                                        <p:tav tm="0">
                                          <p:val>
                                            <p:strVal val="ppt_y"/>
                                          </p:val>
                                        </p:tav>
                                        <p:tav tm="100000">
                                          <p:val>
                                            <p:strVal val="ppt_y"/>
                                          </p:val>
                                        </p:tav>
                                      </p:tavLst>
                                    </p:anim>
                                    <p:set>
                                      <p:cBhvr>
                                        <p:cTn id="8" dur="1" fill="hold">
                                          <p:stCondLst>
                                            <p:cond delay="4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0"/>
                                        <p:tgtEl>
                                          <p:spTgt spid="6"/>
                                        </p:tgtEl>
                                        <p:attrNameLst>
                                          <p:attrName>ppt_x</p:attrName>
                                        </p:attrNameLst>
                                      </p:cBhvr>
                                      <p:tavLst>
                                        <p:tav tm="0">
                                          <p:val>
                                            <p:strVal val="ppt_x"/>
                                          </p:val>
                                        </p:tav>
                                        <p:tav tm="100000">
                                          <p:val>
                                            <p:strVal val="1+ppt_w/2"/>
                                          </p:val>
                                        </p:tav>
                                      </p:tavLst>
                                    </p:anim>
                                    <p:anim calcmode="lin" valueType="num">
                                      <p:cBhvr additive="base">
                                        <p:cTn id="11" dur="5000"/>
                                        <p:tgtEl>
                                          <p:spTgt spid="6"/>
                                        </p:tgtEl>
                                        <p:attrNameLst>
                                          <p:attrName>ppt_y</p:attrName>
                                        </p:attrNameLst>
                                      </p:cBhvr>
                                      <p:tavLst>
                                        <p:tav tm="0">
                                          <p:val>
                                            <p:strVal val="ppt_y"/>
                                          </p:val>
                                        </p:tav>
                                        <p:tav tm="100000">
                                          <p:val>
                                            <p:strVal val="ppt_y"/>
                                          </p:val>
                                        </p:tav>
                                      </p:tavLst>
                                    </p:anim>
                                    <p:set>
                                      <p:cBhvr>
                                        <p:cTn id="12" dur="1" fill="hold">
                                          <p:stCondLst>
                                            <p:cond delay="4999"/>
                                          </p:stCondLst>
                                        </p:cTn>
                                        <p:tgtEl>
                                          <p:spTgt spid="6"/>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4"/>
                                        </p:tgtEl>
                                        <p:attrNameLst>
                                          <p:attrName>ppt_y</p:attrName>
                                        </p:attrNameLst>
                                      </p:cBhvr>
                                      <p:tavLst>
                                        <p:tav tm="0">
                                          <p:val>
                                            <p:strVal val="#ppt_y"/>
                                          </p:val>
                                        </p:tav>
                                        <p:tav tm="100000">
                                          <p:val>
                                            <p:strVal val="#ppt_y"/>
                                          </p:val>
                                        </p:tav>
                                      </p:tavLst>
                                    </p:anim>
                                    <p:anim calcmode="lin" valueType="num">
                                      <p:cBhvr>
                                        <p:cTn id="17"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777" b="12226"/>
          <a:stretch/>
        </p:blipFill>
        <p:spPr>
          <a:xfrm>
            <a:off x="914400" y="1295400"/>
            <a:ext cx="7358513" cy="4214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110509" y="228600"/>
            <a:ext cx="4442691" cy="707886"/>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চিত্রে কী ফুল দেখতে পাচ্ছ?</a:t>
            </a:r>
          </a:p>
        </p:txBody>
      </p:sp>
      <p:sp>
        <p:nvSpPr>
          <p:cNvPr id="4" name="TextBox 3"/>
          <p:cNvSpPr txBox="1"/>
          <p:nvPr/>
        </p:nvSpPr>
        <p:spPr>
          <a:xfrm>
            <a:off x="3505200" y="5821549"/>
            <a:ext cx="1981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Tree>
    <p:extLst>
      <p:ext uri="{BB962C8B-B14F-4D97-AF65-F5344CB8AC3E}">
        <p14:creationId xmlns:p14="http://schemas.microsoft.com/office/powerpoint/2010/main" val="23950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2166" y="5669935"/>
            <a:ext cx="7085216" cy="523220"/>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সাধারণত বাড়ির আঙিনায় এই ঝিঙে ফুলের চাষ হয়ে থাকে।</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522" y="533399"/>
            <a:ext cx="7398503" cy="4800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37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18" y="1676399"/>
            <a:ext cx="6324600" cy="465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300913"/>
            <a:ext cx="2286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3297382" y="993061"/>
            <a:ext cx="257001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কাজী নজরুল ইসলাম</a:t>
            </a:r>
            <a:endParaRPr lang="en-US" sz="2800" b="1" dirty="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46" y="1641763"/>
            <a:ext cx="2663564" cy="1698022"/>
          </a:xfrm>
          <a:prstGeom prst="ellipse">
            <a:avLst/>
          </a:prstGeom>
          <a:ln>
            <a:noFill/>
          </a:ln>
          <a:effectLst>
            <a:softEdge rad="112500"/>
          </a:effectLst>
        </p:spPr>
      </p:pic>
    </p:spTree>
    <p:extLst>
      <p:ext uri="{BB962C8B-B14F-4D97-AF65-F5344CB8AC3E}">
        <p14:creationId xmlns:p14="http://schemas.microsoft.com/office/powerpoint/2010/main" val="23401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261293"/>
            <a:ext cx="1981200" cy="769441"/>
          </a:xfrm>
          <a:prstGeom prst="rect">
            <a:avLst/>
          </a:prstGeom>
          <a:solidFill>
            <a:srgbClr val="E9C1DE"/>
          </a:solidFill>
          <a:ln>
            <a:solidFill>
              <a:schemeClr val="accent6">
                <a:lumMod val="50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699891" y="1447800"/>
            <a:ext cx="3722494" cy="508575"/>
          </a:xfrm>
          <a:prstGeom prst="rect">
            <a:avLst/>
          </a:prstGeom>
          <a:solidFill>
            <a:schemeClr val="bg1"/>
          </a:solidFill>
          <a:ln>
            <a:solidFill>
              <a:schemeClr val="bg1"/>
            </a:solidFill>
          </a:ln>
        </p:spPr>
        <p:txBody>
          <a:bodyPr wrap="none" rtlCol="0">
            <a:prstTxWarp prst="textPlain">
              <a:avLst/>
            </a:prstTxWarp>
            <a:spAutoFit/>
            <a:scene3d>
              <a:camera prst="orthographicFront"/>
              <a:lightRig rig="threePt" dir="t"/>
            </a:scene3d>
            <a:sp3d extrusionH="57150">
              <a:bevelT w="38100" h="38100"/>
            </a:sp3d>
          </a:bodyPr>
          <a:lstStyle/>
          <a:p>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এই</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24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TextBox 3"/>
          <p:cNvSpPr txBox="1"/>
          <p:nvPr/>
        </p:nvSpPr>
        <p:spPr>
          <a:xfrm>
            <a:off x="699558" y="3505200"/>
            <a:ext cx="7677070"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নতুন শব্দের অর্থ জেনে বাক্যে প্রয়োগ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TextBox 4"/>
          <p:cNvSpPr txBox="1"/>
          <p:nvPr/>
        </p:nvSpPr>
        <p:spPr>
          <a:xfrm>
            <a:off x="699558" y="2200630"/>
            <a:ext cx="7677070"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ইসলামের’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সংক্ষিপ্ত পরিচয়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উল্লেখ</a:t>
            </a:r>
          </a:p>
          <a:p>
            <a:pPr algn="just"/>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করতে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TextBox 5"/>
          <p:cNvSpPr txBox="1"/>
          <p:nvPr/>
        </p:nvSpPr>
        <p:spPr>
          <a:xfrm>
            <a:off x="699891" y="4343400"/>
            <a:ext cx="7704446" cy="584775"/>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কবিতাটি শুদ্ধ উচ্চারণে আবৃত্তি করতে পারবে</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TextBox 6"/>
          <p:cNvSpPr txBox="1"/>
          <p:nvPr/>
        </p:nvSpPr>
        <p:spPr>
          <a:xfrm>
            <a:off x="685870" y="5181600"/>
            <a:ext cx="7704446" cy="1077218"/>
          </a:xfrm>
          <a:prstGeom prst="rect">
            <a:avLst/>
          </a:prstGeom>
          <a:solidFill>
            <a:schemeClr val="accent3">
              <a:lumMod val="40000"/>
              <a:lumOff val="60000"/>
            </a:schemeClr>
          </a:solidFill>
          <a:ln>
            <a:solidFill>
              <a:srgbClr val="7030A0"/>
            </a:solidFill>
          </a:ln>
        </p:spPr>
        <p:txBody>
          <a:bodyPr wrap="square" rtlCol="0">
            <a:spAutoFit/>
            <a:scene3d>
              <a:camera prst="orthographicFront"/>
              <a:lightRig rig="threePt" dir="t"/>
            </a:scene3d>
            <a:sp3d extrusionH="57150">
              <a:bevelT w="38100" h="38100" prst="angle"/>
            </a:sp3d>
          </a:bodyPr>
          <a:lstStyle/>
          <a:p>
            <a:pPr algn="just">
              <a:buFont typeface="Wingdings" pitchFamily="2" charset="2"/>
              <a:buChar char="Ø"/>
            </a:pP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 ফুল’ কবিতায় কবির প্রকৃতি প্রেমের যে পরিচয় </a:t>
            </a:r>
            <a:endPar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পাওয়া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যায়</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ব্যাখ্যা</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করতে</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err="1"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পারবে</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b="1" dirty="0" smtClean="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b="1" dirty="0">
              <a:ln w="11430">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33121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685" y="4377156"/>
            <a:ext cx="1930216" cy="369332"/>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r>
              <a:rPr lang="bn-BD" dirty="0" smtClean="0">
                <a:ln>
                  <a:solidFill>
                    <a:schemeClr val="tx1"/>
                  </a:solidFill>
                </a:ln>
                <a:effectLst>
                  <a:innerShdw blurRad="63500" dist="50800">
                    <a:prstClr val="black">
                      <a:alpha val="50000"/>
                    </a:prstClr>
                  </a:innerShdw>
                </a:effectLst>
                <a:latin typeface="NikoshBAN" pitchFamily="2" charset="0"/>
                <a:cs typeface="NikoshBAN" pitchFamily="2" charset="0"/>
              </a:rPr>
              <a:t>কাজী নজরুল ইসলাম</a:t>
            </a:r>
            <a:endParaRPr lang="en-US" dirty="0">
              <a:ln>
                <a:solidFill>
                  <a:schemeClr val="tx1"/>
                </a:solidFill>
              </a:ln>
              <a:effectLst>
                <a:innerShdw blurRad="63500" dist="50800">
                  <a:prstClr val="black">
                    <a:alpha val="50000"/>
                  </a:prstClr>
                </a:innerShdw>
              </a:effectLst>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2855" y="2452255"/>
            <a:ext cx="1813899" cy="1822144"/>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Down Arrow Callout 3"/>
          <p:cNvSpPr/>
          <p:nvPr/>
        </p:nvSpPr>
        <p:spPr>
          <a:xfrm>
            <a:off x="3463637" y="381000"/>
            <a:ext cx="1959372"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ounded Rectangle 4"/>
          <p:cNvSpPr/>
          <p:nvPr/>
        </p:nvSpPr>
        <p:spPr>
          <a:xfrm>
            <a:off x="6096000" y="671944"/>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23760" y="516167"/>
            <a:ext cx="10166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Up Arrow 6"/>
          <p:cNvSpPr/>
          <p:nvPr/>
        </p:nvSpPr>
        <p:spPr>
          <a:xfrm rot="3605903">
            <a:off x="5234414" y="2104091"/>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0636" y="102993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১৮৯৯ সালের ২৪শে মে ভারতের পশ্চিম বঙ্গের বর্ধমান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জেলায়</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ounded Rectangle 8"/>
          <p:cNvSpPr/>
          <p:nvPr/>
        </p:nvSpPr>
        <p:spPr>
          <a:xfrm>
            <a:off x="6096000" y="4613680"/>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98856" y="4546667"/>
            <a:ext cx="11079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জীবন-</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Up Arrow 10"/>
          <p:cNvSpPr/>
          <p:nvPr/>
        </p:nvSpPr>
        <p:spPr>
          <a:xfrm rot="7702454">
            <a:off x="5252238" y="4020117"/>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30636" y="5181600"/>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তাঁর জীবন  ছিল বহু বিচিত্র ও বিস্ময়কর।</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685800" y="637297"/>
            <a:ext cx="2244436" cy="159296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9635" y="516167"/>
            <a:ext cx="13644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বিদ্রোহী-</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Up Arrow 14"/>
          <p:cNvSpPr/>
          <p:nvPr/>
        </p:nvSpPr>
        <p:spPr>
          <a:xfrm rot="17926808">
            <a:off x="2854652" y="2014036"/>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957147"/>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অন্যায়,শোষণ ও নির্যাতনের বিরুদ্ধে </a:t>
            </a:r>
            <a:r>
              <a:rPr lang="bn-BD" sz="2400" dirty="0" smtClean="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rPr>
              <a:t>লিখেছেন বলে।</a:t>
            </a:r>
            <a:endParaRPr lang="en-US" sz="2400" dirty="0">
              <a:ln>
                <a:solidFill>
                  <a:schemeClr val="tx1"/>
                </a:solidFill>
              </a:ln>
              <a:solidFill>
                <a:srgbClr val="002060"/>
              </a:solidFill>
              <a:effectLst>
                <a:outerShdw blurRad="50800" dist="38100" dir="13500000" algn="br" rotWithShape="0">
                  <a:prstClr val="black">
                    <a:alpha val="40000"/>
                  </a:prstClr>
                </a:outerShdw>
              </a:effectLst>
              <a:latin typeface="NikoshBAN" pitchFamily="2" charset="0"/>
              <a:cs typeface="NikoshBAN" pitchFamily="2" charset="0"/>
            </a:endParaRPr>
          </a:p>
        </p:txBody>
      </p:sp>
      <p:sp>
        <p:nvSpPr>
          <p:cNvPr id="17" name="Rounded Rectangle 16"/>
          <p:cNvSpPr/>
          <p:nvPr/>
        </p:nvSpPr>
        <p:spPr>
          <a:xfrm>
            <a:off x="699654" y="4622556"/>
            <a:ext cx="2244436"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20200" y="4501426"/>
            <a:ext cx="103105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রচনা-</a:t>
            </a:r>
            <a:endParaRPr lang="en-US" sz="3600" b="1" cap="none" spc="0" dirty="0">
              <a:ln w="11430">
                <a:solidFill>
                  <a:srgbClr val="006C31"/>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Up Arrow 18"/>
          <p:cNvSpPr/>
          <p:nvPr/>
        </p:nvSpPr>
        <p:spPr>
          <a:xfrm rot="13310444">
            <a:off x="2770316" y="4009219"/>
            <a:ext cx="747099" cy="696327"/>
          </a:xfrm>
          <a:prstGeom prst="upArrow">
            <a:avLst/>
          </a:prstGeom>
          <a:solidFill>
            <a:schemeClr val="accent5">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3118" y="4946228"/>
            <a:ext cx="2209800" cy="120032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কবিতা,উপন্যাস,নাটকসংগীত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ইত্যাদি রচনা করেছেন</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ounded Rectangle 20"/>
          <p:cNvSpPr/>
          <p:nvPr/>
        </p:nvSpPr>
        <p:spPr>
          <a:xfrm>
            <a:off x="6130636"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50050" y="2452254"/>
            <a:ext cx="1443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কাব্যগ্রন্থ-</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TextBox 22"/>
          <p:cNvSpPr txBox="1"/>
          <p:nvPr/>
        </p:nvSpPr>
        <p:spPr>
          <a:xfrm>
            <a:off x="6109854" y="2888133"/>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‘ঝিঙেফুল’ পিলে পটকা,ঘুমজাগানো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পাখি,ঘুমপাড়ানী</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মাসিপিসি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Rounded Rectangle 23"/>
          <p:cNvSpPr/>
          <p:nvPr/>
        </p:nvSpPr>
        <p:spPr>
          <a:xfrm>
            <a:off x="685800" y="2570153"/>
            <a:ext cx="2244436"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68958" y="2452254"/>
            <a:ext cx="17155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36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ছেলেবেলা-</a:t>
            </a:r>
            <a:endParaRPr lang="en-US" sz="36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6" name="TextBox 25"/>
          <p:cNvSpPr txBox="1"/>
          <p:nvPr/>
        </p:nvSpPr>
        <p:spPr>
          <a:xfrm>
            <a:off x="685800" y="3023721"/>
            <a:ext cx="2244436" cy="13234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লেটোর দলে গান করেছেন,রুটির দোকানের কারিগর </a:t>
            </a: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হয়েছেন</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7" name="Up Arrow Callout 26"/>
          <p:cNvSpPr/>
          <p:nvPr/>
        </p:nvSpPr>
        <p:spPr>
          <a:xfrm>
            <a:off x="3407173" y="4788051"/>
            <a:ext cx="2218614" cy="1695667"/>
          </a:xfrm>
          <a:prstGeom prst="up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36988" y="4946228"/>
            <a:ext cx="10839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4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মৃত্যু-</a:t>
            </a:r>
            <a:endParaRPr lang="en-US" sz="4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9" name="TextBox 28"/>
          <p:cNvSpPr txBox="1"/>
          <p:nvPr/>
        </p:nvSpPr>
        <p:spPr>
          <a:xfrm>
            <a:off x="3371528" y="5652721"/>
            <a:ext cx="22098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১৯৭৬ খ্রিষ্টাব্দের ২৯শে আগস্ট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7510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dissolv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3"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1+#ppt_w/2"/>
                                          </p:val>
                                        </p:tav>
                                        <p:tav tm="100000">
                                          <p:val>
                                            <p:strVal val="#ppt_x"/>
                                          </p:val>
                                        </p:tav>
                                      </p:tavLst>
                                    </p:anim>
                                    <p:anim calcmode="lin" valueType="num">
                                      <p:cBhvr additive="base">
                                        <p:cTn id="9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dissolve">
                                      <p:cBhvr>
                                        <p:cTn id="102" dur="500"/>
                                        <p:tgtEl>
                                          <p:spTgt spid="25"/>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dissolv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9"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0-#ppt_w/2"/>
                                          </p:val>
                                        </p:tav>
                                        <p:tav tm="100000">
                                          <p:val>
                                            <p:strVal val="#ppt_x"/>
                                          </p:val>
                                        </p:tav>
                                      </p:tavLst>
                                    </p:anim>
                                    <p:anim calcmode="lin" valueType="num">
                                      <p:cBhvr additive="base">
                                        <p:cTn id="11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dissolve">
                                      <p:cBhvr>
                                        <p:cTn id="116" dur="500"/>
                                        <p:tgtEl>
                                          <p:spTgt spid="2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dissolve">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2"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additive="base">
                                        <p:cTn id="124" dur="500" fill="hold"/>
                                        <p:tgtEl>
                                          <p:spTgt spid="29"/>
                                        </p:tgtEl>
                                        <p:attrNameLst>
                                          <p:attrName>ppt_x</p:attrName>
                                        </p:attrNameLst>
                                      </p:cBhvr>
                                      <p:tavLst>
                                        <p:tav tm="0">
                                          <p:val>
                                            <p:strVal val="0-#ppt_w/2"/>
                                          </p:val>
                                        </p:tav>
                                        <p:tav tm="100000">
                                          <p:val>
                                            <p:strVal val="#ppt_x"/>
                                          </p:val>
                                        </p:tav>
                                      </p:tavLst>
                                    </p:anim>
                                    <p:anim calcmode="lin" valueType="num">
                                      <p:cBhvr additive="base">
                                        <p:cTn id="1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p:bldP spid="24" grpId="0" animBg="1"/>
      <p:bldP spid="25" grpId="0"/>
      <p:bldP spid="26" grpId="0"/>
      <p:bldP spid="27" grpId="0" animBg="1"/>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4831" y="407412"/>
            <a:ext cx="2552700" cy="769441"/>
          </a:xfrm>
          <a:prstGeom prst="rect">
            <a:avLst/>
          </a:prstGeom>
          <a:solidFill>
            <a:schemeClr val="accent3">
              <a:lumMod val="20000"/>
              <a:lumOff val="80000"/>
            </a:schemeClr>
          </a:solid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একক কাজ</a:t>
            </a:r>
          </a:p>
        </p:txBody>
      </p:sp>
      <p:sp>
        <p:nvSpPr>
          <p:cNvPr id="3" name="TextBox 2"/>
          <p:cNvSpPr txBox="1"/>
          <p:nvPr/>
        </p:nvSpPr>
        <p:spPr>
          <a:xfrm>
            <a:off x="1136073" y="5181600"/>
            <a:ext cx="6934200" cy="1077218"/>
          </a:xfrm>
          <a:prstGeom prst="rect">
            <a:avLst/>
          </a:prstGeom>
          <a:solidFill>
            <a:schemeClr val="accent3">
              <a:lumMod val="20000"/>
              <a:lumOff val="8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কাজী নজরুল ইসলামের</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জন্ম ও মৃত্যুর তারিখ এবং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ছোটদের জন্য লেখা</a:t>
            </a:r>
            <a:r>
              <a:rPr lang="bn-IN"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তিনটি কাব্যগ্রন্থের নাম লেখ।</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510" y="1371600"/>
            <a:ext cx="5239326" cy="3713016"/>
          </a:xfrm>
          <a:prstGeom prst="ellipse">
            <a:avLst/>
          </a:prstGeom>
          <a:ln>
            <a:noFill/>
          </a:ln>
          <a:effectLst>
            <a:softEdge rad="112500"/>
          </a:effectLst>
        </p:spPr>
      </p:pic>
    </p:spTree>
    <p:extLst>
      <p:ext uri="{BB962C8B-B14F-4D97-AF65-F5344CB8AC3E}">
        <p14:creationId xmlns:p14="http://schemas.microsoft.com/office/powerpoint/2010/main" val="4974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07818"/>
            <a:ext cx="38100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7030A0"/>
                  </a:solidFill>
                </a:ln>
                <a:solidFill>
                  <a:srgbClr val="7030A0"/>
                </a:solidFill>
                <a:effectLst>
                  <a:outerShdw blurRad="50800" dist="39000" dir="5460000" algn="tl">
                    <a:srgbClr val="000000">
                      <a:alpha val="38000"/>
                    </a:srgbClr>
                  </a:outerShdw>
                </a:effectLst>
                <a:latin typeface="NikoshBAN" pitchFamily="2" charset="0"/>
                <a:cs typeface="NikoshBAN" pitchFamily="2" charset="0"/>
              </a:rPr>
              <a:t>নতুন শব্দ ও বাক্যগঠন</a:t>
            </a:r>
          </a:p>
        </p:txBody>
      </p:sp>
      <p:sp>
        <p:nvSpPr>
          <p:cNvPr id="3" name="TextBox 2"/>
          <p:cNvSpPr txBox="1"/>
          <p:nvPr/>
        </p:nvSpPr>
        <p:spPr>
          <a:xfrm>
            <a:off x="469075" y="1448878"/>
            <a:ext cx="2045525"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ফুল</a:t>
            </a:r>
          </a:p>
        </p:txBody>
      </p:sp>
      <p:sp>
        <p:nvSpPr>
          <p:cNvPr id="4" name="TextBox 3"/>
          <p:cNvSpPr txBox="1"/>
          <p:nvPr/>
        </p:nvSpPr>
        <p:spPr>
          <a:xfrm>
            <a:off x="436418" y="3410026"/>
            <a:ext cx="2078182"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গুল্মে পর্ণে</a:t>
            </a:r>
          </a:p>
        </p:txBody>
      </p:sp>
      <p:sp>
        <p:nvSpPr>
          <p:cNvPr id="5" name="TextBox 4"/>
          <p:cNvSpPr txBox="1"/>
          <p:nvPr/>
        </p:nvSpPr>
        <p:spPr>
          <a:xfrm>
            <a:off x="432789" y="5410200"/>
            <a:ext cx="2081811"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ফিরোজিয়া</a:t>
            </a:r>
          </a:p>
        </p:txBody>
      </p:sp>
      <p:sp>
        <p:nvSpPr>
          <p:cNvPr id="6" name="TextBox 5"/>
          <p:cNvSpPr txBox="1"/>
          <p:nvPr/>
        </p:nvSpPr>
        <p:spPr>
          <a:xfrm>
            <a:off x="5715000" y="1472146"/>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ঝিঙে সবজির ফুল</a:t>
            </a:r>
          </a:p>
        </p:txBody>
      </p:sp>
      <p:sp>
        <p:nvSpPr>
          <p:cNvPr id="7" name="TextBox 6"/>
          <p:cNvSpPr txBox="1"/>
          <p:nvPr/>
        </p:nvSpPr>
        <p:spPr>
          <a:xfrm>
            <a:off x="5715000" y="3434649"/>
            <a:ext cx="3048000" cy="584775"/>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ঝোপঝাড়ে ও পত্রপল্লবে</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95051"/>
            <a:ext cx="2685335" cy="1776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1285"/>
          <a:stretch/>
        </p:blipFill>
        <p:spPr>
          <a:xfrm>
            <a:off x="2743200" y="4698778"/>
            <a:ext cx="2685335" cy="1778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715000" y="5325047"/>
            <a:ext cx="3048000" cy="646331"/>
          </a:xfrm>
          <a:prstGeom prst="rect">
            <a:avLst/>
          </a:prstGeom>
          <a:solidFill>
            <a:schemeClr val="accent5">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rgbClr val="580000"/>
                  </a:solidFill>
                </a:ln>
                <a:solidFill>
                  <a:srgbClr val="580000"/>
                </a:solidFill>
                <a:effectLst>
                  <a:outerShdw blurRad="50800" dist="39000" dir="5460000" algn="tl">
                    <a:srgbClr val="000000">
                      <a:alpha val="38000"/>
                    </a:srgbClr>
                  </a:outerShdw>
                </a:effectLst>
                <a:latin typeface="NikoshBAN" pitchFamily="2" charset="0"/>
                <a:cs typeface="NikoshBAN" pitchFamily="2" charset="0"/>
              </a:rPr>
              <a:t>ফিরোজা রঙের</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990600"/>
            <a:ext cx="2685335"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17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458</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2019-11-09T12:49:36Z</dcterms:created>
  <dcterms:modified xsi:type="dcterms:W3CDTF">2019-11-10T13:49:48Z</dcterms:modified>
</cp:coreProperties>
</file>