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mailto:malaybkg0202@gmail.com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কদম ফুল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2624137"/>
            <a:ext cx="5334000" cy="2786063"/>
          </a:xfrm>
          <a:prstGeom prst="rect">
            <a:avLst/>
          </a:prstGeom>
          <a:ln w="57150">
            <a:solidFill>
              <a:srgbClr val="C00000"/>
            </a:solidFill>
          </a:ln>
        </p:spPr>
      </p:pic>
      <p:sp>
        <p:nvSpPr>
          <p:cNvPr id="3" name="Rounded Rectangle 2"/>
          <p:cNvSpPr/>
          <p:nvPr/>
        </p:nvSpPr>
        <p:spPr>
          <a:xfrm>
            <a:off x="2133600" y="685800"/>
            <a:ext cx="4572000" cy="12192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80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স্বাগতম</a:t>
            </a:r>
            <a:endParaRPr lang="en-US" sz="8000" dirty="0">
              <a:solidFill>
                <a:schemeClr val="tx1"/>
              </a:solidFill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ransition spd="slow">
    <p:zoom/>
    <p:sndAc>
      <p:stSnd>
        <p:snd r:embed="rId2" name="applause.wav" builtIn="1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51576"/>
            <a:ext cx="8229600" cy="67403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১১৩।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কম্পিউটার ঘন ঘন রিবুট বা রিস্টার্ট হয়ে যায় করন - </a:t>
            </a:r>
          </a:p>
          <a:p>
            <a:pPr marL="514350" indent="-514350"/>
            <a:r>
              <a:rPr lang="en-US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)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সিপিইউ এর উপর সংযুক্ত কুলিং ফ্যান না ঘুরলে 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    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		</a:t>
            </a:r>
          </a:p>
          <a:p>
            <a:pPr marL="514350" indent="-514350"/>
            <a:r>
              <a:rPr lang="bn-BD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কম্পিউটার ভাইরাস দ্বারা আক্রন্ত হলে </a:t>
            </a:r>
          </a:p>
          <a:p>
            <a:pPr marL="514350" indent="-514350"/>
            <a:r>
              <a:rPr lang="bn-BD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কম্পিউটার যথাযথ আর্থং করা না থাকলে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নিচের কোনটি সঠিক?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(ক)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	(খ)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 	(গ)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(ঘ)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,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endParaRPr lang="en-US" sz="2400" dirty="0" smtClean="0">
              <a:latin typeface="Nikosh" pitchFamily="2" charset="0"/>
              <a:cs typeface="Nikosh" pitchFamily="2" charset="0"/>
            </a:endParaRP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১১৪। প্রিন্টার প্রিন্ট না হলে দেখে নিতে বহে যা - </a:t>
            </a:r>
          </a:p>
          <a:p>
            <a:pPr marL="514350" indent="-514350"/>
            <a:r>
              <a:rPr lang="en-US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)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কম্পিউটারের ডাটা কেবল লাগানো আছে কিনা 			</a:t>
            </a:r>
          </a:p>
          <a:p>
            <a:pPr marL="514350" indent="-514350"/>
            <a:r>
              <a:rPr lang="bn-BD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কার্টিজের কালি আছে কি না 	            </a:t>
            </a:r>
          </a:p>
          <a:p>
            <a:pPr marL="514350" indent="-514350"/>
            <a:r>
              <a:rPr lang="bn-BD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প্রিন্টারের ভেতর কোন কাগজ আটকে আছে কি না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নিচের কোনটি সঠিক?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(ক)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(খ)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 	(গ)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(ঘ)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,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endParaRPr lang="bn-BD" sz="2400" dirty="0" smtClean="0">
              <a:latin typeface="Nikosh" pitchFamily="2" charset="0"/>
              <a:cs typeface="Nikosh" pitchFamily="2" charset="0"/>
            </a:endParaRPr>
          </a:p>
          <a:p>
            <a:pPr algn="just"/>
            <a:r>
              <a:rPr lang="bn-BD" sz="2400" dirty="0" smtClean="0">
                <a:latin typeface="Nikosh" pitchFamily="2" charset="0"/>
                <a:cs typeface="Nikosh" pitchFamily="2" charset="0"/>
              </a:rPr>
              <a:t>১১৫।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উত্তপ্ত না হয়ে কম্পিউটারটি কয়েক মিনিট পর পর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Shutdown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হয়ে যায়, কারণ হলো- </a:t>
            </a:r>
          </a:p>
          <a:p>
            <a:pPr marL="514350" indent="-514350">
              <a:buAutoNum type="romanLcParenBoth"/>
            </a:pPr>
            <a:r>
              <a:rPr lang="en-US" sz="2400" dirty="0" smtClean="0">
                <a:latin typeface="Nikosh" pitchFamily="2" charset="0"/>
                <a:cs typeface="Nikosh" pitchFamily="2" charset="0"/>
              </a:rPr>
              <a:t>CMOS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ব্যাটারী ঠিকত কাজ করে না    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IC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অতিরিক্ত তাপ উৎপাদন করা</a:t>
            </a:r>
          </a:p>
          <a:p>
            <a:pPr marL="514350" indent="-514350"/>
            <a:r>
              <a:rPr lang="bn-BD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ক্যাপাসিটর ত্রুটিপূর্ণ থাকা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নিচের কোনটি সঠিক?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(ক)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	(খ)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 	(গ)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(ঘ)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,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endParaRPr lang="bn-BD" sz="2400" dirty="0" smtClean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91000" y="6276536"/>
            <a:ext cx="304800" cy="369332"/>
          </a:xfrm>
          <a:prstGeom prst="rect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19800" y="4114800"/>
            <a:ext cx="304800" cy="369332"/>
          </a:xfrm>
          <a:prstGeom prst="rect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5604" y="1919068"/>
            <a:ext cx="304800" cy="369332"/>
          </a:xfrm>
          <a:prstGeom prst="rect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762000"/>
            <a:ext cx="8229600" cy="48936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bn-BD" sz="2400" dirty="0" smtClean="0">
                <a:latin typeface="Nikosh" pitchFamily="2" charset="0"/>
                <a:cs typeface="Nikosh" pitchFamily="2" charset="0"/>
              </a:rPr>
              <a:t>নিচের উদ্দীপকটি পড়ে ১১৬ ও ১১৭ নং প্রশ্নের উওর দাওঃ </a:t>
            </a:r>
          </a:p>
          <a:p>
            <a:pPr algn="just"/>
            <a:r>
              <a:rPr lang="bn-BD" sz="2400" dirty="0" smtClean="0">
                <a:latin typeface="Nikosh" pitchFamily="2" charset="0"/>
                <a:cs typeface="Nikosh" pitchFamily="2" charset="0"/>
              </a:rPr>
              <a:t>শিহারের কম্পিউটারটের গতি দিন দিন কমে যাচ্ছে। এর জন্য সিহারের বন্ধু তাকে এটি সফটওয়্যার ব্যবহার করে কম্পিউটারের গতি বাড়ানোর পরামর্শ দিল।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১১৬।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শিহাবের বন্ধু তাকে কোন সফটওয়্যার ব্যবহারের পরামর্শ দিল?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(ক) এমএস ডস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		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(খ) উইন্ডোজ </a:t>
            </a:r>
            <a:endParaRPr lang="en-US" sz="2400" dirty="0" smtClean="0">
              <a:latin typeface="Nikosh" pitchFamily="2" charset="0"/>
              <a:cs typeface="Nikosh" pitchFamily="2" charset="0"/>
            </a:endParaRP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(গ) ডিস্ক ক্লিনয়াপ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		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(ঘ)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command prompt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১১৭। কম্পিউটারের এ সমস্যার পিছনে কারণ হলো - </a:t>
            </a:r>
          </a:p>
          <a:p>
            <a:pPr marL="514350" indent="-514350"/>
            <a:r>
              <a:rPr lang="en-US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) CMOS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ব্যাটারীর কার্যক্ষমতা হ্রাস 		</a:t>
            </a:r>
          </a:p>
          <a:p>
            <a:pPr marL="514350" indent="-514350"/>
            <a:r>
              <a:rPr lang="bn-BD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ভাইরাস </a:t>
            </a:r>
          </a:p>
          <a:p>
            <a:pPr marL="514350" indent="-514350"/>
            <a:r>
              <a:rPr lang="bn-BD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টেম্পোরারি ফাইল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নিচের কোনটি সঠিক?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(ক)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				(খ)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 	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(গ)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			(ঘ)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,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endParaRPr lang="en-US" sz="2400" dirty="0" smtClean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5181600"/>
            <a:ext cx="304800" cy="369332"/>
          </a:xfrm>
          <a:prstGeom prst="rect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604868"/>
            <a:ext cx="304800" cy="369332"/>
          </a:xfrm>
          <a:prstGeom prst="rect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ell\Desktop\(TANEA)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514600"/>
            <a:ext cx="4876800" cy="2438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1219200" y="609600"/>
            <a:ext cx="6629400" cy="132343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Nikosh" pitchFamily="2" charset="0"/>
                <a:cs typeface="Nikosh" pitchFamily="2" charset="0"/>
              </a:rPr>
              <a:t>MCQ</a:t>
            </a:r>
            <a:r>
              <a:rPr lang="bn-BD" sz="4000" dirty="0" smtClean="0">
                <a:latin typeface="Nikosh" pitchFamily="2" charset="0"/>
                <a:cs typeface="Nikosh" pitchFamily="2" charset="0"/>
              </a:rPr>
              <a:t>-তে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bn-BD" sz="4000" smtClean="0">
                <a:latin typeface="Nikosh" pitchFamily="2" charset="0"/>
                <a:cs typeface="Nikosh" pitchFamily="2" charset="0"/>
              </a:rPr>
              <a:t>সবাইকে ধন্যবাদ </a:t>
            </a:r>
            <a:r>
              <a:rPr lang="bn-BD" sz="4000" dirty="0" smtClean="0">
                <a:latin typeface="Nikosh" pitchFamily="2" charset="0"/>
                <a:cs typeface="Nikosh" pitchFamily="2" charset="0"/>
              </a:rPr>
              <a:t>জানিয়ে আজকের ক্লাস সমাপ্ত করছি </a:t>
            </a:r>
            <a:endParaRPr lang="en-US" sz="4000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286000" y="457200"/>
            <a:ext cx="3810000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44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শিক্ষক পরিচিতি</a:t>
            </a:r>
            <a:endParaRPr lang="bn-BD" dirty="0" smtClean="0">
              <a:solidFill>
                <a:schemeClr val="tx1"/>
              </a:solidFill>
              <a:latin typeface="Nikosh" pitchFamily="2" charset="0"/>
              <a:cs typeface="Nikosh" pitchFamily="2" charset="0"/>
            </a:endParaRPr>
          </a:p>
          <a:p>
            <a:pPr algn="ctr"/>
            <a:endParaRPr lang="en-US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1752600"/>
            <a:ext cx="7086600" cy="4524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n-BD" sz="6000" dirty="0" smtClean="0">
                <a:latin typeface="Nikosh" pitchFamily="2" charset="0"/>
                <a:cs typeface="Nikosh" pitchFamily="2" charset="0"/>
              </a:rPr>
              <a:t>মলয় বল্লভ</a:t>
            </a:r>
          </a:p>
          <a:p>
            <a:pPr algn="ctr"/>
            <a:r>
              <a:rPr lang="bn-BD" sz="4800" dirty="0" smtClean="0">
                <a:latin typeface="Nikosh" pitchFamily="2" charset="0"/>
                <a:cs typeface="Nikosh" pitchFamily="2" charset="0"/>
              </a:rPr>
              <a:t>সহকারী শিক্ষক (কম্পিউটার শিক্ষা)</a:t>
            </a:r>
          </a:p>
          <a:p>
            <a:pPr algn="ctr"/>
            <a:r>
              <a:rPr lang="bn-BD" sz="4800" dirty="0" smtClean="0">
                <a:latin typeface="Nikosh" pitchFamily="2" charset="0"/>
                <a:cs typeface="Nikosh" pitchFamily="2" charset="0"/>
              </a:rPr>
              <a:t>বি,ডি,সি,এইচ,মাধ্যমিক বিদ্যালয়</a:t>
            </a:r>
          </a:p>
          <a:p>
            <a:pPr algn="ctr"/>
            <a:r>
              <a:rPr lang="bn-BD" sz="4800" dirty="0" smtClean="0">
                <a:latin typeface="Nikosh" pitchFamily="2" charset="0"/>
                <a:cs typeface="Nikosh" pitchFamily="2" charset="0"/>
              </a:rPr>
              <a:t>মুলাদী,বরিশাল।</a:t>
            </a:r>
          </a:p>
          <a:p>
            <a:pPr algn="ctr"/>
            <a:r>
              <a:rPr lang="en-US" sz="2800" dirty="0" smtClean="0">
                <a:solidFill>
                  <a:srgbClr val="00B0F0"/>
                </a:solidFill>
                <a:latin typeface="Nikosh" pitchFamily="2" charset="0"/>
                <a:cs typeface="Nikosh" pitchFamily="2" charset="0"/>
              </a:rPr>
              <a:t>Email Address: </a:t>
            </a:r>
            <a:r>
              <a:rPr lang="en-US" sz="2800" dirty="0" smtClean="0">
                <a:solidFill>
                  <a:srgbClr val="33CC33"/>
                </a:solidFill>
                <a:latin typeface="Nikosh" pitchFamily="2" charset="0"/>
                <a:cs typeface="Nikosh" pitchFamily="2" charset="0"/>
              </a:rPr>
              <a:t>malayballav1981</a:t>
            </a:r>
            <a:r>
              <a:rPr lang="en-US" sz="2800" dirty="0" smtClean="0">
                <a:solidFill>
                  <a:srgbClr val="33CC33"/>
                </a:solidFill>
                <a:latin typeface="Nikosh" pitchFamily="2" charset="0"/>
                <a:cs typeface="Nikosh" pitchFamily="2" charset="0"/>
                <a:hlinkClick r:id="rId2"/>
              </a:rPr>
              <a:t>@gmail.com</a:t>
            </a:r>
            <a:endParaRPr lang="en-US" sz="2800" dirty="0" smtClean="0">
              <a:solidFill>
                <a:srgbClr val="33CC33"/>
              </a:solidFill>
              <a:latin typeface="Nikosh" pitchFamily="2" charset="0"/>
              <a:cs typeface="Nikosh" pitchFamily="2" charset="0"/>
            </a:endParaRPr>
          </a:p>
          <a:p>
            <a:pPr algn="ctr"/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Cell No. </a:t>
            </a:r>
            <a:r>
              <a:rPr lang="en-US" sz="280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01725671171.</a:t>
            </a:r>
            <a:endParaRPr lang="en-US" sz="28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0172567117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200" y="304800"/>
            <a:ext cx="2057400" cy="2286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743200" y="457200"/>
            <a:ext cx="3810000" cy="9906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44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পাঠ পরিচিতি</a:t>
            </a:r>
            <a:endParaRPr lang="bn-BD" dirty="0" smtClean="0">
              <a:solidFill>
                <a:schemeClr val="tx1"/>
              </a:solidFill>
              <a:latin typeface="Nikosh" pitchFamily="2" charset="0"/>
              <a:cs typeface="Nikosh" pitchFamily="2" charset="0"/>
            </a:endParaRPr>
          </a:p>
          <a:p>
            <a:pPr algn="ctr"/>
            <a:endParaRPr lang="en-US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2895600"/>
            <a:ext cx="7086600" cy="31700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n-BD" sz="4000" dirty="0" smtClean="0">
                <a:latin typeface="Nikosh" pitchFamily="2" charset="0"/>
                <a:cs typeface="Nikosh" pitchFamily="2" charset="0"/>
              </a:rPr>
              <a:t>বিষয়ঃ তথ্য ও যোগাযোগ প্রযুক্তি </a:t>
            </a:r>
          </a:p>
          <a:p>
            <a:pPr algn="ctr"/>
            <a:r>
              <a:rPr lang="bn-BD" sz="4000" dirty="0" smtClean="0">
                <a:latin typeface="Nikosh" pitchFamily="2" charset="0"/>
                <a:cs typeface="Nikosh" pitchFamily="2" charset="0"/>
              </a:rPr>
              <a:t>শ্রেণীঃ নবম, দশম </a:t>
            </a:r>
          </a:p>
          <a:p>
            <a:pPr algn="ctr"/>
            <a:r>
              <a:rPr lang="bn-BD" sz="4000" dirty="0" smtClean="0">
                <a:latin typeface="Nikosh" pitchFamily="2" charset="0"/>
                <a:cs typeface="Nikosh" pitchFamily="2" charset="0"/>
              </a:rPr>
              <a:t>অধ্যায়ঃ ০২ (কম্পিউটার ও ব্যবহারকারীর নিরাপত্তা)</a:t>
            </a:r>
            <a:endParaRPr lang="en-US" sz="4000" dirty="0" smtClean="0">
              <a:latin typeface="Nikosh" pitchFamily="2" charset="0"/>
              <a:cs typeface="Nikosh" pitchFamily="2" charset="0"/>
            </a:endParaRPr>
          </a:p>
          <a:p>
            <a:pPr algn="ctr"/>
            <a:r>
              <a:rPr lang="bn-BD" sz="4000" dirty="0" smtClean="0">
                <a:latin typeface="Nikosh" pitchFamily="2" charset="0"/>
                <a:cs typeface="Nikosh" pitchFamily="2" charset="0"/>
              </a:rPr>
              <a:t>পাঠঃ ০৭ ও ০৮         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457200"/>
            <a:ext cx="4953000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bn-BD" sz="4000" dirty="0" smtClean="0">
                <a:latin typeface="Nikosh" pitchFamily="2" charset="0"/>
                <a:cs typeface="Nikosh" pitchFamily="2" charset="0"/>
              </a:rPr>
              <a:t>অধ্যায়ের বহুনির্বাচনী প্রশ্নোত্তর </a:t>
            </a:r>
            <a:endParaRPr lang="en-US" sz="4000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447800"/>
            <a:ext cx="8001000" cy="47089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bn-BD" sz="3600" dirty="0" smtClean="0">
                <a:latin typeface="Nikosh" pitchFamily="2" charset="0"/>
                <a:cs typeface="Nikosh" pitchFamily="2" charset="0"/>
              </a:rPr>
              <a:t> সংক্ষিপ্ত  আলোচনা-</a:t>
            </a:r>
          </a:p>
          <a:p>
            <a:pPr algn="just"/>
            <a:r>
              <a:rPr lang="bn-BD" sz="2400" dirty="0" smtClean="0">
                <a:latin typeface="Nikosh" pitchFamily="2" charset="0"/>
                <a:cs typeface="Nikosh" pitchFamily="2" charset="0"/>
              </a:rPr>
              <a:t>১। কম্পুউটারে ‘কপে’ বা ‘অবিকল প্রতিলিপি’ তৈরি করা সহজ। </a:t>
            </a:r>
          </a:p>
          <a:p>
            <a:pPr algn="just"/>
            <a:r>
              <a:rPr lang="bn-BD" sz="2400" dirty="0" smtClean="0">
                <a:latin typeface="Nikosh" pitchFamily="2" charset="0"/>
                <a:cs typeface="Nikosh" pitchFamily="2" charset="0"/>
              </a:rPr>
              <a:t>২। সৃজনশীল  কাজের কপিরাইট বিঘ্নিত করে পাইরেসি। </a:t>
            </a:r>
          </a:p>
          <a:p>
            <a:pPr algn="just"/>
            <a:r>
              <a:rPr lang="bn-BD" sz="2400" dirty="0" smtClean="0">
                <a:latin typeface="Nikosh" pitchFamily="2" charset="0"/>
                <a:cs typeface="Nikosh" pitchFamily="2" charset="0"/>
              </a:rPr>
              <a:t>৩। মেধাস্বত্ব সংরক্ষণে ব্যবহার হয় কপিরাইট আইন। </a:t>
            </a:r>
          </a:p>
          <a:p>
            <a:pPr algn="just"/>
            <a:r>
              <a:rPr lang="bn-BD" sz="2400" dirty="0" smtClean="0">
                <a:latin typeface="Nikosh" pitchFamily="2" charset="0"/>
                <a:cs typeface="Nikosh" pitchFamily="2" charset="0"/>
              </a:rPr>
              <a:t>৪। বিশ্বব্যাপী পাইরেসি নজরদারি করার সংস্থা হলো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BSA.</a:t>
            </a:r>
          </a:p>
          <a:p>
            <a:pPr algn="just"/>
            <a:r>
              <a:rPr lang="bn-BD" sz="2400" dirty="0" smtClean="0">
                <a:latin typeface="Nikosh" pitchFamily="2" charset="0"/>
                <a:cs typeface="Nikosh" pitchFamily="2" charset="0"/>
              </a:rPr>
              <a:t>৫। ২০০৯ সালে বাংলাদেশে তথ্য অধিকার আইন চালু হয়েছে। </a:t>
            </a:r>
          </a:p>
          <a:p>
            <a:pPr algn="just"/>
            <a:r>
              <a:rPr lang="bn-BD" sz="2400" dirty="0" smtClean="0">
                <a:latin typeface="Nikosh" pitchFamily="2" charset="0"/>
                <a:cs typeface="Nikosh" pitchFamily="2" charset="0"/>
              </a:rPr>
              <a:t>৬।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BSA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এর পূর্ণরুপ হলো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Business Software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Aliance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. </a:t>
            </a:r>
          </a:p>
          <a:p>
            <a:pPr algn="just"/>
            <a:r>
              <a:rPr lang="bn-BD" sz="2400" dirty="0" smtClean="0">
                <a:latin typeface="Nikosh" pitchFamily="2" charset="0"/>
                <a:cs typeface="Nikosh" pitchFamily="2" charset="0"/>
              </a:rPr>
              <a:t>৭। কম্পিউটারে সংযুক্ত ব্যাটারীকে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CMOS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বলে এটি নষ্ট হলে কম্পিউটারের তারিখ ও সময় পরিবর্তিত হয়। </a:t>
            </a:r>
          </a:p>
          <a:p>
            <a:pPr algn="just"/>
            <a:r>
              <a:rPr lang="bn-BD" sz="2400" dirty="0" smtClean="0">
                <a:latin typeface="Nikosh" pitchFamily="2" charset="0"/>
                <a:cs typeface="Nikosh" pitchFamily="2" charset="0"/>
              </a:rPr>
              <a:t>৮। ৫০% ক্ষেত্রে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Display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না হওয়ার কারণ র‍্যাম-এর সমস্যা। </a:t>
            </a:r>
          </a:p>
          <a:p>
            <a:pPr algn="just"/>
            <a:r>
              <a:rPr lang="bn-BD" sz="2400" dirty="0" smtClean="0">
                <a:latin typeface="Nikosh" pitchFamily="2" charset="0"/>
                <a:cs typeface="Nikosh" pitchFamily="2" charset="0"/>
              </a:rPr>
              <a:t>৯। রাষ্ট্রের নিরাপত্তার বিষয়টির সাথে জড়িত তথ্যের গোপনিয়তা। </a:t>
            </a:r>
          </a:p>
          <a:p>
            <a:pPr algn="just"/>
            <a:r>
              <a:rPr lang="bn-BD" sz="2400" dirty="0" smtClean="0">
                <a:latin typeface="Nikosh" pitchFamily="2" charset="0"/>
                <a:cs typeface="Nikosh" pitchFamily="2" charset="0"/>
              </a:rPr>
              <a:t>১০। ভাইরাসের কারনে কম্পিউটার ঘন ঘন হ্যাং করে।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8229600" cy="60016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৯৪।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৫০% ক্ষেত্রে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Display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না হওয়ার কারণ কীসের সমস্যা?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(ক) অপারেটিং সিস্টেম   				(খ) রম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(গ) র‍্যাম 						(ঘ) হার্ডডিস্ক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৯৫। কোনরুপ উত্তাপ্ত হোওয়া ছাড়াই কম্পিউটারটি কয়েক মিনিট পর পর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Shutdown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হয়ে যাওয়ার কারণ কী?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(ক) ত্রুটিপূর্ণ হার্ডডিস্ক 				(খ) ত্রুটিপূর্ণ র‍্যাম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(গ) ত্রুটিপূর্ণ রম 					(ঘ) ত্রুটিপূর্ণ ক্যাপাসিটর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৯৬। প্রতিটি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ICT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যন্ত্রের সাথে কী দেওয়া থাকে?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(ক) মাউস 					(খ) পেন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(গ)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ROM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					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ঘ) ম্যানুয়াল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৯৭। কম্পুউটারের মেটাল অংশে স্পর্শে শক লাগলে কী বুঝতে হবে?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(ক) হার্ডডিস্ক সমস্যা 				(খ) কুলিং ফ্যান সমস্যা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(গ) স্টাটিং সমস্যা 					(ঘ) আর্থিং সমস্যা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৯৮। সমস্যার উৎস এবং উপস্থিতিস্থল নির্নয়ের প্রক্রিয়াকে কী বলে?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(ক) সমাধান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			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(খ) ট্রাবলশ্যুটিং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(গ)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resource 					(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ঘ)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source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endParaRPr lang="en-US" sz="2400" dirty="0" smtClean="0">
              <a:latin typeface="Nikosh" pitchFamily="2" charset="0"/>
              <a:cs typeface="Nikosh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62400" y="1066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19800" y="5562600"/>
            <a:ext cx="304800" cy="369332"/>
          </a:xfrm>
          <a:prstGeom prst="rect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19800" y="4800600"/>
            <a:ext cx="304800" cy="369332"/>
          </a:xfrm>
          <a:prstGeom prst="rect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19800" y="3699804"/>
            <a:ext cx="304800" cy="369332"/>
          </a:xfrm>
          <a:prstGeom prst="rect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42076" y="2590800"/>
            <a:ext cx="304800" cy="369332"/>
          </a:xfrm>
          <a:prstGeom prst="rect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" y="1143000"/>
            <a:ext cx="304800" cy="369332"/>
          </a:xfrm>
          <a:prstGeom prst="rect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 spd="slow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34460"/>
            <a:ext cx="8229600" cy="63709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৯৯।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CMOS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ব্যাটারী ঠিকভাবে কাজ না করলে কী সমস্যা হয়?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(ক) জাম্পার ঠিকভাবে কাজ করে না (খ) কম্পিউটারের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Time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পরিবর্তন করা যায় না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(গ)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Harddisk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not found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ম্যাসেজ দেখাবে 			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(ঘ)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BIOS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এর কোন অপশন পরিবর্তন করলে তা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save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হয় না 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১০০। আইসিটি যন্ত্র ব্যবহারের জন্য প্রয়োজন –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অপারেটিং সিস্টেম    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বিভিন্ন ধরনের সফটওয়্যার     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ম্যালওয়্যার 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নিচের কোনটি সঠিক?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(ক)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			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(খ)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 </a:t>
            </a:r>
            <a:endParaRPr lang="en-US" sz="2400" dirty="0" smtClean="0">
              <a:latin typeface="Nikosh" pitchFamily="2" charset="0"/>
              <a:cs typeface="Nikosh" pitchFamily="2" charset="0"/>
            </a:endParaRP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(গ)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			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(ঘ)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,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endParaRPr lang="en-US" sz="2400" dirty="0" smtClean="0">
              <a:latin typeface="Nikosh" pitchFamily="2" charset="0"/>
              <a:cs typeface="Nikosh" pitchFamily="2" charset="0"/>
            </a:endParaRP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১০১। পাসওয়ার্ড ব্যবহার করা হয়-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মাউস 	         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ল্যাপটপে 	            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ট্যাবলেটে  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নিচের কোনটি সঠিক?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(ক)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(খ)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 	(গ)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(ঘ)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,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endParaRPr lang="bn-BD" sz="2400" dirty="0" smtClean="0">
              <a:latin typeface="Nikosh" pitchFamily="2" charset="0"/>
              <a:cs typeface="Nikosh" pitchFamily="2" charset="0"/>
            </a:endParaRP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১০২। কপিরাইট আইনের আওতাধীন ব্যক্তি –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লেখক 	         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শিল্পী	            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প্রোগ্রামার   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নিচের কোনটি সঠিক?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(ক)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(খ)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 	(গ)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(ঘ)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,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endParaRPr lang="bn-BD" sz="2400" dirty="0" smtClean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19800" y="6096000"/>
            <a:ext cx="304800" cy="369332"/>
          </a:xfrm>
          <a:prstGeom prst="rect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62200" y="4648200"/>
            <a:ext cx="304800" cy="369332"/>
          </a:xfrm>
          <a:prstGeom prst="rect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5604" y="2819400"/>
            <a:ext cx="304800" cy="369332"/>
          </a:xfrm>
          <a:prstGeom prst="rect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371600"/>
            <a:ext cx="304800" cy="369332"/>
          </a:xfrm>
          <a:prstGeom prst="rect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34460"/>
            <a:ext cx="8229600" cy="63709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১০৩।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ICT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যন্ত্রকে রক্ষা করতে প্রয়োজন- 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Hard disk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  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Antivirus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   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Antimalware </a:t>
            </a:r>
            <a:endParaRPr lang="bn-BD" sz="2400" dirty="0" smtClean="0">
              <a:latin typeface="Nikosh" pitchFamily="2" charset="0"/>
              <a:cs typeface="Nikosh" pitchFamily="2" charset="0"/>
            </a:endParaRP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নিচের কোনটি সঠিক?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(ক)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			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(খ)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 </a:t>
            </a:r>
            <a:endParaRPr lang="en-US" sz="2400" dirty="0" smtClean="0">
              <a:latin typeface="Nikosh" pitchFamily="2" charset="0"/>
              <a:cs typeface="Nikosh" pitchFamily="2" charset="0"/>
            </a:endParaRP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(গ)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			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(ঘ)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,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endParaRPr lang="en-US" sz="2400" dirty="0" smtClean="0">
              <a:latin typeface="Nikosh" pitchFamily="2" charset="0"/>
              <a:cs typeface="Nikosh" pitchFamily="2" charset="0"/>
            </a:endParaRP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১০৪। কম্পিউটারকে সচল ও গতিশীল রাখার জন্য- </a:t>
            </a:r>
          </a:p>
          <a:p>
            <a:pPr marL="514350" indent="-514350"/>
            <a:r>
              <a:rPr lang="en-US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)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অপারেটিং সিস্টেম সবসময় হালনাগাদ করতে হবে</a:t>
            </a:r>
          </a:p>
          <a:p>
            <a:pPr marL="514350" indent="-514350"/>
            <a:r>
              <a:rPr lang="bn-BD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মাঝে মাঝে রেজিস্ট্রি ক্লিনয়াপ সফটওয়্যার ব্যবহার করতে হবে  	            </a:t>
            </a:r>
            <a:endParaRPr lang="en-US" sz="2400" dirty="0" smtClean="0">
              <a:latin typeface="Nikosh" pitchFamily="2" charset="0"/>
              <a:cs typeface="Nikosh" pitchFamily="2" charset="0"/>
            </a:endParaRPr>
          </a:p>
          <a:p>
            <a:pPr marL="514350" indent="-514350"/>
            <a:r>
              <a:rPr lang="bn-BD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নতুন কম্পিউটার কিনতে বহে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নিচের কোনটি সঠিক?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(ক)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(খ)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 	(গ)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(ঘ)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,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endParaRPr lang="bn-BD" sz="2400" dirty="0" smtClean="0">
              <a:latin typeface="Nikosh" pitchFamily="2" charset="0"/>
              <a:cs typeface="Nikosh" pitchFamily="2" charset="0"/>
            </a:endParaRP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১০৫। সফটওয়্যার ইনস্টল করতে হলে অবশ্যই দেখতে হবে - </a:t>
            </a:r>
          </a:p>
          <a:p>
            <a:pPr marL="514350" indent="-514350"/>
            <a:r>
              <a:rPr lang="en-US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)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হার্ডওয়্যার সেটিকে সাপোর্ট করে কি না 	        </a:t>
            </a:r>
          </a:p>
          <a:p>
            <a:pPr marL="514350" indent="-514350"/>
            <a:r>
              <a:rPr lang="bn-BD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এন্টিভাইরাস সফটওয়্যারটি 	            </a:t>
            </a:r>
          </a:p>
          <a:p>
            <a:pPr marL="514350" indent="-514350"/>
            <a:r>
              <a:rPr lang="bn-BD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এডমিনিস্ট্রেটরের অনুমতি আছে কি না 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নিচের কোনটি সঠিক?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(ক)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(খ)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 	(গ)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(ঘ)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,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endParaRPr lang="bn-BD" sz="2400" dirty="0" smtClean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96196" y="6104208"/>
            <a:ext cx="304800" cy="369332"/>
          </a:xfrm>
          <a:prstGeom prst="rect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1536" y="3948332"/>
            <a:ext cx="304800" cy="369332"/>
          </a:xfrm>
          <a:prstGeom prst="rect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752600"/>
            <a:ext cx="304800" cy="369332"/>
          </a:xfrm>
          <a:prstGeom prst="rect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34460"/>
            <a:ext cx="8229600" cy="63709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১০৬।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নিয়ম না মেনে  একটি সফটওয়্যার ডিলিট করলে ঘটে -   </a:t>
            </a:r>
          </a:p>
          <a:p>
            <a:pPr marL="514350" indent="-514350"/>
            <a:r>
              <a:rPr lang="en-US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)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সফটওয়্যারটি মুছে যায় না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    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সফটওয়্যারটি হার্ডওয়্যারে জমা হয়    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</a:t>
            </a:r>
            <a:endParaRPr lang="bn-BD" sz="2400" dirty="0" smtClean="0">
              <a:latin typeface="Nikosh" pitchFamily="2" charset="0"/>
              <a:cs typeface="Nikosh" pitchFamily="2" charset="0"/>
            </a:endParaRPr>
          </a:p>
          <a:p>
            <a:pPr marL="514350" indent="-514350"/>
            <a:r>
              <a:rPr lang="bn-BD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সফটওয়্যারটি আরও সমস্যার সৃস্টি করে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নিচের কোনটি সঠিক?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(ক)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			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(খ)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 </a:t>
            </a:r>
            <a:endParaRPr lang="en-US" sz="2400" dirty="0" smtClean="0">
              <a:latin typeface="Nikosh" pitchFamily="2" charset="0"/>
              <a:cs typeface="Nikosh" pitchFamily="2" charset="0"/>
            </a:endParaRP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(গ)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			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(ঘ)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,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endParaRPr lang="en-US" sz="2400" dirty="0" smtClean="0">
              <a:latin typeface="Nikosh" pitchFamily="2" charset="0"/>
              <a:cs typeface="Nikosh" pitchFamily="2" charset="0"/>
            </a:endParaRP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১০৭। ভাইরাস আক্রমন হলে - </a:t>
            </a:r>
          </a:p>
          <a:p>
            <a:pPr marL="514350" indent="-514350"/>
            <a:r>
              <a:rPr lang="en-US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)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কম্পুউটার ওপেন হতে সময় কম লাগে </a:t>
            </a:r>
          </a:p>
          <a:p>
            <a:pPr marL="514350" indent="-514350"/>
            <a:r>
              <a:rPr lang="bn-BD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নতুন প্রোগ্রাম ইনস্টল হতে বেশি সময় লাগেবে  	            </a:t>
            </a:r>
            <a:endParaRPr lang="en-US" sz="2400" dirty="0" smtClean="0">
              <a:latin typeface="Nikosh" pitchFamily="2" charset="0"/>
              <a:cs typeface="Nikosh" pitchFamily="2" charset="0"/>
            </a:endParaRPr>
          </a:p>
          <a:p>
            <a:pPr marL="514350" indent="-514350"/>
            <a:r>
              <a:rPr lang="bn-BD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চলমান কাজের ফাইলগুলো বেশি জায়গা দখল করে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নিচের কোনটি সঠিক?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(ক)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(খ)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 	(গ)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(ঘ)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,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endParaRPr lang="bn-BD" sz="2400" dirty="0" smtClean="0">
              <a:latin typeface="Nikosh" pitchFamily="2" charset="0"/>
              <a:cs typeface="Nikosh" pitchFamily="2" charset="0"/>
            </a:endParaRP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১০৮। ভাইরাস যা যা ক্ষতি করতে পারে - </a:t>
            </a:r>
          </a:p>
          <a:p>
            <a:pPr marL="514350" indent="-514350"/>
            <a:r>
              <a:rPr lang="en-US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)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সিস্টেমের কাজে গতিসম্পন্ন করে 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ডটা বিক্রিত করতে পারে 	            </a:t>
            </a:r>
          </a:p>
          <a:p>
            <a:pPr marL="514350" indent="-514350"/>
            <a:r>
              <a:rPr lang="bn-BD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অবাঞ্চিত বার্তা প্রদর্শণ হতে পারে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নিচের কোনটি সঠিক?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(ক)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(খ)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 	(গ)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(ঘ)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,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endParaRPr lang="bn-BD" sz="2400" dirty="0" smtClean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91000" y="6104208"/>
            <a:ext cx="304800" cy="369332"/>
          </a:xfrm>
          <a:prstGeom prst="rect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91000" y="4267200"/>
            <a:ext cx="304800" cy="369332"/>
          </a:xfrm>
          <a:prstGeom prst="rect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19800" y="2133600"/>
            <a:ext cx="304800" cy="369332"/>
          </a:xfrm>
          <a:prstGeom prst="rect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51576"/>
            <a:ext cx="8229600" cy="67403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১০৯।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এন্টিভাইরাস প্রোগ্রামের নাম - </a:t>
            </a:r>
          </a:p>
          <a:p>
            <a:pPr marL="514350" indent="-514350"/>
            <a:r>
              <a:rPr lang="en-US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)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এভাস্ট 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    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		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ইভিপি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	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এভিরা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নিচের কোনটি সঠিক?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(ক)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			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(খ)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 </a:t>
            </a:r>
            <a:endParaRPr lang="en-US" sz="2400" dirty="0" smtClean="0">
              <a:latin typeface="Nikosh" pitchFamily="2" charset="0"/>
              <a:cs typeface="Nikosh" pitchFamily="2" charset="0"/>
            </a:endParaRP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(গ)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			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(ঘ)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,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endParaRPr lang="en-US" sz="2400" dirty="0" smtClean="0">
              <a:latin typeface="Nikosh" pitchFamily="2" charset="0"/>
              <a:cs typeface="Nikosh" pitchFamily="2" charset="0"/>
            </a:endParaRP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১১০। পাসওয়ার্ড তৈরির ক্ষেত্রে ব্যবহার করা যাবে- </a:t>
            </a:r>
          </a:p>
          <a:p>
            <a:pPr marL="514350" indent="-514350"/>
            <a:r>
              <a:rPr lang="en-US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)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শব্দ 			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সংখ্যা 	            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চিহ্ন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নিচের কোনটি সঠিক?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(ক)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(খ)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 	(গ)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(ঘ)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,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endParaRPr lang="bn-BD" sz="2400" dirty="0" smtClean="0">
              <a:latin typeface="Nikosh" pitchFamily="2" charset="0"/>
              <a:cs typeface="Nikosh" pitchFamily="2" charset="0"/>
            </a:endParaRP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১১১।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2-Step Verification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ব্যহস্থাটির জন্য প্রয়োজন - </a:t>
            </a:r>
          </a:p>
          <a:p>
            <a:pPr marL="514350" indent="-514350"/>
            <a:r>
              <a:rPr lang="en-US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)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জি-মেইল ওয়েব    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কম্পিউটার আইপি নাম্বার 	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মোবাইল নাম্বার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নিচের কোনটি সঠিক?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(ক)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				(খ)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 	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(গ)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				(ঘ)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,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endParaRPr lang="bn-BD" sz="2400" dirty="0" smtClean="0">
              <a:latin typeface="Nikosh" pitchFamily="2" charset="0"/>
              <a:cs typeface="Nikosh" pitchFamily="2" charset="0"/>
            </a:endParaRP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১১২। মানুষ আসক্ত হতে পারে – </a:t>
            </a:r>
          </a:p>
          <a:p>
            <a:pPr marL="514350" indent="-514350"/>
            <a:r>
              <a:rPr lang="en-US" sz="2400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)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মাদকে 		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ভিডিও গেমসে 	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) ইন্টারনেটে 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নিচের কোনটি সঠিক? </a:t>
            </a:r>
          </a:p>
          <a:p>
            <a:r>
              <a:rPr lang="bn-BD" sz="2400" dirty="0" smtClean="0">
                <a:latin typeface="Nikosh" pitchFamily="2" charset="0"/>
                <a:cs typeface="Nikosh" pitchFamily="2" charset="0"/>
              </a:rPr>
              <a:t>(ক)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(খ)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 	(গ)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(ঘ)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i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, ii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iii</a:t>
            </a:r>
            <a:endParaRPr lang="bn-BD" sz="2400" dirty="0" smtClean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33868" y="6304672"/>
            <a:ext cx="304800" cy="369332"/>
          </a:xfrm>
          <a:prstGeom prst="rect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19800" y="4495800"/>
            <a:ext cx="304800" cy="369332"/>
          </a:xfrm>
          <a:prstGeom prst="rect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19800" y="2971800"/>
            <a:ext cx="304800" cy="369332"/>
          </a:xfrm>
          <a:prstGeom prst="rect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19800" y="1143000"/>
            <a:ext cx="304800" cy="369332"/>
          </a:xfrm>
          <a:prstGeom prst="rect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172</TotalTime>
  <Words>348</Words>
  <Application>Microsoft Office PowerPoint</Application>
  <PresentationFormat>On-screen Show (4:3)</PresentationFormat>
  <Paragraphs>139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Trek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61</cp:revision>
  <dcterms:created xsi:type="dcterms:W3CDTF">2006-08-16T00:00:00Z</dcterms:created>
  <dcterms:modified xsi:type="dcterms:W3CDTF">2019-10-23T09:52:52Z</dcterms:modified>
</cp:coreProperties>
</file>