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84" r:id="rId7"/>
    <p:sldId id="262" r:id="rId8"/>
    <p:sldId id="263" r:id="rId9"/>
    <p:sldId id="265" r:id="rId10"/>
    <p:sldId id="264" r:id="rId11"/>
    <p:sldId id="283" r:id="rId12"/>
    <p:sldId id="267" r:id="rId13"/>
    <p:sldId id="268" r:id="rId14"/>
    <p:sldId id="270" r:id="rId15"/>
    <p:sldId id="285" r:id="rId16"/>
    <p:sldId id="269" r:id="rId17"/>
    <p:sldId id="271" r:id="rId18"/>
    <p:sldId id="272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D9B9-67A3-4EA7-914F-A747E00BC06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6154B-79EA-40EF-AD83-F7E80B06B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154B-79EA-40EF-AD83-F7E80B06B5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73A6-7BB4-482A-8E59-69D576C6A8CE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99FA-7F74-43DC-A421-538D34A5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2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73A6-7BB4-482A-8E59-69D576C6A8CE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99FA-7F74-43DC-A421-538D34A5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2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73A6-7BB4-482A-8E59-69D576C6A8CE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99FA-7F74-43DC-A421-538D34A5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3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73A6-7BB4-482A-8E59-69D576C6A8CE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99FA-7F74-43DC-A421-538D34A5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3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73A6-7BB4-482A-8E59-69D576C6A8CE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99FA-7F74-43DC-A421-538D34A5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1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73A6-7BB4-482A-8E59-69D576C6A8CE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99FA-7F74-43DC-A421-538D34A5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3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73A6-7BB4-482A-8E59-69D576C6A8CE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99FA-7F74-43DC-A421-538D34A5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3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73A6-7BB4-482A-8E59-69D576C6A8CE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99FA-7F74-43DC-A421-538D34A5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0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73A6-7BB4-482A-8E59-69D576C6A8CE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99FA-7F74-43DC-A421-538D34A5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0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73A6-7BB4-482A-8E59-69D576C6A8CE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99FA-7F74-43DC-A421-538D34A5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73A6-7BB4-482A-8E59-69D576C6A8CE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99FA-7F74-43DC-A421-538D34A5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73A6-7BB4-482A-8E59-69D576C6A8CE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99FA-7F74-43DC-A421-538D34A5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2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3" y="152400"/>
            <a:ext cx="8802758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843" y="16002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মাল্টিমিডিয়া ক্লাসে </a:t>
            </a:r>
          </a:p>
          <a:p>
            <a:pPr algn="ctr"/>
            <a:r>
              <a:rPr lang="bn-IN" sz="8800" b="1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bn-BD" sz="8800" b="1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143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0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পাটকলগুলো শুধু কী উৎপাদন করত?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3505200" y="228600"/>
            <a:ext cx="1905000" cy="457200"/>
          </a:xfrm>
          <a:prstGeom prst="round2Diag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254351" cy="32908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5334000"/>
            <a:ext cx="7086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সম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পাটকলগুলো শুধু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বস্তা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038600" cy="32908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829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0611" y="304800"/>
            <a:ext cx="3200400" cy="609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010" y="4953000"/>
            <a:ext cx="858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5400" dirty="0">
                <a:latin typeface="NikoshBAN"/>
              </a:rPr>
              <a:t>৫</a:t>
            </a:r>
            <a:r>
              <a:rPr lang="en-US" sz="5400" dirty="0" smtClean="0">
                <a:latin typeface="NikoshBAN"/>
              </a:rPr>
              <a:t>টি </a:t>
            </a:r>
            <a:r>
              <a:rPr lang="en-US" sz="5400" dirty="0" err="1" smtClean="0">
                <a:latin typeface="NikoshBAN"/>
              </a:rPr>
              <a:t>পাট</a:t>
            </a:r>
            <a:r>
              <a:rPr lang="en-US" sz="5400" dirty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জাত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দ্রব্যের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নাম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লিখ</a:t>
            </a:r>
            <a:r>
              <a:rPr lang="en-US" sz="5400" dirty="0" smtClean="0">
                <a:latin typeface="NikoshBAN"/>
              </a:rPr>
              <a:t>।</a:t>
            </a:r>
            <a:endParaRPr lang="en-US" sz="54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4" y="1143000"/>
            <a:ext cx="3776461" cy="36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06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05" y="1066799"/>
            <a:ext cx="4279295" cy="426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1041"/>
            <a:ext cx="4279295" cy="429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3581400" y="381000"/>
            <a:ext cx="1905000" cy="533400"/>
          </a:xfrm>
          <a:prstGeom prst="round2Diag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4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" y="5524500"/>
            <a:ext cx="8534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তুলনামূলক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 মূলধন ও অধিক শ্রমিক ব্যবহার করে এ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 বেশি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 সম্ভব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৯৪৭ সালে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এদেশে বস্ত্র কলের সংখ্যা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৮টি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6400800" y="188439"/>
            <a:ext cx="2452914" cy="533400"/>
          </a:xfrm>
          <a:prstGeom prst="round2Diag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ল্পাঞ্চল</a:t>
            </a:r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6643" y="1524000"/>
            <a:ext cx="116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ঢাকা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1981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91216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টাঙ্গাইল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114" y="3200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2889" y="2590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নোয়াখালি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2700" y="4154031"/>
            <a:ext cx="2781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অঞ্চলে </a:t>
            </a:r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স্ত্র ও সুতা কল গড়ে </a:t>
            </a:r>
            <a:r>
              <a:rPr lang="bn-BD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2565"/>
            <a:ext cx="6172200" cy="651733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590800" y="25908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52830" y="3126431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62400" y="3509665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62400" y="40386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76800" y="44196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622881" y="862969"/>
            <a:ext cx="492443" cy="23374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নামের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উপর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ক্লিক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করুণ</a:t>
            </a:r>
            <a:endParaRPr lang="en-US" sz="2000" dirty="0">
              <a:solidFill>
                <a:srgbClr val="00B05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503326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81000" y="5334000"/>
            <a:ext cx="819150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২০১১-২০১২ অর্থবছরে ১৭২.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০৮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কেজি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৫৬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৫৪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ৎপাদন করে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5720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143000"/>
            <a:ext cx="3685308" cy="3810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857500" y="286555"/>
            <a:ext cx="3429000" cy="533400"/>
          </a:xfrm>
          <a:prstGeom prst="round2Diag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07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5029200"/>
            <a:ext cx="8534400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6477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09600" y="5638800"/>
            <a:ext cx="7651505" cy="9144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বিশ শতকের আশির দশকে এ শিল্পের যাত্রা শুরু হয়।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অল্প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সময়ে এ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শিল্পটি দেশের বৃহত্তম রপ্তানিমুখী শিল্পে পরিণত হয়েছে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3429000" y="152400"/>
            <a:ext cx="2286000" cy="609600"/>
          </a:xfrm>
          <a:prstGeom prst="round2Diag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5" y="838201"/>
            <a:ext cx="74676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40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04800" y="5410200"/>
            <a:ext cx="861060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বিশ শতকের আশির দশকে এ শিল্পের যাত্রা শুরু হয়।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 অল্প সময়ে এ শিল্পটি দেশের বৃহত্তম রপ্তানিমুখী শিল্পে পরিণত হয়েছে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048000" y="152400"/>
            <a:ext cx="2895600" cy="609600"/>
          </a:xfrm>
          <a:prstGeom prst="round2Diag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1.reutersmedia.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76962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4800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yellatex-garment-factory-6-of-7.jpg"/>
          <p:cNvPicPr>
            <a:picLocks noChangeAspect="1"/>
          </p:cNvPicPr>
          <p:nvPr/>
        </p:nvPicPr>
        <p:blipFill>
          <a:blip r:embed="rId2"/>
          <a:srcRect r="15974"/>
          <a:stretch>
            <a:fillRect/>
          </a:stretch>
        </p:blipFill>
        <p:spPr>
          <a:xfrm>
            <a:off x="609600" y="762001"/>
            <a:ext cx="7924800" cy="476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 Diagonal Corner Rectangle 2"/>
          <p:cNvSpPr/>
          <p:nvPr/>
        </p:nvSpPr>
        <p:spPr>
          <a:xfrm>
            <a:off x="3276600" y="152400"/>
            <a:ext cx="2438400" cy="609600"/>
          </a:xfrm>
          <a:prstGeom prst="round2Diag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914400" y="5638800"/>
            <a:ext cx="7010400" cy="9906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২০১২-২০১৩ অর্থবছরের মার্চ পর্যন্ত বাংলাদেশ তৈরি পোশাক থেকে ৮০৯০ মার্কিন ডলার আয় করেছে।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21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22" y="5486400"/>
            <a:ext cx="86106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পোশাক শিল্পের ভবিষৎ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মতামত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ব্যক্ত কর।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154091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3645" y="304800"/>
            <a:ext cx="3200400" cy="609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98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190" y="4168676"/>
            <a:ext cx="4389410" cy="2308324"/>
          </a:xfrm>
          <a:prstGeom prst="rect">
            <a:avLst/>
          </a:prstGeom>
          <a:noFill/>
          <a:ln w="69850">
            <a:gradFill flip="none" rotWithShape="1">
              <a:gsLst>
                <a:gs pos="81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50000">
                  <a:srgbClr val="FF0000"/>
                </a:gs>
                <a:gs pos="100000">
                  <a:srgbClr val="FF8200"/>
                </a:gs>
              </a:gsLst>
              <a:lin ang="2700000" scaled="0"/>
              <a:tileRect/>
            </a:gra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অষ্টম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প্রধান প্রধান শিল্প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অধিবেশনঃ 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190" y="1208544"/>
            <a:ext cx="4389410" cy="2677656"/>
          </a:xfrm>
          <a:prstGeom prst="rect">
            <a:avLst/>
          </a:prstGeom>
          <a:noFill/>
          <a:ln w="50800" cap="rnd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6000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9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অশেকুর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,(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দ্বি-মূখী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নবাবগঞ্জ,দিনাজপুর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নং-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01729103040</a:t>
            </a:r>
          </a:p>
          <a:p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Email_ashikbiram@gmail.com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400"/>
            <a:ext cx="3657600" cy="4800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24200" y="304800"/>
            <a:ext cx="2971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পরিচিতি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267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78081"/>
            <a:ext cx="80010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বৈদেশিক মুদ্রা আয়ে সবচেয়ে বেশি ভূমিকা রাখছে-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890" y="2116281"/>
            <a:ext cx="2645578" cy="614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 শিল্প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6465" y="2130650"/>
            <a:ext cx="2661105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 শিল্প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331890" y="3070860"/>
            <a:ext cx="265793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 শিল্প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2837" y="3136789"/>
            <a:ext cx="264659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 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838200"/>
            <a:ext cx="32004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027" y="39624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পাটকল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8381" y="46943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058323" y="4751898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১৯৫১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362981" y="5624253"/>
            <a:ext cx="2722790" cy="5867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072837" y="5687969"/>
            <a:ext cx="2697390" cy="616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১৯৮৯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152400"/>
            <a:ext cx="2286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3048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73184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54118" y="5687968"/>
            <a:ext cx="416964" cy="496353"/>
            <a:chOff x="7162800" y="381000"/>
            <a:chExt cx="607427" cy="68580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828800" y="2163455"/>
            <a:ext cx="416964" cy="533400"/>
            <a:chOff x="7162800" y="381000"/>
            <a:chExt cx="607427" cy="68580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658918" y="2116281"/>
            <a:ext cx="416964" cy="533400"/>
            <a:chOff x="7162800" y="381000"/>
            <a:chExt cx="607427" cy="685800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793929" y="3070860"/>
            <a:ext cx="416964" cy="510540"/>
            <a:chOff x="7162800" y="381000"/>
            <a:chExt cx="607427" cy="685800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744052" y="4672920"/>
            <a:ext cx="416964" cy="533400"/>
            <a:chOff x="7162800" y="381000"/>
            <a:chExt cx="607427" cy="685800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917663" y="5650922"/>
            <a:ext cx="416964" cy="533400"/>
            <a:chOff x="7162800" y="381000"/>
            <a:chExt cx="607427" cy="6858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6731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12" grpId="0" animBg="1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951" y="1143000"/>
            <a:ext cx="77666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 শিল্পের উল্লেখযোগ্য অগ্রগতির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গুণগত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শ্রমিকের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আধিক্য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0300" y="304800"/>
            <a:ext cx="38862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10200" y="4419776"/>
            <a:ext cx="416964" cy="533400"/>
            <a:chOff x="7162800" y="381000"/>
            <a:chExt cx="607427" cy="6858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714500" y="5552451"/>
            <a:ext cx="416964" cy="533400"/>
            <a:chOff x="7162800" y="381000"/>
            <a:chExt cx="607427" cy="68580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391134" y="5524547"/>
            <a:ext cx="416964" cy="533400"/>
            <a:chOff x="7162800" y="381000"/>
            <a:chExt cx="607427" cy="6858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086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04800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9" y="5675293"/>
            <a:ext cx="7848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বাংলাদেশের প্রধান প্রধান 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করণীয় কী হতে পারে তা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 লিখে আনবে।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990600"/>
            <a:ext cx="754380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64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6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79248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347752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9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50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4" y="3657600"/>
            <a:ext cx="41148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6" y="533400"/>
            <a:ext cx="41148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87" y="533400"/>
            <a:ext cx="41148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514600" y="76200"/>
            <a:ext cx="3671359" cy="5305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24" y="3657600"/>
            <a:ext cx="41148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3276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পাট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64124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বস্ত্র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52442" y="6412468"/>
            <a:ext cx="108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কুটির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0758" y="3276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তাঁত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418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386" y="2895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প্রধান প্রধান শিল্প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7886" y="6096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u="sng" dirty="0"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IN" sz="6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u="sng" dirty="0">
                <a:latin typeface="NikoshBAN" pitchFamily="2" charset="0"/>
                <a:cs typeface="NikoshBAN" pitchFamily="2" charset="0"/>
              </a:rPr>
              <a:t> </a:t>
            </a:r>
            <a:endParaRPr lang="bn-IN" sz="66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502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23035" y="533400"/>
            <a:ext cx="2667000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1006" y="1544928"/>
            <a:ext cx="5334000" cy="685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8789" y="2286000"/>
            <a:ext cx="6472611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>
              <a:ln w="11430"/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bn-BD" sz="2800" dirty="0" smtClean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বাংলাদেশে</a:t>
            </a:r>
            <a:r>
              <a:rPr lang="bn-IN" sz="2800" dirty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র প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্রধান</a:t>
            </a:r>
            <a:r>
              <a:rPr lang="bn-IN" sz="2800" dirty="0" smtClean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 শিল্প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সম্বন্ধে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বলতে</a:t>
            </a:r>
            <a:r>
              <a:rPr lang="bn-IN" sz="2800" dirty="0" smtClean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পারবে।</a:t>
            </a:r>
            <a:r>
              <a:rPr lang="bn-BD" sz="28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/>
            </a:endParaRPr>
          </a:p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14400" y="3352800"/>
            <a:ext cx="80010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bn-IN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বস্ত্র </a:t>
            </a:r>
            <a:r>
              <a:rPr lang="bn-IN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1006" y="4343400"/>
            <a:ext cx="7633394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itchFamily="2" charset="2"/>
              <a:buChar char="v"/>
            </a:pPr>
            <a:r>
              <a:rPr lang="bn-BD" sz="2400" dirty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বাংলাদেশে</a:t>
            </a:r>
            <a:r>
              <a:rPr lang="bn-IN" sz="2400" dirty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র </a:t>
            </a:r>
            <a:r>
              <a:rPr lang="en-US" sz="2400" dirty="0" err="1" smtClean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অর্থনীতিতে</a:t>
            </a:r>
            <a:r>
              <a:rPr lang="en-US" sz="2400" dirty="0" smtClean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2400" dirty="0" smtClean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পোশাক </a:t>
            </a:r>
            <a:r>
              <a:rPr lang="bn-IN" sz="2400" dirty="0" smtClean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শিল্প </a:t>
            </a:r>
            <a:r>
              <a:rPr lang="bn-BD" sz="2400" dirty="0">
                <a:ln w="11430"/>
                <a:solidFill>
                  <a:schemeClr val="tx1"/>
                </a:solidFill>
                <a:latin typeface="NikoshBAN"/>
                <a:cs typeface="NikoshBAN" pitchFamily="2" charset="0"/>
              </a:rPr>
              <a:t>বিশ্লেষণ করতে পারবে।</a:t>
            </a:r>
            <a:r>
              <a:rPr lang="bn-BD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75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04800"/>
            <a:ext cx="562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ln w="11430"/>
                <a:latin typeface="NikoshBAN"/>
                <a:cs typeface="NikoshBAN" pitchFamily="2" charset="0"/>
              </a:rPr>
              <a:t>বাংলাদেশে</a:t>
            </a:r>
            <a:r>
              <a:rPr lang="bn-IN" sz="3600" b="1" u="sng" dirty="0">
                <a:ln w="11430"/>
                <a:latin typeface="NikoshBAN"/>
                <a:cs typeface="NikoshBAN" pitchFamily="2" charset="0"/>
              </a:rPr>
              <a:t>র প</a:t>
            </a:r>
            <a:r>
              <a:rPr lang="en-US" sz="3600" b="1" u="sng" dirty="0" err="1">
                <a:ln w="11430"/>
                <a:latin typeface="NikoshBAN"/>
                <a:cs typeface="NikoshBAN" pitchFamily="2" charset="0"/>
              </a:rPr>
              <a:t>্রধান</a:t>
            </a:r>
            <a:r>
              <a:rPr lang="bn-IN" sz="3600" b="1" u="sng" dirty="0">
                <a:ln w="11430"/>
                <a:latin typeface="NikoshBAN"/>
                <a:cs typeface="NikoshBAN" pitchFamily="2" charset="0"/>
              </a:rPr>
              <a:t> শিল্প</a:t>
            </a:r>
            <a:r>
              <a:rPr lang="en-US" sz="3600" b="1" u="sng" dirty="0">
                <a:ln w="11430"/>
                <a:latin typeface="NikoshBAN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/>
                <a:latin typeface="NikoshBAN"/>
                <a:cs typeface="NikoshBAN" pitchFamily="2" charset="0"/>
              </a:rPr>
              <a:t>সমুহ</a:t>
            </a:r>
            <a:endParaRPr lang="en-US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পাট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শিল্প</a:t>
            </a:r>
            <a:endParaRPr lang="en-US" sz="24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976735"/>
            <a:ext cx="182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পোশাক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শিল্প</a:t>
            </a:r>
            <a:endParaRPr lang="en-US" sz="2400" b="1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357735"/>
            <a:ext cx="135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চিনি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শিল্প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743200"/>
            <a:ext cx="176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কাগজ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শিল্প</a:t>
            </a:r>
            <a:endParaRPr lang="en-US" sz="2400" b="1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200400"/>
            <a:ext cx="135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সার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শিল্প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8072" y="3733800"/>
            <a:ext cx="169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সিমেন্ট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শিল্প</a:t>
            </a:r>
            <a:endParaRPr lang="en-US" sz="2400" b="1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798" y="3276600"/>
            <a:ext cx="164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ঔষধ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শিল্প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399" y="3738265"/>
            <a:ext cx="167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চামড়া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শিল্প</a:t>
            </a:r>
            <a:endParaRPr lang="en-US" sz="2400" b="1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2300" y="4191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চা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শিল্প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9528" y="4707761"/>
            <a:ext cx="15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তুলা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শিল্প</a:t>
            </a:r>
            <a:endParaRPr lang="en-US" sz="2400" b="1" dirty="0"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5399" y="5177135"/>
            <a:ext cx="183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তামাক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শিল্প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7528" y="5710535"/>
            <a:ext cx="15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চিংড়ি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শিল্প</a:t>
            </a:r>
            <a:endParaRPr lang="en-US" sz="2400" b="1" dirty="0"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1600200"/>
            <a:ext cx="120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বস্ত্র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শিল্প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980169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/>
      <p:bldP spid="11" grpId="0"/>
      <p:bldP spid="12" grpId="0"/>
      <p:bldP spid="13" grpId="0"/>
      <p:bldP spid="14" grpId="0"/>
      <p:bldP spid="15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3276600" y="152400"/>
            <a:ext cx="2057400" cy="457200"/>
          </a:xfrm>
          <a:prstGeom prst="round2Diag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52400" y="5562600"/>
            <a:ext cx="8839200" cy="100078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নারায়ণ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ঞ্জে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আদমজি পাটকল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বিশ্বের সবচেয়ে বড় পাট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১৯৫১ সালে প্রতিষ্ঠার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 পাট কলের যাত্রা শুরু হয়।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5105400"/>
            <a:ext cx="529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বিশ্বের সবচেয়ে বড় পাট কলের নাম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82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281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2458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কৃষকের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অর্থকরী ফস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 ছিল কোনটি?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43056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এক সময় কৃষকের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অর্থকরী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ফসল ছিল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733800" y="228600"/>
            <a:ext cx="1981200" cy="457200"/>
          </a:xfrm>
          <a:prstGeom prst="round2Diag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3173" y="5403146"/>
            <a:ext cx="5865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বাংলাদেশে পাটকলের সংখ্যা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7038" y="5791200"/>
            <a:ext cx="528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পাটকলের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সংখ্যা প্রায় ৭৬ 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6" y="1700548"/>
            <a:ext cx="4301544" cy="348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86059"/>
            <a:ext cx="4298324" cy="34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56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CACF"/>
              </a:clrFrom>
              <a:clrTo>
                <a:srgbClr val="C7CA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t="6227" r="18995" b="8714"/>
          <a:stretch/>
        </p:blipFill>
        <p:spPr>
          <a:xfrm>
            <a:off x="579549" y="822101"/>
            <a:ext cx="3108101" cy="2251502"/>
          </a:xfrm>
          <a:prstGeom prst="rect">
            <a:avLst/>
          </a:prstGeom>
        </p:spPr>
      </p:pic>
      <p:pic>
        <p:nvPicPr>
          <p:cNvPr id="3" name="Picture 2" descr="Jute_AutoCollage_11_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258" y="3048000"/>
            <a:ext cx="3908182" cy="263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58" y="704972"/>
            <a:ext cx="3908182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 Diagonal Corner Rectangle 4"/>
          <p:cNvSpPr/>
          <p:nvPr/>
        </p:nvSpPr>
        <p:spPr>
          <a:xfrm>
            <a:off x="2133600" y="216648"/>
            <a:ext cx="5355187" cy="457200"/>
          </a:xfrm>
          <a:prstGeom prst="round2Diag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পাটের তৈরি</a:t>
            </a:r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জিনিসপত্র </a:t>
            </a:r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371601" y="5943600"/>
            <a:ext cx="6019800" cy="762000"/>
          </a:xfrm>
          <a:prstGeom prst="round2Diag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২০০৯-২০১০ অর্থবছরে পাটজাত সামগ্রী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বিক্রি করে ৩২ কোটি মার্কিন ডলার আয় করেছে।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" y="3184192"/>
            <a:ext cx="3254829" cy="24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161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558</Words>
  <Application>Microsoft Office PowerPoint</Application>
  <PresentationFormat>On-screen Show (4:3)</PresentationFormat>
  <Paragraphs>113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shuvo</cp:lastModifiedBy>
  <cp:revision>109</cp:revision>
  <dcterms:created xsi:type="dcterms:W3CDTF">2019-12-06T09:27:55Z</dcterms:created>
  <dcterms:modified xsi:type="dcterms:W3CDTF">2019-12-24T17:05:48Z</dcterms:modified>
</cp:coreProperties>
</file>