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76" r:id="rId2"/>
    <p:sldId id="338" r:id="rId3"/>
    <p:sldId id="378" r:id="rId4"/>
    <p:sldId id="331" r:id="rId5"/>
    <p:sldId id="333" r:id="rId6"/>
    <p:sldId id="379" r:id="rId7"/>
    <p:sldId id="367" r:id="rId8"/>
    <p:sldId id="368" r:id="rId9"/>
    <p:sldId id="369" r:id="rId10"/>
    <p:sldId id="370" r:id="rId11"/>
    <p:sldId id="381" r:id="rId12"/>
    <p:sldId id="374" r:id="rId13"/>
    <p:sldId id="371" r:id="rId14"/>
    <p:sldId id="372" r:id="rId15"/>
    <p:sldId id="373" r:id="rId16"/>
    <p:sldId id="375" r:id="rId17"/>
    <p:sldId id="356" r:id="rId18"/>
    <p:sldId id="314" r:id="rId19"/>
    <p:sldId id="380" r:id="rId20"/>
    <p:sldId id="290" r:id="rId21"/>
    <p:sldId id="33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8000"/>
    <a:srgbClr val="0000FF"/>
    <a:srgbClr val="CC3300"/>
    <a:srgbClr val="9900CC"/>
    <a:srgbClr val="FFFF99"/>
    <a:srgbClr val="FF00FF"/>
    <a:srgbClr val="9966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34" autoAdjust="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F4BC2-EE53-496E-BC23-78B2D360DD9C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0CF68-8557-449B-9106-1E966B5B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81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চিত্রটির মধ্যে</a:t>
            </a:r>
            <a:r>
              <a:rPr lang="bn-BD" baseline="0" dirty="0" smtClean="0"/>
              <a:t> নবায়নযোগ্য শক্তির উৎস রয়েছে তাই চিত্রটি এখানে দেওয়া হয়েছে। এর পরিবর্তে ফুল দিয়েও শুভেচ্ছা জানানো যায়?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73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প্রয়োজনে</a:t>
            </a:r>
            <a:r>
              <a:rPr lang="bn-BD" baseline="0" dirty="0" smtClean="0"/>
              <a:t> সহযোগিতা করবেন।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72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 শিক্ষার্থীকে প্রশ্ন করতে পারেন:  বাংলাদেশে নবায়যোগ্য শক্তির সুবিধা কী কী? শিক্ষক বোর্ডে শিক্ষার্থীর উত্তরের প্রতিফলন করবেন। তারপর শিক্ষক তার উত্তরের পয়েন্টগুলো বোর্ডে প্রদর্শন করতে পারেন।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40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 শিক্ষার্থীকে প্রশ্ন করতে পারেন:  নবায়যোগ্য শক্তির সীমাবদ্ধতা  কী কী? শিক্ষক বোর্ডে শিক্ষার্থীর উত্তরের প্রতিফলন করবেন। তারপর শিক্ষক তার উত্তরের পয়েন্টগুলো বোর্ডে প্রদর্শন করতে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95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 একাধিক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দল গঠন করে দলগত কাজ দিতে পারেন।  প্রয়োজনে তিনি সহযোগিতা করবেন।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21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প্রশ্ন করতে পারেন: উপরের কোন শক্তিকে বারবার ব্যবহার করা যায়? একে কী বলা যেতে পারে?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35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৭, ৮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ও ৯ তিনটি  পাঠ এক সাথে আছ। আমার আলোচনার সুবিধার্থে  পাঠ তিনটিকে দুই ভাগ করে কন্টেন্ট নির্মাণ করলাম।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25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প্রশ্ন করতে পারেন:  গ্যাস কী ধরনের শক্তি? কেন? সূর্যের তাপ কী ধরণের শক্তি? কেন?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8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প্রশ্নোত্তরের</a:t>
            </a:r>
            <a:r>
              <a:rPr lang="bn-BD" baseline="0" dirty="0" smtClean="0"/>
              <a:t> মাধ্যমে আলোচনা  করতে পারেন: (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ছোট শিশুদের কিছুক্ষণ রোদে রাখা হয় ভিটামিন ডি পাওয়ার জন্য।)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29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 প্রশ্নোত্তরের</a:t>
            </a:r>
            <a:r>
              <a:rPr lang="bn-BD" baseline="0" dirty="0" smtClean="0"/>
              <a:t> মাধ্যমে আলোচনা  করতে পারেন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56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 প্রশ্নোত্তরের</a:t>
            </a:r>
            <a:r>
              <a:rPr lang="bn-BD" baseline="0" dirty="0" smtClean="0"/>
              <a:t> মাধ্যমে আলোচনা  করতে পারেন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18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 প্রশ্নোত্তরের</a:t>
            </a:r>
            <a:r>
              <a:rPr lang="bn-BD" baseline="0" dirty="0" smtClean="0"/>
              <a:t> মাধ্যমে আলোচনা  করতে পারেন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20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শিক্ষার্থীদের মাঠে নিয়ে আতশি কাচ দ্বারা সৌরশক্তি উৎপন্ন করে দেখাবেন।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44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8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9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5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8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9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0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7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8405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3D4A8"/>
            </a:gs>
            <a:gs pos="97000">
              <a:schemeClr val="bg1"/>
            </a:gs>
            <a:gs pos="100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6C6E5-274D-47B7-894C-55A462AC65C1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493" y="487662"/>
            <a:ext cx="35208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সকলকে </a:t>
            </a:r>
            <a:endParaRPr lang="en-US" sz="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8092" y="1768897"/>
            <a:ext cx="3657600" cy="148104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060" y="3423184"/>
            <a:ext cx="3554322" cy="292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096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00938" y="1083947"/>
            <a:ext cx="4145815" cy="2707146"/>
            <a:chOff x="770959" y="4081358"/>
            <a:chExt cx="2942056" cy="2341328"/>
          </a:xfrm>
        </p:grpSpPr>
        <p:pic>
          <p:nvPicPr>
            <p:cNvPr id="3077" name="Picture 5" descr="C:\Users\DOEL\Desktop\Model content=14\New folder (2)\sun use\dsfsdfsdf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959" y="4081358"/>
              <a:ext cx="2847975" cy="1848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1011378" y="5916932"/>
              <a:ext cx="2701637" cy="5057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bn-BD" sz="3200" b="1" dirty="0" smtClean="0">
                  <a:ln w="1905"/>
                  <a:solidFill>
                    <a:srgbClr val="008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  <a:sym typeface="Wingdings"/>
                </a:rPr>
                <a:t>ইলেকট্রনিক ঘড়িতে</a:t>
              </a:r>
              <a:endParaRPr lang="bn-BD" sz="32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88616" y="3994444"/>
            <a:ext cx="4664653" cy="2503796"/>
            <a:chOff x="799658" y="1545655"/>
            <a:chExt cx="4664653" cy="2503796"/>
          </a:xfrm>
        </p:grpSpPr>
        <p:grpSp>
          <p:nvGrpSpPr>
            <p:cNvPr id="3" name="Group 2"/>
            <p:cNvGrpSpPr/>
            <p:nvPr/>
          </p:nvGrpSpPr>
          <p:grpSpPr>
            <a:xfrm>
              <a:off x="799658" y="1545655"/>
              <a:ext cx="4664653" cy="1959542"/>
              <a:chOff x="799658" y="1240845"/>
              <a:chExt cx="4664653" cy="2076450"/>
            </a:xfrm>
          </p:grpSpPr>
          <p:pic>
            <p:nvPicPr>
              <p:cNvPr id="3078" name="Picture 6" descr="C:\Users\DOEL\Desktop\Model content=14\New folder (2)\sun use\uii8y8o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9658" y="1260764"/>
                <a:ext cx="2456150" cy="2036618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79" name="Picture 7" descr="C:\Users\DOEL\Desktop\Model content=14\New folder (2)\sun use\y89y89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4036" y="1240845"/>
                <a:ext cx="2200275" cy="20764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Rectangle 17"/>
            <p:cNvSpPr/>
            <p:nvPr/>
          </p:nvSpPr>
          <p:spPr>
            <a:xfrm>
              <a:off x="2119753" y="3464676"/>
              <a:ext cx="270163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bn-BD" sz="3200" b="1" dirty="0" smtClean="0">
                  <a:ln w="1905"/>
                  <a:solidFill>
                    <a:srgbClr val="008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  <a:sym typeface="Wingdings"/>
                </a:rPr>
                <a:t>কৃত্রিম উপগ্রহে</a:t>
              </a:r>
              <a:endParaRPr lang="bn-BD" sz="32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404811" y="113194"/>
            <a:ext cx="41681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সৌরশক্তির </a:t>
            </a:r>
            <a:r>
              <a:rPr lang="bn-B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ব্যবহার</a:t>
            </a:r>
            <a:endParaRPr lang="bn-BD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156617" y="1169231"/>
            <a:ext cx="3216640" cy="2704847"/>
            <a:chOff x="5321508" y="3597639"/>
            <a:chExt cx="3216640" cy="2704847"/>
          </a:xfrm>
        </p:grpSpPr>
        <p:pic>
          <p:nvPicPr>
            <p:cNvPr id="22" name="Picture 3" descr="C:\Users\DOEL\Desktop\00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6479" y="3597639"/>
              <a:ext cx="3171669" cy="2023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tangle 22"/>
            <p:cNvSpPr/>
            <p:nvPr/>
          </p:nvSpPr>
          <p:spPr>
            <a:xfrm>
              <a:off x="5321508" y="5717711"/>
              <a:ext cx="31629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BD" sz="3200" b="1" dirty="0" smtClean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রান্না  করতে</a:t>
              </a:r>
              <a:endParaRPr lang="en-US" sz="3200" b="1" dirty="0">
                <a:solidFill>
                  <a:srgbClr val="008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143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9548" y="3310343"/>
            <a:ext cx="7644983" cy="2430892"/>
            <a:chOff x="706581" y="1746264"/>
            <a:chExt cx="7910946" cy="2150597"/>
          </a:xfrm>
          <a:noFill/>
        </p:grpSpPr>
        <p:sp>
          <p:nvSpPr>
            <p:cNvPr id="3" name="Plaque 2"/>
            <p:cNvSpPr/>
            <p:nvPr/>
          </p:nvSpPr>
          <p:spPr>
            <a:xfrm>
              <a:off x="706581" y="1746264"/>
              <a:ext cx="7910946" cy="2150597"/>
            </a:xfrm>
            <a:prstGeom prst="plaque">
              <a:avLst/>
            </a:prstGeom>
            <a:grp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187442" y="1969410"/>
              <a:ext cx="7073316" cy="171541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just"/>
              <a:r>
                <a:rPr lang="bn-BD" sz="4000" dirty="0" smtClean="0">
                  <a:solidFill>
                    <a:srgbClr val="008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প্রিয় শিক্ষার্থীবৃন্দ, চল আমরা মাঠে যাই। ‘আতশি কাচ দ্বারা’ কীভাবে সৌরশক্তি উৎপন্ন করা যায় আমরা এখন তা দেখব।</a:t>
              </a:r>
              <a:endParaRPr lang="bn-BD" sz="40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  <a:sym typeface="Wingdings"/>
              </a:endParaRPr>
            </a:p>
          </p:txBody>
        </p:sp>
      </p:grpSp>
      <p:pic>
        <p:nvPicPr>
          <p:cNvPr id="3074" name="Picture 2" descr="C:\Users\DOEL\Desktop\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20" y="382804"/>
            <a:ext cx="2909185" cy="277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9301" y="3190418"/>
            <a:ext cx="7606145" cy="1619222"/>
            <a:chOff x="706581" y="1746263"/>
            <a:chExt cx="7910946" cy="2429378"/>
          </a:xfrm>
          <a:noFill/>
        </p:grpSpPr>
        <p:sp>
          <p:nvSpPr>
            <p:cNvPr id="3" name="Plaque 2"/>
            <p:cNvSpPr/>
            <p:nvPr/>
          </p:nvSpPr>
          <p:spPr>
            <a:xfrm>
              <a:off x="706581" y="1746263"/>
              <a:ext cx="7910946" cy="2429378"/>
            </a:xfrm>
            <a:prstGeom prst="plaque">
              <a:avLst/>
            </a:prstGeom>
            <a:grp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845357" y="1969410"/>
              <a:ext cx="7685691" cy="198560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just"/>
              <a:r>
                <a:rPr lang="bn-BD" sz="4000" dirty="0" smtClean="0">
                  <a:latin typeface="NikoshBAN" pitchFamily="2" charset="0"/>
                  <a:cs typeface="NikoshBAN" pitchFamily="2" charset="0"/>
                  <a:sym typeface="Wingdings"/>
                </a:rPr>
                <a:t> তোমার প্রাত্যাহিক জীবনে সৌরশক্তির ব্যবহার উল্লেখ কর।</a:t>
              </a:r>
              <a:endParaRPr lang="bn-BD" sz="4000" dirty="0">
                <a:latin typeface="NikoshBAN" pitchFamily="2" charset="0"/>
                <a:cs typeface="NikoshBAN" pitchFamily="2" charset="0"/>
                <a:sym typeface="Wingdings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2964140" y="334867"/>
            <a:ext cx="1760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সময়: ৪ মিনিট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106293" y="94709"/>
            <a:ext cx="2826329" cy="80356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একক কাজ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678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77632" y="457340"/>
            <a:ext cx="687185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relaxedInset"/>
          </a:sp3d>
        </p:spPr>
        <p:txBody>
          <a:bodyPr wrap="square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নবায়নযোগ্য শক্তির সুবিধা-বাংলাদেশ প্রেক্ষাপট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93126" y="1828800"/>
            <a:ext cx="188421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199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052" y="1925931"/>
            <a:ext cx="8257312" cy="954107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/>
              </a:rPr>
              <a:t>১. আমাদের দেশে বায়োগ্যাস একটি পরিচ্ছন্ন জ্বালানি হিসেবে ব্যবহৃত হতে পারে। এটি উন্নত মানের জৈব সার পেতে সাহায্য করে।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197" y="3590975"/>
            <a:ext cx="8257312" cy="954107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/>
              </a:rPr>
              <a:t>২. কৃত্রিম উপগ্রহে তড়িৎশক্তি সরবরাহের জন্য সৌরকোষ ব্যবহৃত হয়। বিভিন্ন ইলেকট্রনিক্স যন্ত্রপাতিতে সৌরশক্তি ব্যবহৃত হয়।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905" y="5112477"/>
            <a:ext cx="8257312" cy="954107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/>
              </a:rPr>
              <a:t>৩. বায়ু ও সৌরশক্তি একটি অফুরন্ত শক্তির উৎস। কারণ বায়ু ও সূর্য সর্বদায় বিদ্যমান।</a:t>
            </a:r>
          </a:p>
        </p:txBody>
      </p:sp>
    </p:spTree>
    <p:extLst>
      <p:ext uri="{BB962C8B-B14F-4D97-AF65-F5344CB8AC3E}">
        <p14:creationId xmlns:p14="http://schemas.microsoft.com/office/powerpoint/2010/main" val="288002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1779" y="1233192"/>
            <a:ext cx="8257312" cy="1384995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/>
              </a:rPr>
              <a:t>৪. পানির স্রোতকে ব্যবহার করে বেশি পরিমাণে শক্তি উৎপাদন করা সম্ভব। এক্ষেত্রে স্রোতকে বাধা দেওয়ার জন্য তৈরী ব্রিজ বা ব্যারেজ সড়ক যোগাযোগকে উন্নত করে।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9488" y="2784898"/>
            <a:ext cx="8257312" cy="1384995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/>
              </a:rPr>
              <a:t>৫. চাঁদ যেহেতু পানির জোয়ার-ভাঁটাকে প্রভাবিত করে এবং এটি সর্বদাই বিদ্যমান, তাই পানির জোয়ার-ভাঁটা থেকে প্রাপ্ত শক্তি সর্বদাই ব্যবহার করা যায়।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3342" y="4350770"/>
            <a:ext cx="8257312" cy="954107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/>
              </a:rPr>
              <a:t>৬. নবায়নযোগ্য শক্তি সর্বদাই পরিবেশবান্ধব। কারণ এরা বাতাসে কার্বন ডাইঅক্সাইড ছড়াই না।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9923" y="277231"/>
            <a:ext cx="687185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relaxedInset"/>
          </a:sp3d>
        </p:spPr>
        <p:txBody>
          <a:bodyPr wrap="square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নবায়নযোগ্য শক্তির সুবিধা-বাংলাদেশ প্রেক্ষাপট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197" y="5528407"/>
            <a:ext cx="8257312" cy="954107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/>
              </a:rPr>
              <a:t>৭. বায়োগ্যাস প্লান্টের পচা দ্রব্যগুলো  পরবর্তীতে জমির উর্বরতা বৃদ্ধিতে ব্যবহার করা যেতে পারে।</a:t>
            </a:r>
          </a:p>
        </p:txBody>
      </p:sp>
    </p:spTree>
    <p:extLst>
      <p:ext uri="{BB962C8B-B14F-4D97-AF65-F5344CB8AC3E}">
        <p14:creationId xmlns:p14="http://schemas.microsoft.com/office/powerpoint/2010/main" val="235235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58637" y="235526"/>
            <a:ext cx="457689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  <a:sym typeface="Wingdings"/>
              </a:rPr>
              <a:t>নবায়নযোগ্য শক্তির </a:t>
            </a:r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সীমাবদ্ধতা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893126" y="1828800"/>
            <a:ext cx="188421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199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8757" y="1745820"/>
            <a:ext cx="8257312" cy="584775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1.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"/>
              </a:rPr>
              <a:t> বায়োগ্যাস থেকে যে বিদ্যুৎ পাওয়া যায় তার পরিমাণ কম।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1054" y="3131270"/>
            <a:ext cx="8257312" cy="1077218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  <a:sym typeface="Wingdings"/>
              </a:rPr>
              <a:t>২. বায়ু ও স্রোত থেকে যে নবায়যোগ্য শক্তি পাওয়া যায় তার উৎস সীমিত।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1054" y="4846496"/>
            <a:ext cx="8257312" cy="1077218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  <a:sym typeface="Wingdings"/>
              </a:rPr>
              <a:t>৩. সূর্যের আলো থাকলে সৌরশক্তি নির্ভর নবায়নযেগ্য শক্তি পাওয়া য়ায় । কিন্তু বৃষ্টির দিনে এর উৎপাদন ব্যহত হয়।</a:t>
            </a:r>
          </a:p>
        </p:txBody>
      </p:sp>
    </p:spTree>
    <p:extLst>
      <p:ext uri="{BB962C8B-B14F-4D97-AF65-F5344CB8AC3E}">
        <p14:creationId xmlns:p14="http://schemas.microsoft.com/office/powerpoint/2010/main" val="106378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478" y="1835982"/>
            <a:ext cx="8257312" cy="1569660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  <a:sym typeface="Wingdings"/>
              </a:rPr>
              <a:t>৪.  অনেক সময় পানির জোয়ার-ভাঁটাকে নবায়নযোগ্য শক্তির উৎস হিসেবে ব্যবহার করলে নদীর গতিপথ পরিবর্তন হয়ে যায় এবং জলযান চলাচলে ব্যাঘাত ঘটে।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443343" y="3727015"/>
            <a:ext cx="8257312" cy="1077218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  <a:sym typeface="Wingdings"/>
              </a:rPr>
              <a:t>৫. সৌর, বায়ু ও পানির স্রোত থেকে উৎপন্ন নবায়যোগ্য শক্তি  সাধারণত ব্যয়বহুল।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429487" y="5120417"/>
            <a:ext cx="8257312" cy="1077218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  <a:sym typeface="Wingdings"/>
              </a:rPr>
              <a:t>৬. বায়ুর মাধ্যমে উৎপাদনের অন্যতম সমস্যা হল সব সময় বায়ু পাওয়া যায় না।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2158637" y="235526"/>
            <a:ext cx="457689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  <a:sym typeface="Wingdings"/>
              </a:rPr>
              <a:t>নবায়নযোগ্য শক্তির </a:t>
            </a:r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সীমাবদ্ধতা: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538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761018" y="306613"/>
            <a:ext cx="18980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সময়: ১০ মিনিট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97854" y="3203379"/>
            <a:ext cx="7946540" cy="2118129"/>
            <a:chOff x="661140" y="1746263"/>
            <a:chExt cx="8029593" cy="3425505"/>
          </a:xfrm>
          <a:noFill/>
        </p:grpSpPr>
        <p:sp>
          <p:nvSpPr>
            <p:cNvPr id="23" name="Plaque 22"/>
            <p:cNvSpPr/>
            <p:nvPr/>
          </p:nvSpPr>
          <p:spPr>
            <a:xfrm>
              <a:off x="661140" y="1746263"/>
              <a:ext cx="8029593" cy="3425505"/>
            </a:xfrm>
            <a:prstGeom prst="plaque">
              <a:avLst/>
            </a:prstGeom>
            <a:grp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45357" y="1969410"/>
              <a:ext cx="7624485" cy="313579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just"/>
              <a:r>
                <a:rPr lang="bn-BD" sz="4000" dirty="0" smtClean="0">
                  <a:latin typeface="NikoshBAN" pitchFamily="2" charset="0"/>
                  <a:cs typeface="NikoshBAN" pitchFamily="2" charset="0"/>
                  <a:sym typeface="Wingdings"/>
                </a:rPr>
                <a:t> সমগ্র বিশ্ব নবায়নযোগ্য শক্তি ব্যবহারের কথা বেশি বেশি ভাবছে।’ তুমি কী মনেকর এ ভাবনা সঠিক?</a:t>
              </a:r>
              <a:endParaRPr lang="bn-BD" sz="4000" dirty="0">
                <a:latin typeface="NikoshBAN" pitchFamily="2" charset="0"/>
                <a:cs typeface="NikoshBAN" pitchFamily="2" charset="0"/>
                <a:sym typeface="Wingdings"/>
              </a:endParaRPr>
            </a:p>
          </p:txBody>
        </p:sp>
      </p:grpSp>
      <p:sp>
        <p:nvSpPr>
          <p:cNvPr id="14" name="Pentagon 13"/>
          <p:cNvSpPr/>
          <p:nvPr/>
        </p:nvSpPr>
        <p:spPr>
          <a:xfrm>
            <a:off x="106292" y="94709"/>
            <a:ext cx="2521529" cy="80356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দলগত কাজ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96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0493" y="1558659"/>
            <a:ext cx="5742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. প্র্রশ্ন: নবায়নযোগ্য শক্তি  বলতে কী বুঝায়?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9447" y="2202871"/>
            <a:ext cx="7935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প্রশ্ন: সৌরকোষ কী?</a:t>
            </a:r>
            <a:endParaRPr lang="bn-BD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156" y="2798614"/>
            <a:ext cx="7145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প্রশ্ন: কোন কোন জ্বালানি পরিবেশ বান্ধব?</a:t>
            </a:r>
            <a:endParaRPr lang="bn-BD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12174" y="3490277"/>
            <a:ext cx="7916190" cy="1312407"/>
            <a:chOff x="812174" y="3490277"/>
            <a:chExt cx="7916190" cy="1312407"/>
          </a:xfrm>
        </p:grpSpPr>
        <p:grpSp>
          <p:nvGrpSpPr>
            <p:cNvPr id="12" name="Group 11"/>
            <p:cNvGrpSpPr/>
            <p:nvPr/>
          </p:nvGrpSpPr>
          <p:grpSpPr>
            <a:xfrm>
              <a:off x="812174" y="3490277"/>
              <a:ext cx="7916190" cy="1298555"/>
              <a:chOff x="812174" y="3781232"/>
              <a:chExt cx="7916190" cy="1298555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12174" y="3781232"/>
                <a:ext cx="791619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৪.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প্রশ্ন: ইলেকট্রনিক ঘড়িতে কোন শক্তি ব্যবহৃত হয়?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052952" y="4435820"/>
                <a:ext cx="737061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    বায়ু                পানি           বায়ু            সৌর শক্তি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2895601" y="4419601"/>
                <a:ext cx="623454" cy="646331"/>
                <a:chOff x="374073" y="1134194"/>
                <a:chExt cx="623454" cy="618948"/>
              </a:xfrm>
            </p:grpSpPr>
            <p:sp>
              <p:nvSpPr>
                <p:cNvPr id="3" name="Oval 2"/>
                <p:cNvSpPr/>
                <p:nvPr/>
              </p:nvSpPr>
              <p:spPr>
                <a:xfrm>
                  <a:off x="374073" y="1163782"/>
                  <a:ext cx="623454" cy="55418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429491" y="1134194"/>
                  <a:ext cx="443344" cy="6189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bn-BD" sz="3600" dirty="0" smtClean="0">
                      <a:latin typeface="NikoshBAN" pitchFamily="2" charset="0"/>
                      <a:cs typeface="NikoshBAN" pitchFamily="2" charset="0"/>
                    </a:rPr>
                    <a:t>খ</a:t>
                  </a:r>
                  <a:endParaRPr lang="en-US" sz="3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858983" y="4433456"/>
                <a:ext cx="623454" cy="646331"/>
                <a:chOff x="374073" y="1134194"/>
                <a:chExt cx="623454" cy="618948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374073" y="1163782"/>
                  <a:ext cx="623454" cy="55418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29491" y="1134194"/>
                  <a:ext cx="443344" cy="6189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bn-BD" sz="3600" dirty="0">
                      <a:latin typeface="NikoshBAN" pitchFamily="2" charset="0"/>
                      <a:cs typeface="NikoshBAN" pitchFamily="2" charset="0"/>
                    </a:rPr>
                    <a:t>ক</a:t>
                  </a:r>
                  <a:endParaRPr lang="en-US" sz="3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>
                <a:off x="4585858" y="4419604"/>
                <a:ext cx="623454" cy="646331"/>
                <a:chOff x="457203" y="1134194"/>
                <a:chExt cx="623454" cy="618948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457203" y="1163782"/>
                  <a:ext cx="623454" cy="55418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554186" y="1134194"/>
                  <a:ext cx="443344" cy="6189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bn-BD" sz="3600" dirty="0" smtClean="0">
                      <a:latin typeface="NikoshBAN" pitchFamily="2" charset="0"/>
                      <a:cs typeface="NikoshBAN" pitchFamily="2" charset="0"/>
                    </a:rPr>
                    <a:t>গ</a:t>
                  </a:r>
                  <a:endParaRPr lang="en-US" sz="3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</p:grpSp>
        <p:grpSp>
          <p:nvGrpSpPr>
            <p:cNvPr id="16" name="Group 15"/>
            <p:cNvGrpSpPr/>
            <p:nvPr/>
          </p:nvGrpSpPr>
          <p:grpSpPr>
            <a:xfrm>
              <a:off x="6151425" y="4156353"/>
              <a:ext cx="623454" cy="646331"/>
              <a:chOff x="8229608" y="4003948"/>
              <a:chExt cx="623454" cy="646331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8229608" y="4007146"/>
                <a:ext cx="623454" cy="5787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8326653" y="4003948"/>
                <a:ext cx="44334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ঘ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67" name="Oval 66"/>
          <p:cNvSpPr/>
          <p:nvPr/>
        </p:nvSpPr>
        <p:spPr>
          <a:xfrm>
            <a:off x="6151357" y="4145699"/>
            <a:ext cx="623454" cy="5787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798324" y="5069695"/>
            <a:ext cx="7916190" cy="1312407"/>
            <a:chOff x="839884" y="3490277"/>
            <a:chExt cx="7916190" cy="1312407"/>
          </a:xfrm>
        </p:grpSpPr>
        <p:grpSp>
          <p:nvGrpSpPr>
            <p:cNvPr id="69" name="Group 68"/>
            <p:cNvGrpSpPr/>
            <p:nvPr/>
          </p:nvGrpSpPr>
          <p:grpSpPr>
            <a:xfrm>
              <a:off x="839884" y="3490277"/>
              <a:ext cx="7916190" cy="1298555"/>
              <a:chOff x="839884" y="3781232"/>
              <a:chExt cx="7916190" cy="1298555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839884" y="3781232"/>
                <a:ext cx="791619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৫.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প্রশ্ন: কৃত্রিম উপগ্রহে কী ব্যবহৃত হয়?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025242" y="4435820"/>
                <a:ext cx="771697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    ডিজেল            তেল          সৌরশক্তি          ব্যাটারী ।          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2867891" y="4419601"/>
                <a:ext cx="623454" cy="646331"/>
                <a:chOff x="346363" y="1134194"/>
                <a:chExt cx="623454" cy="618948"/>
              </a:xfrm>
            </p:grpSpPr>
            <p:sp>
              <p:nvSpPr>
                <p:cNvPr id="82" name="Oval 81"/>
                <p:cNvSpPr/>
                <p:nvPr/>
              </p:nvSpPr>
              <p:spPr>
                <a:xfrm>
                  <a:off x="346363" y="1163782"/>
                  <a:ext cx="623454" cy="55418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401781" y="1134194"/>
                  <a:ext cx="443344" cy="6189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bn-BD" sz="3600" dirty="0" smtClean="0">
                      <a:latin typeface="NikoshBAN" pitchFamily="2" charset="0"/>
                      <a:cs typeface="NikoshBAN" pitchFamily="2" charset="0"/>
                    </a:rPr>
                    <a:t>খ</a:t>
                  </a:r>
                  <a:endParaRPr lang="en-US" sz="3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  <p:grpSp>
            <p:nvGrpSpPr>
              <p:cNvPr id="76" name="Group 75"/>
              <p:cNvGrpSpPr/>
              <p:nvPr/>
            </p:nvGrpSpPr>
            <p:grpSpPr>
              <a:xfrm>
                <a:off x="858983" y="4433456"/>
                <a:ext cx="623454" cy="646331"/>
                <a:chOff x="374073" y="1134194"/>
                <a:chExt cx="623454" cy="618948"/>
              </a:xfrm>
            </p:grpSpPr>
            <p:sp>
              <p:nvSpPr>
                <p:cNvPr id="80" name="Oval 79"/>
                <p:cNvSpPr/>
                <p:nvPr/>
              </p:nvSpPr>
              <p:spPr>
                <a:xfrm>
                  <a:off x="374073" y="1163782"/>
                  <a:ext cx="623454" cy="55418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429491" y="1134194"/>
                  <a:ext cx="443344" cy="6189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bn-BD" sz="3600" dirty="0">
                      <a:latin typeface="NikoshBAN" pitchFamily="2" charset="0"/>
                      <a:cs typeface="NikoshBAN" pitchFamily="2" charset="0"/>
                    </a:rPr>
                    <a:t>ক</a:t>
                  </a:r>
                  <a:endParaRPr lang="en-US" sz="3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  <p:grpSp>
            <p:nvGrpSpPr>
              <p:cNvPr id="77" name="Group 76"/>
              <p:cNvGrpSpPr/>
              <p:nvPr/>
            </p:nvGrpSpPr>
            <p:grpSpPr>
              <a:xfrm>
                <a:off x="4419598" y="4419604"/>
                <a:ext cx="623454" cy="646331"/>
                <a:chOff x="290943" y="1134194"/>
                <a:chExt cx="623454" cy="618948"/>
              </a:xfrm>
            </p:grpSpPr>
            <p:sp>
              <p:nvSpPr>
                <p:cNvPr id="78" name="Oval 77"/>
                <p:cNvSpPr/>
                <p:nvPr/>
              </p:nvSpPr>
              <p:spPr>
                <a:xfrm>
                  <a:off x="290943" y="1163782"/>
                  <a:ext cx="623454" cy="55418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387926" y="1134194"/>
                  <a:ext cx="443344" cy="6189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bn-BD" sz="3600" dirty="0" smtClean="0">
                      <a:latin typeface="NikoshBAN" pitchFamily="2" charset="0"/>
                      <a:cs typeface="NikoshBAN" pitchFamily="2" charset="0"/>
                    </a:rPr>
                    <a:t>গ</a:t>
                  </a:r>
                  <a:endParaRPr lang="en-US" sz="3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</p:grpSp>
        <p:grpSp>
          <p:nvGrpSpPr>
            <p:cNvPr id="70" name="Group 69"/>
            <p:cNvGrpSpPr/>
            <p:nvPr/>
          </p:nvGrpSpPr>
          <p:grpSpPr>
            <a:xfrm>
              <a:off x="6580930" y="4156353"/>
              <a:ext cx="623454" cy="646331"/>
              <a:chOff x="8659113" y="4003948"/>
              <a:chExt cx="623454" cy="646331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8659113" y="4007146"/>
                <a:ext cx="623454" cy="5787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756158" y="4003948"/>
                <a:ext cx="44334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ঘ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84" name="Oval 83"/>
          <p:cNvSpPr/>
          <p:nvPr/>
        </p:nvSpPr>
        <p:spPr>
          <a:xfrm>
            <a:off x="4377978" y="5752827"/>
            <a:ext cx="623454" cy="5787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Pentagon 49"/>
          <p:cNvSpPr/>
          <p:nvPr/>
        </p:nvSpPr>
        <p:spPr>
          <a:xfrm>
            <a:off x="106292" y="94709"/>
            <a:ext cx="2521529" cy="80356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মূল্যায়ন</a:t>
            </a:r>
            <a:endParaRPr lang="en-US" sz="4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0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67" grpId="0" animBg="1"/>
      <p:bldP spid="8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669" y="2646900"/>
            <a:ext cx="8061302" cy="23083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  </a:t>
            </a:r>
            <a:r>
              <a:rPr lang="bn-BD" sz="3600" smtClean="0">
                <a:latin typeface="NikoshBAN" pitchFamily="2" charset="0"/>
                <a:cs typeface="NikoshBAN" pitchFamily="2" charset="0"/>
                <a:sym typeface="Wingdings"/>
              </a:rPr>
              <a:t>নবায়নযোগ্য শক্তি।</a:t>
            </a:r>
            <a:endParaRPr lang="bn-BD" sz="36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 marL="457200" indent="-457200" algn="just">
              <a:buFont typeface="Wingdings"/>
              <a:buChar char="l"/>
            </a:pPr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নবায়নযোগ্য শক্তি হিসেবে সৌর শক্তির ব্যবহার।</a:t>
            </a:r>
          </a:p>
          <a:p>
            <a:pPr marL="457200" indent="-457200" algn="just">
              <a:buFont typeface="Wingdings"/>
              <a:buChar char="l"/>
            </a:pPr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নবায়নযোগ্য শক্তির ব্যবহার ও বাংলাদেশ প্রেক্ষাপট।</a:t>
            </a:r>
          </a:p>
          <a:p>
            <a:pPr marL="457200" indent="-457200" algn="just">
              <a:buFont typeface="Wingdings"/>
              <a:buChar char="l"/>
            </a:pPr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নবায়নযোগ্য শক্তির সীমাবদ্ধতা।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612" y="1653909"/>
            <a:ext cx="28664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গুরুত্বপূর্ণ শব্দসমূহ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14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60218" y="2939677"/>
            <a:ext cx="4142509" cy="3262432"/>
          </a:xfrm>
          <a:prstGeom prst="rect">
            <a:avLst/>
          </a:prstGeom>
          <a:noFill/>
          <a:ln w="130175" cmpd="sng"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মোঃ আ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নিছুর রহমান(সবুজ) </a:t>
            </a:r>
            <a:endParaRPr lang="en-US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বি.এস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সি-বি.এড (গণিত)</a:t>
            </a:r>
            <a:endParaRPr lang="bn-IN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IN" sz="32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গোড়ল দাখিল মাদরাসা </a:t>
            </a:r>
            <a:endParaRPr lang="bn-BD" sz="3200" dirty="0" smtClean="0">
              <a:solidFill>
                <a:srgbClr val="CC33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গোড়ল</a:t>
            </a:r>
            <a:r>
              <a:rPr lang="en-US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কালীগঞ্জ,লালমনিরহাট </a:t>
            </a:r>
            <a:r>
              <a:rPr lang="bn-BD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 : ০১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৭২৩৩১৪১৩৮ </a:t>
            </a:r>
            <a:endPara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E-mail:shabujnamuri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@gmail.com</a:t>
            </a:r>
            <a:r>
              <a:rPr lang="bn-BD" sz="1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6691" y="2939677"/>
            <a:ext cx="3948548" cy="3046988"/>
          </a:xfrm>
          <a:prstGeom prst="rect">
            <a:avLst/>
          </a:prstGeom>
          <a:noFill/>
          <a:ln w="130175" cmpd="sng"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শ্রেণি: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endParaRPr lang="bn-BD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বিজ্ঞান </a:t>
            </a:r>
          </a:p>
          <a:p>
            <a:pPr algn="ctr">
              <a:defRPr/>
            </a:pPr>
            <a:r>
              <a:rPr lang="bn-BD" sz="40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অধ্যায়: সপ্তম</a:t>
            </a:r>
            <a:endParaRPr lang="bn-BD" sz="4000" dirty="0">
              <a:solidFill>
                <a:srgbClr val="00CC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সময়: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45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মিনিট।</a:t>
            </a:r>
          </a:p>
          <a:p>
            <a:pPr algn="ctr">
              <a:defRPr/>
            </a:pP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তারিখ: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24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12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খ্রিঃ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106294" y="94709"/>
            <a:ext cx="1911926" cy="80356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18" y="219400"/>
            <a:ext cx="2514600" cy="2521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82601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491" y="3155553"/>
            <a:ext cx="8229600" cy="646331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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সৌরশক্তিকে নবায়নযোগ্য শক্তি বলা হয় কেন?</a:t>
            </a:r>
          </a:p>
        </p:txBody>
      </p:sp>
      <p:sp>
        <p:nvSpPr>
          <p:cNvPr id="9" name="Pentagon 8"/>
          <p:cNvSpPr/>
          <p:nvPr/>
        </p:nvSpPr>
        <p:spPr>
          <a:xfrm>
            <a:off x="106292" y="94709"/>
            <a:ext cx="2521529" cy="80356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বাড়ির কাজ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346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35728" y="1049311"/>
            <a:ext cx="4886113" cy="206796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bn-BD" sz="413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13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837" y="3117272"/>
            <a:ext cx="3387436" cy="374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321508" y="3207899"/>
            <a:ext cx="3216640" cy="2643292"/>
            <a:chOff x="5321508" y="3597639"/>
            <a:chExt cx="3216640" cy="2643292"/>
          </a:xfrm>
        </p:grpSpPr>
        <p:pic>
          <p:nvPicPr>
            <p:cNvPr id="1027" name="Picture 3" descr="C:\Users\DOEL\Desktop\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6479" y="3597639"/>
              <a:ext cx="3171669" cy="2023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5321508" y="5717711"/>
              <a:ext cx="31629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BD" sz="2800" b="1" dirty="0" smtClean="0">
                  <a:latin typeface="NikoshBAN" pitchFamily="2" charset="0"/>
                  <a:cs typeface="NikoshBAN" pitchFamily="2" charset="0"/>
                  <a:sym typeface="Wingdings"/>
                </a:rPr>
                <a:t>সূর্যের তাপ দ্বারা রান্না হচ্ছে</a:t>
              </a:r>
              <a:endParaRPr lang="en-US" sz="2800" b="1" dirty="0"/>
            </a:p>
          </p:txBody>
        </p:sp>
      </p:grpSp>
      <p:pic>
        <p:nvPicPr>
          <p:cNvPr id="1030" name="Picture 6" descr="C:\Users\DOEL\Desktop\4clip031sun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316" y="1075548"/>
            <a:ext cx="1149090" cy="11490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6215999" y="2059746"/>
            <a:ext cx="949299" cy="1387996"/>
            <a:chOff x="6215999" y="2449486"/>
            <a:chExt cx="949299" cy="1387996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6410871" y="2524438"/>
              <a:ext cx="229772" cy="1118173"/>
            </a:xfrm>
            <a:prstGeom prst="straightConnector1">
              <a:avLst/>
            </a:prstGeom>
            <a:ln w="28575">
              <a:solidFill>
                <a:srgbClr val="FFC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590752" y="2509447"/>
              <a:ext cx="229772" cy="1118173"/>
            </a:xfrm>
            <a:prstGeom prst="straightConnector1">
              <a:avLst/>
            </a:prstGeom>
            <a:ln w="28575">
              <a:solidFill>
                <a:srgbClr val="FFC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215999" y="2614378"/>
              <a:ext cx="79870" cy="1223104"/>
            </a:xfrm>
            <a:prstGeom prst="straightConnector1">
              <a:avLst/>
            </a:prstGeom>
            <a:ln w="28575">
              <a:solidFill>
                <a:srgbClr val="FFC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800614" y="2449486"/>
              <a:ext cx="364684" cy="1163144"/>
            </a:xfrm>
            <a:prstGeom prst="straightConnector1">
              <a:avLst/>
            </a:prstGeom>
            <a:ln w="28575">
              <a:solidFill>
                <a:srgbClr val="FFC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30044" y="1229197"/>
            <a:ext cx="4131897" cy="4607003"/>
            <a:chOff x="530044" y="1484027"/>
            <a:chExt cx="4250391" cy="4741914"/>
          </a:xfrm>
        </p:grpSpPr>
        <p:pic>
          <p:nvPicPr>
            <p:cNvPr id="1029" name="Picture 5" descr="C:\Users\DOEL\Desktop\00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044" y="1484027"/>
              <a:ext cx="4250391" cy="41222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1449785" y="5702721"/>
              <a:ext cx="285239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BD" sz="2800" b="1" dirty="0" smtClean="0">
                  <a:latin typeface="NikoshBAN" pitchFamily="2" charset="0"/>
                  <a:cs typeface="NikoshBAN" pitchFamily="2" charset="0"/>
                  <a:sym typeface="Wingdings"/>
                </a:rPr>
                <a:t>গ্যাস দ্বারা রান্না হচ্ছে</a:t>
              </a:r>
              <a:endParaRPr lang="en-US" sz="2800" b="1" dirty="0"/>
            </a:p>
          </p:txBody>
        </p:sp>
      </p:grpSp>
      <p:sp>
        <p:nvSpPr>
          <p:cNvPr id="21" name="Pentagon 20"/>
          <p:cNvSpPr/>
          <p:nvPr/>
        </p:nvSpPr>
        <p:spPr>
          <a:xfrm>
            <a:off x="106293" y="94709"/>
            <a:ext cx="3086613" cy="80356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চিন্তা করে বল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068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245" y="1777707"/>
            <a:ext cx="7952509" cy="178381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bn-BD" sz="7200" b="1" dirty="0" smtClean="0">
                <a:ln w="31550" cmpd="sng">
                  <a:noFill/>
                  <a:prstDash val="solid"/>
                </a:ln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নবায়নযোগ্য শক্তি</a:t>
            </a:r>
            <a:endParaRPr lang="bn-BD" sz="7200" b="1" dirty="0">
              <a:ln w="31550" cmpd="sng">
                <a:noFill/>
                <a:prstDash val="solid"/>
              </a:ln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92" y="5267128"/>
            <a:ext cx="63869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পাঠ: ৭, ৮ ও ৯ (শেষ অংশ)</a:t>
            </a:r>
            <a:endParaRPr lang="bn-BD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628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9859" y="262866"/>
            <a:ext cx="4571993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48149" y="2133597"/>
            <a:ext cx="7470823" cy="1161634"/>
            <a:chOff x="1136076" y="2299851"/>
            <a:chExt cx="7470823" cy="1161634"/>
          </a:xfrm>
        </p:grpSpPr>
        <p:grpSp>
          <p:nvGrpSpPr>
            <p:cNvPr id="4" name="Group 3"/>
            <p:cNvGrpSpPr/>
            <p:nvPr/>
          </p:nvGrpSpPr>
          <p:grpSpPr>
            <a:xfrm>
              <a:off x="1884217" y="2299851"/>
              <a:ext cx="6722682" cy="1161634"/>
              <a:chOff x="928259" y="1440874"/>
              <a:chExt cx="7287492" cy="1161634"/>
            </a:xfr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</p:grpSpPr>
          <p:sp>
            <p:nvSpPr>
              <p:cNvPr id="7" name="Rounded Rectangle 6"/>
              <p:cNvSpPr/>
              <p:nvPr/>
            </p:nvSpPr>
            <p:spPr>
              <a:xfrm>
                <a:off x="928259" y="1440874"/>
                <a:ext cx="7287492" cy="1161634"/>
              </a:xfrm>
              <a:prstGeom prst="roundRect">
                <a:avLst/>
              </a:prstGeom>
              <a:grpFill/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88706" y="1678816"/>
                <a:ext cx="6993510" cy="646331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r>
                  <a:rPr lang="bn-BD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নবায়নযোগ্য শক্তি কী তা বলতে </a:t>
                </a:r>
                <a:r>
                  <a:rPr lang="bn-BD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পারবে;</a:t>
                </a:r>
                <a:endPara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5" name="Rounded Rectangle 4"/>
            <p:cNvSpPr/>
            <p:nvPr/>
          </p:nvSpPr>
          <p:spPr>
            <a:xfrm>
              <a:off x="1136076" y="2466108"/>
              <a:ext cx="775854" cy="858985"/>
            </a:xfrm>
            <a:prstGeom prst="roundRect">
              <a:avLst/>
            </a:prstGeo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51745" y="2482329"/>
              <a:ext cx="417102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latin typeface="NikoshBAN" pitchFamily="2" charset="0"/>
                  <a:cs typeface="NikoshBAN" pitchFamily="2" charset="0"/>
                </a:rPr>
                <a:t>1</a:t>
              </a:r>
              <a:endParaRPr lang="en-US" sz="4400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62004" y="3491342"/>
            <a:ext cx="7470823" cy="1202971"/>
            <a:chOff x="1136076" y="2299851"/>
            <a:chExt cx="7470823" cy="1202971"/>
          </a:xfrm>
        </p:grpSpPr>
        <p:grpSp>
          <p:nvGrpSpPr>
            <p:cNvPr id="10" name="Group 9"/>
            <p:cNvGrpSpPr/>
            <p:nvPr/>
          </p:nvGrpSpPr>
          <p:grpSpPr>
            <a:xfrm>
              <a:off x="1884217" y="2299851"/>
              <a:ext cx="6722682" cy="1202971"/>
              <a:chOff x="928259" y="1440874"/>
              <a:chExt cx="7287492" cy="1202971"/>
            </a:xfr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</p:grpSpPr>
          <p:sp>
            <p:nvSpPr>
              <p:cNvPr id="13" name="Rounded Rectangle 12"/>
              <p:cNvSpPr/>
              <p:nvPr/>
            </p:nvSpPr>
            <p:spPr>
              <a:xfrm>
                <a:off x="928259" y="1440874"/>
                <a:ext cx="7287492" cy="1161634"/>
              </a:xfrm>
              <a:prstGeom prst="roundRect">
                <a:avLst/>
              </a:prstGeom>
              <a:grpFill/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173687" y="1443516"/>
                <a:ext cx="6993510" cy="1200329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r>
                  <a:rPr lang="bn-BD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নবায়নযোগ্য </a:t>
                </a:r>
                <a:r>
                  <a:rPr lang="bn-BD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শক্তির সুবিধা বর্ণনা করতে পারবে;</a:t>
                </a:r>
                <a:endPara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>
              <a:off x="1136076" y="2466108"/>
              <a:ext cx="775854" cy="858985"/>
            </a:xfrm>
            <a:prstGeom prst="roundRect">
              <a:avLst/>
            </a:prstGeo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51745" y="2482329"/>
              <a:ext cx="437940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২</a:t>
              </a:r>
              <a:endParaRPr lang="en-US" sz="4400" b="1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62004" y="4862943"/>
            <a:ext cx="7495308" cy="1161634"/>
            <a:chOff x="1136076" y="2299851"/>
            <a:chExt cx="7495308" cy="1161634"/>
          </a:xfrm>
        </p:grpSpPr>
        <p:grpSp>
          <p:nvGrpSpPr>
            <p:cNvPr id="16" name="Group 15"/>
            <p:cNvGrpSpPr/>
            <p:nvPr/>
          </p:nvGrpSpPr>
          <p:grpSpPr>
            <a:xfrm>
              <a:off x="1884217" y="2299851"/>
              <a:ext cx="6747167" cy="1161634"/>
              <a:chOff x="928259" y="1440874"/>
              <a:chExt cx="7314034" cy="1161634"/>
            </a:xfr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</p:grpSpPr>
          <p:sp>
            <p:nvSpPr>
              <p:cNvPr id="19" name="Rounded Rectangle 18"/>
              <p:cNvSpPr/>
              <p:nvPr/>
            </p:nvSpPr>
            <p:spPr>
              <a:xfrm>
                <a:off x="928259" y="1440874"/>
                <a:ext cx="7287492" cy="1161634"/>
              </a:xfrm>
              <a:prstGeom prst="roundRect">
                <a:avLst/>
              </a:prstGeom>
              <a:grpFill/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093466" y="1678816"/>
                <a:ext cx="7148827" cy="646331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r>
                  <a:rPr lang="bn-BD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নবায়নযোগ্য শক্তির সীমাবদ্ধতা </a:t>
                </a:r>
                <a:r>
                  <a:rPr lang="bn-BD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বলতে পারবে।</a:t>
                </a:r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>
              <a:off x="1136076" y="2466108"/>
              <a:ext cx="775854" cy="858985"/>
            </a:xfrm>
            <a:prstGeom prst="roundRect">
              <a:avLst/>
            </a:prstGeo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51745" y="2482329"/>
              <a:ext cx="487634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4400" b="1" dirty="0"/>
            </a:p>
          </p:txBody>
        </p:sp>
      </p:grpSp>
      <p:sp>
        <p:nvSpPr>
          <p:cNvPr id="29" name="Pentagon 28"/>
          <p:cNvSpPr/>
          <p:nvPr/>
        </p:nvSpPr>
        <p:spPr>
          <a:xfrm>
            <a:off x="106294" y="94709"/>
            <a:ext cx="2064328" cy="80356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শিখনফল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173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21508" y="2878119"/>
            <a:ext cx="3216640" cy="2643292"/>
            <a:chOff x="5321508" y="3597639"/>
            <a:chExt cx="3216640" cy="2643292"/>
          </a:xfrm>
        </p:grpSpPr>
        <p:pic>
          <p:nvPicPr>
            <p:cNvPr id="3" name="Picture 3" descr="C:\Users\DOEL\Desktop\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6479" y="3597639"/>
              <a:ext cx="3171669" cy="2023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5321508" y="5717711"/>
              <a:ext cx="31629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BD" sz="2800" b="1" dirty="0" smtClean="0">
                  <a:latin typeface="NikoshBAN" pitchFamily="2" charset="0"/>
                  <a:cs typeface="NikoshBAN" pitchFamily="2" charset="0"/>
                  <a:sym typeface="Wingdings"/>
                </a:rPr>
                <a:t>সূর্যের তাপ দ্বারা রান্না হচ্ছে</a:t>
              </a:r>
              <a:endParaRPr lang="en-US" sz="2800" b="1" dirty="0"/>
            </a:p>
          </p:txBody>
        </p:sp>
      </p:grpSp>
      <p:pic>
        <p:nvPicPr>
          <p:cNvPr id="5" name="Picture 6" descr="C:\Users\DOEL\Desktop\4clip031sun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316" y="745768"/>
            <a:ext cx="1149090" cy="11490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215999" y="1729966"/>
            <a:ext cx="949299" cy="1387996"/>
            <a:chOff x="6215999" y="2449486"/>
            <a:chExt cx="949299" cy="1387996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6410871" y="2524438"/>
              <a:ext cx="229772" cy="1118173"/>
            </a:xfrm>
            <a:prstGeom prst="straightConnector1">
              <a:avLst/>
            </a:prstGeom>
            <a:ln w="28575">
              <a:solidFill>
                <a:srgbClr val="FFC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6590752" y="2509447"/>
              <a:ext cx="229772" cy="1118173"/>
            </a:xfrm>
            <a:prstGeom prst="straightConnector1">
              <a:avLst/>
            </a:prstGeom>
            <a:ln w="28575">
              <a:solidFill>
                <a:srgbClr val="FFC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215999" y="2614378"/>
              <a:ext cx="79870" cy="1223104"/>
            </a:xfrm>
            <a:prstGeom prst="straightConnector1">
              <a:avLst/>
            </a:prstGeom>
            <a:ln w="28575">
              <a:solidFill>
                <a:srgbClr val="FFC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800614" y="2449486"/>
              <a:ext cx="364684" cy="1163144"/>
            </a:xfrm>
            <a:prstGeom prst="straightConnector1">
              <a:avLst/>
            </a:prstGeom>
            <a:ln w="28575">
              <a:solidFill>
                <a:srgbClr val="FFC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30044" y="899417"/>
            <a:ext cx="4131897" cy="4607003"/>
            <a:chOff x="530044" y="1484027"/>
            <a:chExt cx="4250391" cy="4741914"/>
          </a:xfrm>
        </p:grpSpPr>
        <p:pic>
          <p:nvPicPr>
            <p:cNvPr id="12" name="Picture 5" descr="C:\Users\DOEL\Desktop\00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044" y="1484027"/>
              <a:ext cx="4250391" cy="41222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1449785" y="5702721"/>
              <a:ext cx="285239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BD" sz="2800" b="1" dirty="0" smtClean="0">
                  <a:latin typeface="NikoshBAN" pitchFamily="2" charset="0"/>
                  <a:cs typeface="NikoshBAN" pitchFamily="2" charset="0"/>
                  <a:sym typeface="Wingdings"/>
                </a:rPr>
                <a:t>গ্যাস দ্বারা রান্না হচ্ছে</a:t>
              </a:r>
              <a:endParaRPr 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12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4811" y="140904"/>
            <a:ext cx="41681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সৌরশক্তির </a:t>
            </a:r>
            <a:r>
              <a:rPr lang="bn-B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ব্যবহার</a:t>
            </a:r>
            <a:endParaRPr lang="bn-BD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93126" y="1828800"/>
            <a:ext cx="188421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199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960014" y="3910768"/>
            <a:ext cx="6680131" cy="2551167"/>
            <a:chOff x="1967000" y="3940078"/>
            <a:chExt cx="6680131" cy="2551167"/>
          </a:xfrm>
        </p:grpSpPr>
        <p:pic>
          <p:nvPicPr>
            <p:cNvPr id="23" name="Picture 26" descr="C:\Users\DOEL\Desktop\Model content=14\New folder (2)\sun use\sadfsdf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7000" y="3940078"/>
              <a:ext cx="2770910" cy="18408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2" descr="C:\Users\DOEL\Desktop\Model content=14\New folder (2)\sun use\lzcnl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4654" y="4018576"/>
              <a:ext cx="2237221" cy="18233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/>
            <p:cNvSpPr/>
            <p:nvPr/>
          </p:nvSpPr>
          <p:spPr>
            <a:xfrm>
              <a:off x="2159350" y="5906470"/>
              <a:ext cx="64877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bn-BD" sz="32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  <a:sym typeface="Wingdings"/>
                </a:rPr>
                <a:t> মরিচ, আঁচার ইত্যাদি খাদ্য শুকাতে বা সংরক্ষণে</a:t>
              </a:r>
              <a:endParaRPr lang="bn-BD" sz="32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77612" y="1355842"/>
            <a:ext cx="2595892" cy="2749023"/>
            <a:chOff x="477612" y="1355842"/>
            <a:chExt cx="2595892" cy="2749023"/>
          </a:xfrm>
        </p:grpSpPr>
        <p:pic>
          <p:nvPicPr>
            <p:cNvPr id="27" name="Picture 3" descr="C:\Users\DOEL\Desktop\Model content=14\New folder (2)\sun use\asfdasf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12" y="1355842"/>
              <a:ext cx="2595892" cy="22178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829294" y="3520090"/>
              <a:ext cx="202474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bn-BD" sz="32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  <a:sym typeface="Wingdings"/>
                </a:rPr>
                <a:t>খাদ্য তৈরিতে</a:t>
              </a:r>
              <a:endParaRPr lang="bn-BD" sz="32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12595" y="1347384"/>
            <a:ext cx="3894016" cy="2577345"/>
            <a:chOff x="3433536" y="1376704"/>
            <a:chExt cx="5021533" cy="2577345"/>
          </a:xfrm>
        </p:grpSpPr>
        <p:pic>
          <p:nvPicPr>
            <p:cNvPr id="31" name="Picture 29" descr="C:\Users\DOEL\Desktop\Model content=14\New folder (2)\sun use\xzcds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3536" y="1376704"/>
              <a:ext cx="3119664" cy="21839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31"/>
            <p:cNvSpPr/>
            <p:nvPr/>
          </p:nvSpPr>
          <p:spPr>
            <a:xfrm>
              <a:off x="3482236" y="3492384"/>
              <a:ext cx="49728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bn-BD" sz="24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  <a:sym typeface="Wingdings"/>
                </a:rPr>
                <a:t>জীবনের জন্য তথা ভিটামিন ডি লাভে</a:t>
              </a:r>
              <a:endParaRPr lang="bn-BD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032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0614" y="1530231"/>
            <a:ext cx="3902231" cy="2550030"/>
            <a:chOff x="-227646" y="1634217"/>
            <a:chExt cx="3902231" cy="2550030"/>
          </a:xfrm>
        </p:grpSpPr>
        <p:pic>
          <p:nvPicPr>
            <p:cNvPr id="7" name="Picture 10" descr="C:\Users\DOEL\Desktop\Model content=14\New folder (2)\sun use\dsadsa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056" y="1634217"/>
              <a:ext cx="2778828" cy="20814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ectangle 19"/>
            <p:cNvSpPr/>
            <p:nvPr/>
          </p:nvSpPr>
          <p:spPr>
            <a:xfrm>
              <a:off x="-227646" y="3722582"/>
              <a:ext cx="39022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bn-BD" sz="2400" b="1" dirty="0" smtClean="0">
                  <a:ln w="1905"/>
                  <a:solidFill>
                    <a:schemeClr val="accent6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  <a:sym typeface="Wingdings"/>
                </a:rPr>
                <a:t>শীত প্রধান দেশে বাড়িঘর গরম রাখতে</a:t>
              </a:r>
              <a:endParaRPr lang="bn-BD" sz="24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367360" y="1760100"/>
            <a:ext cx="2647641" cy="2526584"/>
            <a:chOff x="6118988" y="1689121"/>
            <a:chExt cx="2647641" cy="2526584"/>
          </a:xfrm>
        </p:grpSpPr>
        <p:grpSp>
          <p:nvGrpSpPr>
            <p:cNvPr id="15" name="Group 14"/>
            <p:cNvGrpSpPr/>
            <p:nvPr/>
          </p:nvGrpSpPr>
          <p:grpSpPr>
            <a:xfrm>
              <a:off x="6118988" y="1689121"/>
              <a:ext cx="2647641" cy="2015981"/>
              <a:chOff x="6118988" y="1689121"/>
              <a:chExt cx="2647641" cy="2015981"/>
            </a:xfrm>
          </p:grpSpPr>
          <p:pic>
            <p:nvPicPr>
              <p:cNvPr id="14" name="Picture 17" descr="C:\Users\DOEL\Desktop\Model content=14\New folder (2)\sun use\fdf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18988" y="1962027"/>
                <a:ext cx="2647641" cy="17430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14" descr="C:\Users\DOEL\Desktop\Model content=14\New folder (2)\sun use\dsfsdfsd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25029" y="1689121"/>
                <a:ext cx="2641600" cy="10685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Rectangle 20"/>
            <p:cNvSpPr/>
            <p:nvPr/>
          </p:nvSpPr>
          <p:spPr>
            <a:xfrm>
              <a:off x="6607630" y="3630930"/>
              <a:ext cx="206531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bn-BD" sz="3200" b="1" dirty="0" smtClean="0">
                  <a:ln w="1905"/>
                  <a:solidFill>
                    <a:schemeClr val="accent6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  <a:sym typeface="Wingdings"/>
                </a:rPr>
                <a:t>শুটকী তৈরিতে</a:t>
              </a:r>
              <a:endParaRPr lang="bn-BD" sz="32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201105" y="4354856"/>
            <a:ext cx="2612310" cy="2136859"/>
            <a:chOff x="3158836" y="4358319"/>
            <a:chExt cx="2612310" cy="2136859"/>
          </a:xfrm>
        </p:grpSpPr>
        <p:pic>
          <p:nvPicPr>
            <p:cNvPr id="18" name="Picture 16" descr="C:\Users\DOEL\Desktop\Model content=14\New folder (2)\sun use\ewrewr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8836" y="4358319"/>
              <a:ext cx="2486642" cy="1722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3290195" y="6095068"/>
              <a:ext cx="248095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bn-BD" sz="2000" b="1" dirty="0" smtClean="0">
                  <a:ln w="1905"/>
                  <a:solidFill>
                    <a:schemeClr val="accent6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  <a:sym typeface="Wingdings"/>
                </a:rPr>
                <a:t>গাড়ির ব্যাটারীতে চার্জ দিতে</a:t>
              </a:r>
              <a:endParaRPr lang="bn-BD" sz="20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42316" y="4277258"/>
            <a:ext cx="2619375" cy="2329655"/>
            <a:chOff x="382547" y="4235184"/>
            <a:chExt cx="2619375" cy="2329655"/>
          </a:xfrm>
        </p:grpSpPr>
        <p:pic>
          <p:nvPicPr>
            <p:cNvPr id="12" name="Picture 27" descr="C:\Users\DOEL\Desktop\Model content=14\New folder (2)\sun use\uyyi7tgi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547" y="4235184"/>
              <a:ext cx="2619375" cy="1777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927267" y="6041619"/>
              <a:ext cx="200989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bn-BD" sz="2800" b="1" dirty="0" smtClean="0">
                  <a:ln w="1905"/>
                  <a:solidFill>
                    <a:schemeClr val="accent6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  <a:sym typeface="Wingdings"/>
                </a:rPr>
                <a:t>কাপড় শুকাতে</a:t>
              </a:r>
              <a:endParaRPr lang="bn-BD" sz="28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404811" y="168614"/>
            <a:ext cx="41681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সৌরশক্তির </a:t>
            </a:r>
            <a:r>
              <a:rPr lang="bn-B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ব্যবহার</a:t>
            </a:r>
            <a:endParaRPr lang="bn-BD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38399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404811" y="182469"/>
            <a:ext cx="41681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সৌরশক্তির </a:t>
            </a:r>
            <a:r>
              <a:rPr lang="bn-B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ব্যবহার</a:t>
            </a:r>
            <a:endParaRPr lang="bn-BD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02755" y="1304146"/>
            <a:ext cx="7281875" cy="2406246"/>
            <a:chOff x="902755" y="1454046"/>
            <a:chExt cx="7281875" cy="2406246"/>
          </a:xfrm>
        </p:grpSpPr>
        <p:grpSp>
          <p:nvGrpSpPr>
            <p:cNvPr id="2" name="Group 1"/>
            <p:cNvGrpSpPr/>
            <p:nvPr/>
          </p:nvGrpSpPr>
          <p:grpSpPr>
            <a:xfrm>
              <a:off x="902755" y="1527092"/>
              <a:ext cx="5941390" cy="2333200"/>
              <a:chOff x="902755" y="1527092"/>
              <a:chExt cx="5941390" cy="2333200"/>
            </a:xfrm>
          </p:grpSpPr>
          <p:pic>
            <p:nvPicPr>
              <p:cNvPr id="11" name="Picture 2" descr="C:\Users\DOEL\Desktop\Model content=14\New folder (2)\sun use\asfda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2755" y="1527092"/>
                <a:ext cx="3641535" cy="180899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3311235" y="3275517"/>
                <a:ext cx="353291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bn-BD" sz="3200" b="1" dirty="0" smtClean="0">
                    <a:ln w="1905"/>
                    <a:solidFill>
                      <a:srgbClr val="00B05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  <a:sym typeface="Wingdings"/>
                  </a:rPr>
                  <a:t>সৌর বিদ্যুৎ উৎপন্ন করতে</a:t>
                </a:r>
                <a:endParaRPr lang="bn-BD" sz="3200" b="1" dirty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  <a:sym typeface="Wingdings"/>
                </a:endParaRPr>
              </a:p>
            </p:txBody>
          </p:sp>
        </p:grp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3848" y="1454046"/>
              <a:ext cx="3450782" cy="1935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930401" y="3828801"/>
            <a:ext cx="3747813" cy="2627415"/>
            <a:chOff x="930401" y="3828801"/>
            <a:chExt cx="3747813" cy="2627415"/>
          </a:xfrm>
        </p:grpSpPr>
        <p:pic>
          <p:nvPicPr>
            <p:cNvPr id="22" name="Picture 24" descr="C:\Users\DOEL\Desktop\Model content=14\New folder (2)\sun use\ojkopkj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401" y="3828801"/>
              <a:ext cx="1868217" cy="2116928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9" descr="C:\Users\DOEL\Desktop\Model content=14\New folder (2)\sun use\giyguig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2470" y="3835103"/>
              <a:ext cx="1596738" cy="210445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1107699" y="5909643"/>
              <a:ext cx="3570515" cy="5465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bn-BD" sz="3200" b="1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  <a:sym typeface="Wingdings"/>
                </a:rPr>
                <a:t>ক্যালকুলেটরে চার্জ দিতে</a:t>
              </a:r>
              <a:endParaRPr lang="bn-BD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782706" y="3880443"/>
            <a:ext cx="3475926" cy="2563359"/>
            <a:chOff x="4782706" y="3880443"/>
            <a:chExt cx="3475926" cy="2563359"/>
          </a:xfrm>
        </p:grpSpPr>
        <p:pic>
          <p:nvPicPr>
            <p:cNvPr id="26" name="Picture 23" descr="C:\Users\DOEL\Desktop\Model content=14\New folder (2)\sun use\mo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2706" y="3880443"/>
              <a:ext cx="3475926" cy="2024587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ectangle 26"/>
            <p:cNvSpPr/>
            <p:nvPr/>
          </p:nvSpPr>
          <p:spPr>
            <a:xfrm>
              <a:off x="5082641" y="5897229"/>
              <a:ext cx="3004456" cy="5465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bn-BD" sz="3200" b="1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  <a:sym typeface="Wingdings"/>
                </a:rPr>
                <a:t>মোবাইলে চার্জ দিতে</a:t>
              </a:r>
              <a:endParaRPr lang="bn-BD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90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4240</TotalTime>
  <Words>820</Words>
  <Application>Microsoft Office PowerPoint</Application>
  <PresentationFormat>On-screen Show (4:3)</PresentationFormat>
  <Paragraphs>126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SHABUJ</cp:lastModifiedBy>
  <cp:revision>1134</cp:revision>
  <dcterms:created xsi:type="dcterms:W3CDTF">2014-09-29T08:00:15Z</dcterms:created>
  <dcterms:modified xsi:type="dcterms:W3CDTF">2019-12-24T17:26:02Z</dcterms:modified>
</cp:coreProperties>
</file>