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81" r:id="rId2"/>
    <p:sldId id="261" r:id="rId3"/>
    <p:sldId id="263" r:id="rId4"/>
    <p:sldId id="264" r:id="rId5"/>
    <p:sldId id="265" r:id="rId6"/>
    <p:sldId id="256" r:id="rId7"/>
    <p:sldId id="283" r:id="rId8"/>
    <p:sldId id="287" r:id="rId9"/>
    <p:sldId id="288" r:id="rId10"/>
    <p:sldId id="286" r:id="rId11"/>
    <p:sldId id="276" r:id="rId12"/>
    <p:sldId id="270" r:id="rId13"/>
    <p:sldId id="271" r:id="rId14"/>
    <p:sldId id="28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57DB3-E42E-4E05-8DC7-20BFC6A2651F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93729-ABA5-405A-8979-BDB7C85590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7222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0CBD7-3C4A-44B6-80DA-01F41944BDA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2312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FFB6C-5DF5-4F13-8746-A3B4A29609AA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0103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012" y="143470"/>
            <a:ext cx="8909588" cy="1323439"/>
          </a:xfrm>
          <a:prstGeom prst="rect">
            <a:avLst/>
          </a:prstGeom>
          <a:solidFill>
            <a:srgbClr val="92D050"/>
          </a:solidFill>
          <a:ln w="57150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8000" b="1" dirty="0" smtClean="0">
                <a:ln/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5400" b="1" dirty="0">
              <a:ln/>
            </a:endParaRPr>
          </a:p>
        </p:txBody>
      </p:sp>
      <p:pic>
        <p:nvPicPr>
          <p:cNvPr id="5" name="Picture 4" descr="C:\Documents and Settings\TTC Lab\Desktop\MA KHAN\Insente\kodom.jpg"/>
          <p:cNvPicPr>
            <a:picLocks noChangeAspect="1" noChangeArrowheads="1"/>
          </p:cNvPicPr>
          <p:nvPr/>
        </p:nvPicPr>
        <p:blipFill rotWithShape="1">
          <a:blip r:embed="rId3"/>
          <a:srcRect b="3153"/>
          <a:stretch/>
        </p:blipFill>
        <p:spPr bwMode="auto">
          <a:xfrm>
            <a:off x="457200" y="1459982"/>
            <a:ext cx="8229599" cy="516528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xmlns="" val="415846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443334" y="360170"/>
            <a:ext cx="8249845" cy="613560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 </a:t>
            </a:r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835779" y="1452974"/>
                <a:ext cx="4419601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বামপক্ষ</a:t>
                </a:r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>=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  <m:t>𝒂</m:t>
                        </m:r>
                      </m:e>
                      <m:sup>
                        <m: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  <m:t>𝟑</m:t>
                        </m:r>
                      </m:sup>
                    </m:sSup>
                    <m:r>
                      <a:rPr lang="en-US" sz="3200" b="1" i="1" smtClean="0">
                        <a:latin typeface="Cambria Math"/>
                        <a:cs typeface="NikoshBAN" pitchFamily="2" charset="0"/>
                      </a:rPr>
                      <m:t>−</m:t>
                    </m:r>
                    <m:sSup>
                      <m:sSupPr>
                        <m:ctrlP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  <m:t>𝒃</m:t>
                        </m:r>
                      </m:e>
                      <m:sup>
                        <m: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  <m:t>𝟑</m:t>
                        </m:r>
                      </m:sup>
                    </m:sSup>
                  </m:oMath>
                </a14:m>
                <a:endParaRPr lang="en-US" sz="32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779" y="1452974"/>
                <a:ext cx="4419601" cy="595932"/>
              </a:xfrm>
              <a:prstGeom prst="rect">
                <a:avLst/>
              </a:prstGeom>
              <a:blipFill rotWithShape="1">
                <a:blip r:embed="rId2"/>
                <a:stretch>
                  <a:fillRect l="-3448" t="-10204" b="-33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TextBox 30"/>
              <p:cNvSpPr txBox="1"/>
              <p:nvPr/>
            </p:nvSpPr>
            <p:spPr>
              <a:xfrm>
                <a:off x="1341937" y="4482196"/>
                <a:ext cx="193466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𝟔𝟑</m:t>
                      </m:r>
                    </m:oMath>
                  </m:oMathPara>
                </a14:m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1937" y="4482196"/>
                <a:ext cx="1934663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1894724" y="5084618"/>
            <a:ext cx="2301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solidFill>
                  <a:schemeClr val="tx1"/>
                </a:solidFill>
              </a:rPr>
              <a:t>= ডানপক্ষ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3597248" y="360170"/>
            <a:ext cx="4688937" cy="1965777"/>
            <a:chOff x="3743778" y="1820218"/>
            <a:chExt cx="4822814" cy="2531412"/>
          </a:xfrm>
        </p:grpSpPr>
        <p:sp>
          <p:nvSpPr>
            <p:cNvPr id="34" name="Oval Callout 33"/>
            <p:cNvSpPr/>
            <p:nvPr/>
          </p:nvSpPr>
          <p:spPr>
            <a:xfrm>
              <a:off x="3841376" y="1820218"/>
              <a:ext cx="4627619" cy="2173813"/>
            </a:xfrm>
            <a:prstGeom prst="wedgeEllipseCallout">
              <a:avLst/>
            </a:pr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3743778" y="2046621"/>
                  <a:ext cx="4822814" cy="23050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3200" b="1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</m:sup>
                        </m:sSup>
                        <m:r>
                          <a:rPr lang="bn-IN" sz="3200" b="1" i="1" smtClean="0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  <m:t>=</m:t>
                        </m:r>
                      </m:oMath>
                    </m:oMathPara>
                  </a14:m>
                  <a:endParaRPr lang="en-US" sz="3200" b="1" dirty="0" smtClean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bn-IN" sz="3200" b="1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3200" b="1" dirty="0">
                                <a:latin typeface="Times New Roman" pitchFamily="18" charset="0"/>
                                <a:cs typeface="Times New Roman" pitchFamily="18" charset="0"/>
                              </a:rPr>
                              <m:t>(</m:t>
                            </m:r>
                            <m:r>
                              <a:rPr lang="en-US" sz="3200" b="1" i="1" dirty="0">
                                <a:latin typeface="Cambria Math"/>
                                <a:cs typeface="Times New Roman" pitchFamily="18" charset="0"/>
                              </a:rPr>
                              <m:t>𝒂</m:t>
                            </m:r>
                            <m:r>
                              <a:rPr lang="bn-IN" sz="3200" b="1" i="1" dirty="0" smtClean="0"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en-US" sz="3200" b="1">
                                <a:latin typeface="Cambria Math"/>
                                <a:cs typeface="Times New Roman" pitchFamily="18" charset="0"/>
                              </a:rPr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3200" b="1" dirty="0">
                                <a:latin typeface="Times New Roman" pitchFamily="18" charset="0"/>
                                <a:cs typeface="Times New Roman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200" b="1" i="1" dirty="0">
                                <a:latin typeface="Cambria Math"/>
                                <a:cs typeface="Times New Roman" pitchFamily="18" charset="0"/>
                              </a:rPr>
                              <m:t>𝟑</m:t>
                            </m:r>
                          </m:sup>
                        </m:sSup>
                        <m:r>
                          <a:rPr lang="bn-IN" sz="3200" b="1" i="0" dirty="0" smtClean="0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sz="3200" b="1" dirty="0">
                            <a:latin typeface="Cambria Math"/>
                            <a:cs typeface="Times New Roman" pitchFamily="18" charset="0"/>
                          </a:rPr>
                          <m:t>𝟑𝐚𝐛</m:t>
                        </m:r>
                        <m:r>
                          <a:rPr lang="en-US" sz="3200" b="1" dirty="0"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en-US" sz="3200" b="1" dirty="0">
                            <a:latin typeface="Cambria Math"/>
                            <a:cs typeface="Times New Roman" pitchFamily="18" charset="0"/>
                          </a:rPr>
                          <m:t>𝐚</m:t>
                        </m:r>
                        <m:r>
                          <a:rPr lang="bn-IN" sz="3200" b="1" i="0" dirty="0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3200" b="1" dirty="0">
                            <a:latin typeface="Cambria Math"/>
                            <a:cs typeface="Times New Roman" pitchFamily="18" charset="0"/>
                          </a:rPr>
                          <m:t>𝐛</m:t>
                        </m:r>
                        <m:r>
                          <a:rPr lang="en-US" sz="3200" b="1" dirty="0"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3200" b="1" dirty="0">
                    <a:solidFill>
                      <a:schemeClr val="bg1"/>
                    </a:solidFill>
                  </a:endParaRPr>
                </a:p>
                <a:p>
                  <a:endParaRPr lang="en-US" sz="3200" b="1" dirty="0"/>
                </a:p>
                <a:p>
                  <a:endParaRPr lang="en-US" sz="3200" dirty="0"/>
                </a:p>
              </p:txBody>
            </p:sp>
          </mc:Choice>
          <mc:Fallback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43778" y="2046621"/>
                  <a:ext cx="4822814" cy="2305009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3095" t="-3226" b="-90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TextBox 19"/>
              <p:cNvSpPr txBox="1"/>
              <p:nvPr/>
            </p:nvSpPr>
            <p:spPr>
              <a:xfrm>
                <a:off x="1835162" y="2218006"/>
                <a:ext cx="4419601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bn-IN" sz="3200" b="1" i="1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3200" b="1" i="0" smtClean="0">
                              <a:latin typeface="Cambria Math"/>
                              <a:cs typeface="NikoshBAN" pitchFamily="2" charset="0"/>
                            </a:rPr>
                            <m:t>=</m:t>
                          </m:r>
                          <m:r>
                            <m:rPr>
                              <m:nor/>
                            </m:rPr>
                            <a:rPr lang="en-US" sz="3200" b="1" dirty="0">
                              <a:latin typeface="Times New Roman" pitchFamily="18" charset="0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en-US" sz="3200" b="1" i="1" dirty="0"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  <m:r>
                            <a:rPr lang="bn-IN" sz="3200" b="1" i="1" dirty="0"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US" sz="3200" b="1">
                              <a:latin typeface="Cambria Math"/>
                              <a:cs typeface="Times New Roman" pitchFamily="18" charset="0"/>
                            </a:rPr>
                            <m:t>b</m:t>
                          </m:r>
                          <m:r>
                            <m:rPr>
                              <m:nor/>
                            </m:rPr>
                            <a:rPr lang="en-US" sz="3200" b="1" dirty="0">
                              <a:latin typeface="Times New Roman" pitchFamily="18" charset="0"/>
                              <a:cs typeface="Times New Roman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1" i="1" dirty="0"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sup>
                      </m:sSup>
                      <m:r>
                        <a:rPr lang="bn-IN" sz="3200" b="1" dirty="0"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3200" b="1" dirty="0">
                          <a:latin typeface="Cambria Math"/>
                          <a:cs typeface="Times New Roman" pitchFamily="18" charset="0"/>
                        </a:rPr>
                        <m:t>𝟑𝐚𝐛</m:t>
                      </m:r>
                      <m:r>
                        <a:rPr lang="en-US" sz="3200" b="1" dirty="0">
                          <a:latin typeface="Cambria Math"/>
                          <a:cs typeface="Times New Roman" pitchFamily="18" charset="0"/>
                        </a:rPr>
                        <m:t>(</m:t>
                      </m:r>
                      <m:r>
                        <a:rPr lang="en-US" sz="3200" b="1" dirty="0">
                          <a:latin typeface="Cambria Math"/>
                          <a:cs typeface="Times New Roman" pitchFamily="18" charset="0"/>
                        </a:rPr>
                        <m:t>𝐚</m:t>
                      </m:r>
                      <m:r>
                        <a:rPr lang="bn-IN" sz="3200" b="1" dirty="0"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en-US" sz="3200" b="1" dirty="0">
                          <a:latin typeface="Cambria Math"/>
                          <a:cs typeface="Times New Roman" pitchFamily="18" charset="0"/>
                        </a:rPr>
                        <m:t>𝐛</m:t>
                      </m:r>
                      <m:r>
                        <a:rPr lang="en-US" sz="3200" b="1" dirty="0"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en-US" sz="32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162" y="2218006"/>
                <a:ext cx="4419601" cy="595932"/>
              </a:xfrm>
              <a:prstGeom prst="rect">
                <a:avLst/>
              </a:prstGeom>
              <a:blipFill rotWithShape="1">
                <a:blip r:embed="rId5"/>
                <a:stretch>
                  <a:fillRect t="-11224" r="-5241" b="-326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1" name="TextBox 20"/>
              <p:cNvSpPr txBox="1"/>
              <p:nvPr/>
            </p:nvSpPr>
            <p:spPr>
              <a:xfrm>
                <a:off x="1699235" y="2990863"/>
                <a:ext cx="2869021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bn-IN" sz="32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3200" b="1" i="0" smtClean="0">
                              <a:latin typeface="Cambria Math"/>
                              <a:cs typeface="NikoshBAN" pitchFamily="2" charset="0"/>
                            </a:rPr>
                            <m:t>=</m:t>
                          </m:r>
                          <m:r>
                            <m:rPr>
                              <m:nor/>
                            </m:rPr>
                            <a:rPr lang="en-US" sz="3200" b="1" dirty="0">
                              <a:latin typeface="Times New Roman" pitchFamily="18" charset="0"/>
                              <a:cs typeface="Times New Roman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sz="3200" b="1" i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m:t>3</m:t>
                          </m:r>
                          <m:r>
                            <m:rPr>
                              <m:nor/>
                            </m:rPr>
                            <a:rPr lang="en-US" sz="3200" b="1" dirty="0">
                              <a:latin typeface="Times New Roman" pitchFamily="18" charset="0"/>
                              <a:cs typeface="Times New Roman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1" i="1" dirty="0"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sup>
                      </m:sSup>
                      <m:r>
                        <a:rPr lang="bn-IN" sz="3200" b="1" dirty="0"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3200" b="1" dirty="0">
                          <a:latin typeface="Cambria Math"/>
                          <a:cs typeface="Times New Roman" pitchFamily="18" charset="0"/>
                        </a:rPr>
                        <m:t>𝟑</m:t>
                      </m:r>
                      <m:r>
                        <a:rPr lang="en-US" sz="3200" b="1" i="0" dirty="0" smtClean="0">
                          <a:latin typeface="Cambria Math"/>
                          <a:cs typeface="Times New Roman" pitchFamily="18" charset="0"/>
                        </a:rPr>
                        <m:t>.</m:t>
                      </m:r>
                      <m:r>
                        <a:rPr lang="en-US" sz="3200" b="1" i="0" dirty="0" smtClean="0">
                          <a:latin typeface="Cambria Math"/>
                          <a:cs typeface="Times New Roman" pitchFamily="18" charset="0"/>
                        </a:rPr>
                        <m:t>𝟒</m:t>
                      </m:r>
                      <m:r>
                        <a:rPr lang="en-US" sz="3200" b="1" i="0" dirty="0" smtClean="0">
                          <a:latin typeface="Cambria Math"/>
                          <a:cs typeface="Times New Roman" pitchFamily="18" charset="0"/>
                        </a:rPr>
                        <m:t>.</m:t>
                      </m:r>
                      <m:r>
                        <a:rPr lang="en-US" sz="3200" b="1" i="0" dirty="0" smtClean="0">
                          <a:latin typeface="Cambria Math"/>
                          <a:cs typeface="Times New Roman" pitchFamily="18" charset="0"/>
                        </a:rPr>
                        <m:t>𝟑</m:t>
                      </m:r>
                    </m:oMath>
                  </m:oMathPara>
                </a14:m>
                <a:endParaRPr lang="en-US" sz="32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9235" y="2990863"/>
                <a:ext cx="2869021" cy="595932"/>
              </a:xfrm>
              <a:prstGeom prst="rect">
                <a:avLst/>
              </a:prstGeom>
              <a:blipFill rotWithShape="1">
                <a:blip r:embed="rId6"/>
                <a:stretch>
                  <a:fillRect t="-11340" r="-4894" b="-340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TextBox 21"/>
              <p:cNvSpPr txBox="1"/>
              <p:nvPr/>
            </p:nvSpPr>
            <p:spPr>
              <a:xfrm>
                <a:off x="1447799" y="3703623"/>
                <a:ext cx="2869021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3200" b="1" i="1" smtClean="0">
                          <a:latin typeface="Cambria Math"/>
                          <a:cs typeface="NikoshBAN" pitchFamily="2" charset="0"/>
                        </a:rPr>
                        <m:t>𝟐𝟕</m:t>
                      </m:r>
                      <m:r>
                        <a:rPr lang="en-US" sz="3200" b="1" i="1" smtClean="0">
                          <a:latin typeface="Cambria Math"/>
                          <a:cs typeface="NikoshBAN" pitchFamily="2" charset="0"/>
                        </a:rPr>
                        <m:t>+</m:t>
                      </m:r>
                      <m:r>
                        <a:rPr lang="en-US" sz="3200" b="1" i="1" smtClean="0">
                          <a:latin typeface="Cambria Math"/>
                          <a:cs typeface="NikoshBAN" pitchFamily="2" charset="0"/>
                        </a:rPr>
                        <m:t>𝟑𝟔</m:t>
                      </m:r>
                    </m:oMath>
                  </m:oMathPara>
                </a14:m>
                <a:endParaRPr lang="en-US" sz="32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799" y="3703623"/>
                <a:ext cx="2869021" cy="595932"/>
              </a:xfrm>
              <a:prstGeom prst="rect">
                <a:avLst/>
              </a:prstGeom>
              <a:blipFill rotWithShape="1">
                <a:blip r:embed="rId7"/>
                <a:stretch>
                  <a:fillRect t="-13402" b="-319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3" name="TextBox 22"/>
              <p:cNvSpPr txBox="1"/>
              <p:nvPr/>
            </p:nvSpPr>
            <p:spPr>
              <a:xfrm>
                <a:off x="1536464" y="5607838"/>
                <a:ext cx="5092936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800" b="1" dirty="0" smtClean="0">
                    <a:latin typeface="Cambria Math"/>
                    <a:ea typeface="Cambria Math"/>
                    <a:cs typeface="NikoshBAN" pitchFamily="2" charset="0"/>
                  </a:rPr>
                  <a:t>∴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latin typeface="Cambria Math"/>
                        <a:cs typeface="NikoshBAN" pitchFamily="2" charset="0"/>
                      </a:rPr>
                      <m:t>  </m:t>
                    </m:r>
                    <m:sSup>
                      <m:sSupPr>
                        <m:ctrlPr>
                          <a:rPr lang="en-US" sz="2800" b="1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 b="1" i="1">
                            <a:latin typeface="Cambria Math"/>
                            <a:cs typeface="NikoshBAN" pitchFamily="2" charset="0"/>
                          </a:rPr>
                          <m:t>𝒂</m:t>
                        </m:r>
                      </m:e>
                      <m:sup>
                        <m:r>
                          <a:rPr lang="en-US" sz="2800" b="1" i="1">
                            <a:latin typeface="Cambria Math"/>
                            <a:cs typeface="NikoshBAN" pitchFamily="2" charset="0"/>
                          </a:rPr>
                          <m:t>𝟑</m:t>
                        </m:r>
                      </m:sup>
                    </m:sSup>
                    <m:r>
                      <a:rPr lang="en-US" sz="2800" b="1" i="1">
                        <a:latin typeface="Cambria Math"/>
                        <a:cs typeface="NikoshBAN" pitchFamily="2" charset="0"/>
                      </a:rPr>
                      <m:t>−</m:t>
                    </m:r>
                    <m:sSup>
                      <m:sSupPr>
                        <m:ctrlPr>
                          <a:rPr lang="en-US" sz="2800" b="1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 b="1" i="1">
                            <a:latin typeface="Cambria Math"/>
                            <a:cs typeface="NikoshBAN" pitchFamily="2" charset="0"/>
                          </a:rPr>
                          <m:t>𝒃</m:t>
                        </m:r>
                      </m:e>
                      <m:sup>
                        <m:r>
                          <a:rPr lang="en-US" sz="2800" b="1" i="1">
                            <a:latin typeface="Cambria Math"/>
                            <a:cs typeface="NikoshBAN" pitchFamily="2" charset="0"/>
                          </a:rPr>
                          <m:t>𝟑</m:t>
                        </m:r>
                      </m:sup>
                    </m:sSup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𝟔𝟑</m:t>
                    </m:r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</a:rPr>
                  <a:t/>
                </a:r>
                <a:r>
                  <a:rPr lang="bn-IN" sz="2800" b="1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(প্রমাণিত)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464" y="5607838"/>
                <a:ext cx="5092936" cy="532966"/>
              </a:xfrm>
              <a:prstGeom prst="rect">
                <a:avLst/>
              </a:prstGeom>
              <a:blipFill rotWithShape="1">
                <a:blip r:embed="rId8"/>
                <a:stretch>
                  <a:fillRect l="-2392" t="-14943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29804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31" grpId="0" animBg="1"/>
      <p:bldP spid="32" grpId="0"/>
      <p:bldP spid="20" grpId="0" animBg="1"/>
      <p:bldP spid="21" grpId="0" animBg="1"/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00800" y="2514600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৫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মিনিট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152531" y="914400"/>
            <a:ext cx="4562545" cy="1175247"/>
            <a:chOff x="2362200" y="914400"/>
            <a:chExt cx="4562545" cy="1175247"/>
          </a:xfrm>
        </p:grpSpPr>
        <p:sp>
          <p:nvSpPr>
            <p:cNvPr id="5" name="Rounded Rectangle 4"/>
            <p:cNvSpPr/>
            <p:nvPr/>
          </p:nvSpPr>
          <p:spPr>
            <a:xfrm>
              <a:off x="2362200" y="914400"/>
              <a:ext cx="4562545" cy="990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67490" y="1043207"/>
              <a:ext cx="4267200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400" b="1" dirty="0" smtClean="0">
                  <a:latin typeface="NikoshBAN" pitchFamily="2" charset="0"/>
                  <a:cs typeface="NikoshBAN" pitchFamily="2" charset="0"/>
                </a:rPr>
                <a:t>একক </a:t>
              </a:r>
              <a:r>
                <a:rPr lang="bn-BD" sz="4400" b="1" dirty="0" smtClean="0">
                  <a:latin typeface="NikoshBAN" pitchFamily="2" charset="0"/>
                  <a:cs typeface="NikoshBAN" pitchFamily="2" charset="0"/>
                </a:rPr>
                <a:t>কাজ </a:t>
              </a:r>
              <a:endParaRPr lang="en-US" sz="4400" b="1" dirty="0">
                <a:latin typeface="NikoshBAN" pitchFamily="2" charset="0"/>
                <a:cs typeface="NikoshBAN" pitchFamily="2" charset="0"/>
              </a:endParaRPr>
            </a:p>
            <a:p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94401" y="3253264"/>
            <a:ext cx="8292399" cy="1895564"/>
            <a:chOff x="428171" y="347617"/>
            <a:chExt cx="8292399" cy="1438364"/>
          </a:xfrm>
        </p:grpSpPr>
        <p:sp>
          <p:nvSpPr>
            <p:cNvPr id="12" name="Round Diagonal Corner Rectangle 11"/>
            <p:cNvSpPr/>
            <p:nvPr/>
          </p:nvSpPr>
          <p:spPr>
            <a:xfrm>
              <a:off x="457200" y="347617"/>
              <a:ext cx="8263370" cy="1438364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428171" y="598809"/>
                  <a:ext cx="8146245" cy="9468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sz="3600" dirty="0" smtClean="0">
                      <a:latin typeface="NikoshBAN" pitchFamily="2" charset="0"/>
                      <a:cs typeface="NikoshBAN" pitchFamily="2" charset="0"/>
                    </a:rPr>
                    <a:t>সমস্যা-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: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/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/>
                  </a:r>
                  <a14:m>
                    <m:oMath xmlns:m="http://schemas.openxmlformats.org/officeDocument/2006/math">
                      <m:r>
                        <a:rPr lang="en-US" sz="3600" b="1" i="1" smtClean="0">
                          <a:latin typeface="Cambria Math"/>
                          <a:ea typeface="Cambria Math"/>
                          <a:cs typeface="NikoshBAN" pitchFamily="2" charset="0"/>
                        </a:rPr>
                        <m:t>𝒙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−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𝒚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𝟑</m:t>
                      </m:r>
                    </m:oMath>
                  </a14:m>
                  <a:r>
                    <a:rPr lang="bn-IN" sz="3600" b="1" dirty="0">
                      <a:latin typeface="NikoshBAN" pitchFamily="2" charset="0"/>
                      <a:cs typeface="NikoshBAN" pitchFamily="2" charset="0"/>
                    </a:rPr>
                    <a:t/>
                  </a:r>
                  <a:r>
                    <a:rPr lang="en-US" sz="3600" b="1" dirty="0">
                      <a:latin typeface="NikoshBAN" pitchFamily="2" charset="0"/>
                      <a:cs typeface="NikoshBAN" pitchFamily="2" charset="0"/>
                    </a:rPr>
                    <a:t/>
                  </a:r>
                  <a:r>
                    <a:rPr lang="bn-IN" sz="3600" b="1" dirty="0">
                      <a:latin typeface="NikoshBAN" pitchFamily="2" charset="0"/>
                      <a:cs typeface="NikoshBAN" pitchFamily="2" charset="0"/>
                    </a:rPr>
                    <a:t>এবং</a:t>
                  </a:r>
                  <a:r>
                    <a:rPr lang="en-US" sz="3600" b="1" dirty="0">
                      <a:latin typeface="NikoshBAN" pitchFamily="2" charset="0"/>
                      <a:cs typeface="NikoshBAN" pitchFamily="2" charset="0"/>
                    </a:rPr>
                    <a:t/>
                  </a:r>
                  <a14:m>
                    <m:oMath xmlns:m="http://schemas.openxmlformats.org/officeDocument/2006/math"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𝒙𝒚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𝟒</m:t>
                      </m:r>
                    </m:oMath>
                  </a14:m>
                  <a:r>
                    <a:rPr lang="bn-IN" sz="3600" b="1" dirty="0">
                      <a:latin typeface="NikoshBAN" pitchFamily="2" charset="0"/>
                      <a:cs typeface="NikoshBAN" pitchFamily="2" charset="0"/>
                    </a:rPr>
                    <a:t/>
                  </a:r>
                  <a:r>
                    <a:rPr lang="en-US" sz="3600" b="1" dirty="0">
                      <a:latin typeface="NikoshBAN" pitchFamily="2" charset="0"/>
                      <a:cs typeface="NikoshBAN" pitchFamily="2" charset="0"/>
                    </a:rPr>
                    <a:t/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ক</a:t>
                  </a:r>
                  <a:r>
                    <a:rPr lang="bn-IN" sz="3600" b="1" dirty="0">
                      <a:latin typeface="NikoshBAN" pitchFamily="2" charset="0"/>
                      <a:cs typeface="NikoshBAN" pitchFamily="2" charset="0"/>
                    </a:rPr>
                    <a:t>)</a:t>
                  </a:r>
                  <a14:m>
                    <m:oMath xmlns:m="http://schemas.openxmlformats.org/officeDocument/2006/math">
                      <m:r>
                        <a:rPr lang="en-US" sz="3600" b="1" i="1">
                          <a:latin typeface="Cambria Math"/>
                          <a:ea typeface="Cambria Math"/>
                          <a:cs typeface="NikoshBAN" pitchFamily="2" charset="0"/>
                        </a:rPr>
                        <m:t>𝒙</m:t>
                      </m:r>
                      <m:r>
                        <a:rPr lang="en-US" sz="3600" b="1" i="1" smtClean="0">
                          <a:latin typeface="Cambria Math"/>
                          <a:ea typeface="Cambria Math"/>
                          <a:cs typeface="NikoshBAN" pitchFamily="2" charset="0"/>
                        </a:rPr>
                        <m:t>+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𝒚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=</m:t>
                      </m:r>
                    </m:oMath>
                  </a14:m>
                  <a:r>
                    <a:rPr lang="bn-IN" sz="3600" b="1" dirty="0">
                      <a:latin typeface="NikoshBAN" pitchFamily="2" charset="0"/>
                      <a:cs typeface="NikoshBAN" pitchFamily="2" charset="0"/>
                    </a:rPr>
                    <a:t> কত? </a:t>
                  </a:r>
                  <a:endParaRPr lang="en-US" sz="3600" b="1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8171" y="598809"/>
                  <a:ext cx="8146245" cy="94682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2320" t="-6341" b="-1463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xmlns="" val="122976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6200" y="241995"/>
            <a:ext cx="8839200" cy="1715869"/>
            <a:chOff x="76200" y="241995"/>
            <a:chExt cx="8839200" cy="1715869"/>
          </a:xfrm>
        </p:grpSpPr>
        <p:sp>
          <p:nvSpPr>
            <p:cNvPr id="3" name="Round Diagonal Corner Rectangle 2"/>
            <p:cNvSpPr/>
            <p:nvPr/>
          </p:nvSpPr>
          <p:spPr>
            <a:xfrm>
              <a:off x="76200" y="241995"/>
              <a:ext cx="8839200" cy="1524000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3165673" y="381000"/>
              <a:ext cx="2010487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bn-BD" sz="6000" b="1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মূল্যায়ন</a:t>
              </a:r>
              <a:endParaRPr lang="en-US" sz="6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989618" y="1219200"/>
              <a:ext cx="168332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সময়ঃ ৩ মিনিট  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  <a:p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09576" y="2062430"/>
            <a:ext cx="8292399" cy="2757124"/>
            <a:chOff x="428171" y="347617"/>
            <a:chExt cx="8292399" cy="1438364"/>
          </a:xfrm>
        </p:grpSpPr>
        <p:sp>
          <p:nvSpPr>
            <p:cNvPr id="14" name="Round Diagonal Corner Rectangle 13"/>
            <p:cNvSpPr/>
            <p:nvPr/>
          </p:nvSpPr>
          <p:spPr>
            <a:xfrm>
              <a:off x="457200" y="347617"/>
              <a:ext cx="8263370" cy="1438364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428171" y="460351"/>
                  <a:ext cx="8146245" cy="12107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sz="3600" dirty="0" smtClean="0">
                      <a:latin typeface="NikoshBAN" pitchFamily="2" charset="0"/>
                      <a:cs typeface="NikoshBAN" pitchFamily="2" charset="0"/>
                    </a:rPr>
                    <a:t>সমস্যা-১</a:t>
                  </a:r>
                  <a:endParaRPr lang="bn-IN" sz="3600" dirty="0">
                    <a:latin typeface="NikoshBAN" pitchFamily="2" charset="0"/>
                    <a:cs typeface="NikoshBAN" pitchFamily="2" charset="0"/>
                  </a:endParaRPr>
                </a:p>
                <a:p>
                  <a14:m>
                    <m:oMath xmlns:m="http://schemas.openxmlformats.org/officeDocument/2006/math">
                      <m:r>
                        <a:rPr lang="en-US" sz="3600" b="1" i="1">
                          <a:latin typeface="Cambria Math"/>
                          <a:ea typeface="Cambria Math"/>
                          <a:cs typeface="NikoshBAN" pitchFamily="2" charset="0"/>
                        </a:rPr>
                        <m:t>𝒂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−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𝒃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𝟒</m:t>
                      </m:r>
                    </m:oMath>
                  </a14:m>
                  <a:r>
                    <a:rPr lang="bn-IN" sz="3600" b="1" dirty="0">
                      <a:latin typeface="NikoshBAN" pitchFamily="2" charset="0"/>
                      <a:cs typeface="NikoshBAN" pitchFamily="2" charset="0"/>
                    </a:rPr>
                    <a:t/>
                  </a:r>
                  <a:r>
                    <a:rPr lang="en-US" sz="3600" b="1" dirty="0">
                      <a:latin typeface="NikoshBAN" pitchFamily="2" charset="0"/>
                      <a:cs typeface="NikoshBAN" pitchFamily="2" charset="0"/>
                    </a:rPr>
                    <a:t/>
                  </a:r>
                  <a:r>
                    <a:rPr lang="bn-IN" sz="3600" b="1" dirty="0">
                      <a:latin typeface="NikoshBAN" pitchFamily="2" charset="0"/>
                      <a:cs typeface="NikoshBAN" pitchFamily="2" charset="0"/>
                    </a:rPr>
                    <a:t>এবং</a:t>
                  </a:r>
                  <a:r>
                    <a:rPr lang="en-US" sz="3600" b="1" dirty="0">
                      <a:latin typeface="NikoshBAN" pitchFamily="2" charset="0"/>
                      <a:cs typeface="NikoshBAN" pitchFamily="2" charset="0"/>
                    </a:rPr>
                    <a:t/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−</m:t>
                      </m:r>
                      <m:sSup>
                        <m:sSupPr>
                          <m:ctrlP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  <m:t>𝒃</m:t>
                          </m:r>
                        </m:e>
                        <m:sup>
                          <m: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𝟐𝟎</m:t>
                      </m:r>
                    </m:oMath>
                  </a14:m>
                  <a:r>
                    <a:rPr lang="bn-IN" sz="3600" b="1" dirty="0">
                      <a:latin typeface="NikoshBAN" pitchFamily="2" charset="0"/>
                      <a:cs typeface="NikoshBAN" pitchFamily="2" charset="0"/>
                    </a:rPr>
                    <a:t/>
                  </a:r>
                  <a:r>
                    <a:rPr lang="en-US" sz="3600" b="1" dirty="0">
                      <a:latin typeface="NikoshBAN" pitchFamily="2" charset="0"/>
                      <a:cs typeface="NikoshBAN" pitchFamily="2" charset="0"/>
                    </a:rPr>
                    <a:t/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হলে, </a:t>
                  </a:r>
                  <a14:m>
                    <m:oMath xmlns:m="http://schemas.openxmlformats.org/officeDocument/2006/math">
                      <m:r>
                        <a:rPr lang="en-US" sz="3600" b="1" i="1">
                          <a:latin typeface="Cambria Math"/>
                          <a:ea typeface="Cambria Math"/>
                          <a:cs typeface="NikoshBAN" pitchFamily="2" charset="0"/>
                        </a:rPr>
                        <m:t>𝒂</m:t>
                      </m:r>
                      <m:r>
                        <a:rPr lang="en-US" sz="3600" b="1">
                          <a:latin typeface="Cambria Math"/>
                          <a:cs typeface="NikoshBAN" pitchFamily="2" charset="0"/>
                        </a:rPr>
                        <m:t>+</m:t>
                      </m:r>
                      <m:r>
                        <a:rPr lang="en-US" sz="3600" b="1">
                          <a:latin typeface="Cambria Math"/>
                          <a:cs typeface="NikoshBAN" pitchFamily="2" charset="0"/>
                        </a:rPr>
                        <m:t>𝐛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=</m:t>
                      </m:r>
                    </m:oMath>
                  </a14:m>
                  <a:r>
                    <a:rPr lang="bn-IN" sz="3600" b="1" dirty="0">
                      <a:latin typeface="NikoshBAN" pitchFamily="2" charset="0"/>
                      <a:cs typeface="NikoshBAN" pitchFamily="2" charset="0"/>
                    </a:rPr>
                    <a:t> কত? </a:t>
                  </a:r>
                  <a:endParaRPr lang="en-US" sz="3600" b="1" dirty="0">
                    <a:latin typeface="NikoshBAN" pitchFamily="2" charset="0"/>
                    <a:cs typeface="NikoshBAN" pitchFamily="2" charset="0"/>
                  </a:endParaRPr>
                </a:p>
                <a:p>
                  <a:r>
                    <a:rPr lang="bn-IN" sz="3600" b="1" dirty="0">
                      <a:latin typeface="NikoshBAN" pitchFamily="2" charset="0"/>
                      <a:cs typeface="NikoshBAN" pitchFamily="2" charset="0"/>
                    </a:rPr>
                    <a:t/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/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/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ক)</a:t>
                  </a:r>
                  <a:r>
                    <a:rPr lang="en-US" sz="3600" b="1" dirty="0" smtClean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/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খ) </a:t>
                  </a:r>
                  <a:r>
                    <a:rPr lang="en-US" sz="3600" b="1" dirty="0" smtClean="0"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/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/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গ)</a:t>
                  </a:r>
                  <a:r>
                    <a:rPr lang="en-US" sz="3600" b="1" dirty="0">
                      <a:latin typeface="Times New Roman" pitchFamily="18" charset="0"/>
                      <a:cs typeface="Times New Roman" pitchFamily="18" charset="0"/>
                    </a:rPr>
                    <a:t/>
                  </a:r>
                  <a:r>
                    <a:rPr lang="en-US" sz="3600" b="1" dirty="0" smtClean="0">
                      <a:latin typeface="Times New Roman" pitchFamily="18" charset="0"/>
                      <a:cs typeface="Times New Roman" pitchFamily="18" charset="0"/>
                    </a:rPr>
                    <a:t>5  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/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/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ঘ)</a:t>
                  </a:r>
                  <a:r>
                    <a:rPr lang="en-US" sz="3600" b="1" dirty="0">
                      <a:latin typeface="Times New Roman" pitchFamily="18" charset="0"/>
                      <a:cs typeface="Times New Roman" pitchFamily="18" charset="0"/>
                    </a:rPr>
                    <a:t/>
                  </a:r>
                  <a:r>
                    <a:rPr lang="en-US" sz="3600" b="1" dirty="0" smtClean="0">
                      <a:latin typeface="Times New Roman" pitchFamily="18" charset="0"/>
                      <a:cs typeface="Times New Roman" pitchFamily="18" charset="0"/>
                    </a:rPr>
                    <a:t>7</a:t>
                  </a:r>
                  <a:endParaRPr lang="en-US" sz="3600" b="1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8171" y="460351"/>
                  <a:ext cx="8146245" cy="1210786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2244" t="-3947" b="-973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" name="Rectangle 5"/>
          <p:cNvSpPr/>
          <p:nvPr/>
        </p:nvSpPr>
        <p:spPr>
          <a:xfrm>
            <a:off x="3949298" y="3963726"/>
            <a:ext cx="1066800" cy="63568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408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p Arrow 2"/>
          <p:cNvSpPr/>
          <p:nvPr/>
        </p:nvSpPr>
        <p:spPr>
          <a:xfrm>
            <a:off x="1419046" y="228599"/>
            <a:ext cx="6147495" cy="128289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</a:rPr>
              <a:t>বাড়ীর কাজ </a:t>
            </a:r>
            <a:endParaRPr lang="en-US" sz="4000" b="1" dirty="0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57200" y="1511494"/>
            <a:ext cx="8298006" cy="4736906"/>
            <a:chOff x="457200" y="347617"/>
            <a:chExt cx="8298006" cy="1438364"/>
          </a:xfrm>
        </p:grpSpPr>
        <p:sp>
          <p:nvSpPr>
            <p:cNvPr id="7" name="Round Diagonal Corner Rectangle 6"/>
            <p:cNvSpPr/>
            <p:nvPr/>
          </p:nvSpPr>
          <p:spPr>
            <a:xfrm>
              <a:off x="457200" y="347617"/>
              <a:ext cx="8263370" cy="1438364"/>
            </a:xfrm>
            <a:prstGeom prst="round2Diag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8" name="TextBox 7"/>
                <p:cNvSpPr txBox="1"/>
                <p:nvPr/>
              </p:nvSpPr>
              <p:spPr>
                <a:xfrm>
                  <a:off x="608961" y="528450"/>
                  <a:ext cx="8146245" cy="90680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sz="3600" dirty="0" smtClean="0">
                      <a:latin typeface="NikoshBAN" pitchFamily="2" charset="0"/>
                      <a:cs typeface="NikoshBAN" pitchFamily="2" charset="0"/>
                    </a:rPr>
                    <a:t>সৃজনশীলপ্রশ্ন-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: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/>
                  </a:r>
                  <a:endParaRPr lang="bn-IN" sz="3600" b="1" dirty="0" smtClean="0">
                    <a:latin typeface="NikoshBAN" pitchFamily="2" charset="0"/>
                    <a:cs typeface="NikoshBAN" pitchFamily="2" charset="0"/>
                  </a:endParaRPr>
                </a:p>
                <a:p>
                  <a14:m>
                    <m:oMath xmlns:m="http://schemas.openxmlformats.org/officeDocument/2006/math"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𝒙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−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𝟓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𝒚</m:t>
                      </m:r>
                    </m:oMath>
                  </a14:m>
                  <a:r>
                    <a:rPr lang="bn-IN" sz="3600" b="1" dirty="0">
                      <a:latin typeface="NikoshBAN" pitchFamily="2" charset="0"/>
                      <a:cs typeface="NikoshBAN" pitchFamily="2" charset="0"/>
                    </a:rPr>
                    <a:t/>
                  </a:r>
                  <a:r>
                    <a:rPr lang="en-US" sz="3600" b="1" dirty="0">
                      <a:latin typeface="NikoshBAN" pitchFamily="2" charset="0"/>
                      <a:cs typeface="NikoshBAN" pitchFamily="2" charset="0"/>
                    </a:rPr>
                    <a:t/>
                  </a:r>
                  <a:r>
                    <a:rPr lang="bn-IN" sz="3600" b="1" dirty="0">
                      <a:latin typeface="NikoshBAN" pitchFamily="2" charset="0"/>
                      <a:cs typeface="NikoshBAN" pitchFamily="2" charset="0"/>
                    </a:rPr>
                    <a:t>এবং</a:t>
                  </a:r>
                  <a:r>
                    <a:rPr lang="en-US" sz="3600" b="1" dirty="0">
                      <a:latin typeface="NikoshBAN" pitchFamily="2" charset="0"/>
                      <a:cs typeface="NikoshBAN" pitchFamily="2" charset="0"/>
                    </a:rPr>
                    <a:t/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−</m:t>
                      </m:r>
                      <m:sSup>
                        <m:sSupPr>
                          <m:ctrlP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𝒚</m:t>
                          </m:r>
                        </m:e>
                        <m:sup>
                          <m: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𝟏𝟓</m:t>
                      </m:r>
                    </m:oMath>
                  </a14:m>
                  <a:r>
                    <a:rPr lang="bn-IN" sz="3600" b="1" dirty="0">
                      <a:latin typeface="NikoshBAN" pitchFamily="2" charset="0"/>
                      <a:cs typeface="NikoshBAN" pitchFamily="2" charset="0"/>
                    </a:rPr>
                    <a:t/>
                  </a:r>
                  <a:r>
                    <a:rPr lang="en-US" sz="3600" b="1" dirty="0">
                      <a:latin typeface="NikoshBAN" pitchFamily="2" charset="0"/>
                      <a:cs typeface="NikoshBAN" pitchFamily="2" charset="0"/>
                    </a:rPr>
                    <a:t/>
                  </a:r>
                  <a:endParaRPr lang="bn-IN" sz="3600" b="1" dirty="0">
                    <a:latin typeface="NikoshBAN" pitchFamily="2" charset="0"/>
                    <a:cs typeface="NikoshBAN" pitchFamily="2" charset="0"/>
                  </a:endParaRPr>
                </a:p>
                <a:p>
                  <a:r>
                    <a:rPr lang="bn-IN" sz="3600" b="1" dirty="0">
                      <a:latin typeface="NikoshBAN" pitchFamily="2" charset="0"/>
                      <a:cs typeface="NikoshBAN" pitchFamily="2" charset="0"/>
                    </a:rPr>
                    <a:t>ক) </a:t>
                  </a:r>
                  <a14:m>
                    <m:oMath xmlns:m="http://schemas.openxmlformats.org/officeDocument/2006/math">
                      <m:r>
                        <a:rPr lang="en-US" sz="3600" b="1" i="1">
                          <a:latin typeface="Cambria Math"/>
                          <a:ea typeface="Cambria Math"/>
                          <a:cs typeface="NikoshBAN" pitchFamily="2" charset="0"/>
                        </a:rPr>
                        <m:t>𝒙</m:t>
                      </m:r>
                      <m:r>
                        <a:rPr lang="en-US" sz="3600" b="1" i="1">
                          <a:latin typeface="Cambria Math"/>
                          <a:ea typeface="Cambria Math"/>
                          <a:cs typeface="NikoshBAN" pitchFamily="2" charset="0"/>
                        </a:rPr>
                        <m:t>+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𝒚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 =</m:t>
                      </m:r>
                    </m:oMath>
                  </a14:m>
                  <a:r>
                    <a:rPr lang="bn-IN" sz="3600" b="1" dirty="0">
                      <a:latin typeface="NikoshBAN" pitchFamily="2" charset="0"/>
                      <a:cs typeface="NikoshBAN" pitchFamily="2" charset="0"/>
                    </a:rPr>
                    <a:t> কত? </a:t>
                  </a:r>
                  <a:endParaRPr lang="en-US" sz="3600" b="1" dirty="0">
                    <a:latin typeface="NikoshBAN" pitchFamily="2" charset="0"/>
                    <a:cs typeface="NikoshBAN" pitchFamily="2" charset="0"/>
                  </a:endParaRPr>
                </a:p>
                <a:p>
                  <a:r>
                    <a:rPr lang="bn-IN" sz="3600" b="1" dirty="0">
                      <a:latin typeface="NikoshBAN" pitchFamily="2" charset="0"/>
                      <a:cs typeface="NikoshBAN" pitchFamily="2" charset="0"/>
                    </a:rPr>
                    <a:t>খ) </a:t>
                  </a:r>
                  <a14:m>
                    <m:oMath xmlns:m="http://schemas.openxmlformats.org/officeDocument/2006/math">
                      <m:r>
                        <a:rPr lang="en-US" sz="3600" b="1" i="0" smtClean="0">
                          <a:latin typeface="Cambria Math"/>
                          <a:cs typeface="NikoshBAN" pitchFamily="2" charset="0"/>
                        </a:rPr>
                        <m:t>𝟒</m:t>
                      </m:r>
                      <m:sSup>
                        <m:sSupPr>
                          <m:ctrlP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+</m:t>
                      </m:r>
                      <m:sSup>
                        <m:sSupPr>
                          <m:ctrlP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𝟒</m:t>
                          </m:r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𝒚</m:t>
                          </m:r>
                        </m:e>
                        <m:sup>
                          <m: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</m:sup>
                      </m:sSup>
                    </m:oMath>
                  </a14:m>
                  <a:r>
                    <a:rPr lang="bn-IN" sz="3600" b="1" dirty="0">
                      <a:latin typeface="NikoshBAN" pitchFamily="2" charset="0"/>
                      <a:cs typeface="NikoshBAN" pitchFamily="2" charset="0"/>
                    </a:rPr>
                    <a:t/>
                  </a:r>
                  <a:r>
                    <a:rPr lang="bn-IN" sz="3600" b="1" dirty="0">
                      <a:latin typeface="NikoshBAN" pitchFamily="2" charset="0"/>
                      <a:cs typeface="NikoshBAN" pitchFamily="2" charset="0"/>
                    </a:rPr>
                    <a:t>এর মান নির্নয় কর।</a:t>
                  </a:r>
                  <a:endParaRPr lang="bn-IN" sz="3600" b="1" dirty="0">
                    <a:latin typeface="NikoshBAN" pitchFamily="2" charset="0"/>
                    <a:cs typeface="NikoshBAN" pitchFamily="2" charset="0"/>
                  </a:endParaRPr>
                </a:p>
                <a:p>
                  <a:r>
                    <a:rPr lang="bn-IN" sz="3600" b="1" dirty="0">
                      <a:latin typeface="NikoshBAN" pitchFamily="2" charset="0"/>
                      <a:cs typeface="NikoshBAN" pitchFamily="2" charset="0"/>
                    </a:rPr>
                    <a:t>গ) প্রমাণ কর যে,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  <m:t>𝟑</m:t>
                          </m:r>
                        </m:sup>
                      </m:sSup>
                      <m:sSup>
                        <m:sSupPr>
                          <m:ctrlP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  <m:t>−</m:t>
                          </m:r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𝒚</m:t>
                          </m:r>
                        </m:e>
                        <m:sup>
                          <m: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  <m:t>𝟑</m:t>
                          </m:r>
                        </m:sup>
                      </m:sSup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𝟔𝟓</m:t>
                      </m:r>
                    </m:oMath>
                  </a14:m>
                  <a:endParaRPr lang="en-US" sz="3600" b="1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8961" y="528450"/>
                  <a:ext cx="8146245" cy="906801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2320" t="-3061" b="-428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xmlns="" val="336901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61776" y="698730"/>
            <a:ext cx="8347405" cy="5473470"/>
            <a:chOff x="361776" y="533400"/>
            <a:chExt cx="8347405" cy="5473470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61777" y="533400"/>
              <a:ext cx="8347404" cy="32766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61776" y="3617302"/>
              <a:ext cx="8347405" cy="238956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112500"/>
            </a:effectLst>
            <a:sp3d>
              <a:bevelT w="190500" h="38100"/>
            </a:sp3d>
          </p:spPr>
        </p:pic>
        <p:sp>
          <p:nvSpPr>
            <p:cNvPr id="7" name="TextBox 6"/>
            <p:cNvSpPr txBox="1"/>
            <p:nvPr/>
          </p:nvSpPr>
          <p:spPr>
            <a:xfrm>
              <a:off x="3429000" y="3302168"/>
              <a:ext cx="3347911" cy="10156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60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ধন্যবাদ</a:t>
              </a:r>
              <a:endParaRPr lang="en-US" sz="6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37632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cvv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0556">
            <a:off x="3890740" y="1564144"/>
            <a:ext cx="771525" cy="49179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04800"/>
            <a:ext cx="8229600" cy="112331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7200" dirty="0" smtClean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পরিচিতি</a:t>
            </a: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2532" y="3804241"/>
            <a:ext cx="3333668" cy="29854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IN" sz="32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জিয়াউল হক ভূঁঞা</a:t>
            </a:r>
          </a:p>
          <a:p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সহকারী শিক্ষক </a:t>
            </a:r>
            <a:r>
              <a:rPr lang="en-US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গণিত </a:t>
            </a:r>
          </a:p>
          <a:p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ফেনী আলীয়া কামিল মাদ্রাসা</a:t>
            </a:r>
            <a:endParaRPr lang="en-US" sz="28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01830123185</a:t>
            </a:r>
            <a:endParaRPr lang="bn-IN" sz="28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2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184" y="1572682"/>
            <a:ext cx="1932572" cy="24479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5" name="Group 4"/>
          <p:cNvGrpSpPr/>
          <p:nvPr/>
        </p:nvGrpSpPr>
        <p:grpSpPr>
          <a:xfrm>
            <a:off x="4610100" y="2105618"/>
            <a:ext cx="3838327" cy="3416320"/>
            <a:chOff x="4610100" y="2105618"/>
            <a:chExt cx="3838327" cy="3416320"/>
          </a:xfrm>
        </p:grpSpPr>
        <p:sp>
          <p:nvSpPr>
            <p:cNvPr id="3" name="TextBox 2"/>
            <p:cNvSpPr txBox="1"/>
            <p:nvPr/>
          </p:nvSpPr>
          <p:spPr>
            <a:xfrm>
              <a:off x="4790827" y="2105618"/>
              <a:ext cx="3657600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800" b="1" dirty="0" smtClean="0">
                  <a:latin typeface="NikoshBAN" pitchFamily="2" charset="0"/>
                  <a:cs typeface="NikoshBAN" pitchFamily="2" charset="0"/>
                </a:rPr>
                <a:t>পাঠ পরিচিতি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অষ্টম শ্রেণি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বিষয়ঃ গণিত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অধ্যায়ঃ চতুর্থ </a:t>
              </a:r>
              <a:endParaRPr lang="bn-IN" sz="28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2800" b="1" dirty="0" err="1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সময়ঃ</a:t>
              </a:r>
              <a:r>
                <a:rPr lang="en-US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bn-IN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৪</a:t>
              </a:r>
              <a:r>
                <a:rPr lang="bn-IN" sz="2800" b="1" dirty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৫</a:t>
              </a:r>
              <a:r>
                <a:rPr lang="en-US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en-US" sz="2800" b="1" dirty="0" err="1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মিনিট</a:t>
              </a:r>
              <a:endParaRPr lang="bn-IN" sz="2800" b="1" dirty="0">
                <a:solidFill>
                  <a:prstClr val="black"/>
                </a:solidFill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r>
                <a:rPr lang="bn-IN" sz="2800" b="1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তারিখঃ </a:t>
              </a:r>
              <a:r>
                <a:rPr lang="bn-IN" sz="2800" b="1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২৪/১২/১৯</a:t>
              </a:r>
              <a:endParaRPr lang="en-US" sz="2800" b="1" dirty="0">
                <a:solidFill>
                  <a:prstClr val="black"/>
                </a:solidFill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endParaRPr lang="bn-IN" sz="2800" b="1" dirty="0" smtClean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4610100" y="2128837"/>
              <a:ext cx="3657600" cy="6858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1183357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1196777" y="3395464"/>
            <a:ext cx="6658087" cy="1147505"/>
            <a:chOff x="609600" y="5105400"/>
            <a:chExt cx="3962400" cy="609600"/>
          </a:xfrm>
        </p:grpSpPr>
        <p:sp>
          <p:nvSpPr>
            <p:cNvPr id="17" name="Rounded Rectangle 16"/>
            <p:cNvSpPr/>
            <p:nvPr/>
          </p:nvSpPr>
          <p:spPr>
            <a:xfrm>
              <a:off x="609600" y="5105400"/>
              <a:ext cx="3962400" cy="6096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775878" y="5203964"/>
                  <a:ext cx="3718585" cy="3500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bn-IN" sz="3600" b="1" i="1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3600" b="1" dirty="0">
                                <a:latin typeface="Times New Roman" pitchFamily="18" charset="0"/>
                                <a:cs typeface="Times New Roman" pitchFamily="18" charset="0"/>
                              </a:rPr>
                              <m:t>(</m:t>
                            </m:r>
                            <m:r>
                              <a:rPr lang="en-US" sz="3600" b="1" i="1" dirty="0">
                                <a:latin typeface="Cambria Math"/>
                                <a:cs typeface="Times New Roman" pitchFamily="18" charset="0"/>
                              </a:rPr>
                              <m:t>𝒂</m:t>
                            </m:r>
                            <m:r>
                              <a:rPr lang="en-US" sz="3600" b="1" i="1">
                                <a:latin typeface="Cambria Math"/>
                                <a:cs typeface="Times New Roman" pitchFamily="18" charset="0"/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en-US" sz="3600" b="1">
                                <a:latin typeface="Cambria Math"/>
                                <a:cs typeface="Times New Roman" pitchFamily="18" charset="0"/>
                              </a:rPr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3600" b="1" dirty="0">
                                <a:latin typeface="Times New Roman" pitchFamily="18" charset="0"/>
                                <a:cs typeface="Times New Roman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600" b="1" i="1" dirty="0">
                                <a:latin typeface="Cambria Math"/>
                                <a:cs typeface="Times New Roman" pitchFamily="18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3600" b="1" dirty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3600" b="1" dirty="0">
                            <a:latin typeface="Cambria Math"/>
                            <a:cs typeface="Times New Roman" pitchFamily="18" charset="0"/>
                          </a:rPr>
                          <m:t>𝟑𝐚𝐛</m:t>
                        </m:r>
                        <m:r>
                          <a:rPr lang="en-US" sz="3600" b="1" dirty="0"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en-US" sz="3600" b="1" dirty="0">
                            <a:latin typeface="Cambria Math"/>
                            <a:cs typeface="Times New Roman" pitchFamily="18" charset="0"/>
                          </a:rPr>
                          <m:t>𝐚</m:t>
                        </m:r>
                        <m:r>
                          <a:rPr lang="en-US" sz="3600" b="1" dirty="0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sz="3600" b="1" dirty="0">
                            <a:latin typeface="Cambria Math"/>
                            <a:cs typeface="Times New Roman" pitchFamily="18" charset="0"/>
                          </a:rPr>
                          <m:t>𝐛</m:t>
                        </m:r>
                        <m:r>
                          <a:rPr lang="en-US" sz="3600" b="1" dirty="0"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36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5878" y="5203964"/>
                  <a:ext cx="3718585" cy="350033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t="-11927" b="-3302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" name="Group 10"/>
          <p:cNvGrpSpPr/>
          <p:nvPr/>
        </p:nvGrpSpPr>
        <p:grpSpPr>
          <a:xfrm>
            <a:off x="2542977" y="2022506"/>
            <a:ext cx="4114800" cy="990600"/>
            <a:chOff x="1219200" y="609600"/>
            <a:chExt cx="7239000" cy="990600"/>
          </a:xfrm>
        </p:grpSpPr>
        <p:sp>
          <p:nvSpPr>
            <p:cNvPr id="13" name="Rounded Rectangle 12"/>
            <p:cNvSpPr/>
            <p:nvPr/>
          </p:nvSpPr>
          <p:spPr>
            <a:xfrm>
              <a:off x="1219200" y="609600"/>
              <a:ext cx="7239000" cy="99060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4" name="Rectangle 13"/>
                <p:cNvSpPr/>
                <p:nvPr/>
              </p:nvSpPr>
              <p:spPr>
                <a:xfrm>
                  <a:off x="1524000" y="720179"/>
                  <a:ext cx="6629401" cy="78476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4400" b="1" i="1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/>
                                <a:cs typeface="NikoshBAN" pitchFamily="2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4400" b="1" i="1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4400" b="1" i="1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/>
                                <a:cs typeface="NikoshBAN" pitchFamily="2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4400" b="1" i="1">
                            <a:latin typeface="Cambria Math"/>
                            <a:cs typeface="NikoshBAN" pitchFamily="2" charset="0"/>
                          </a:rPr>
                          <m:t>=</m:t>
                        </m:r>
                        <m:r>
                          <a:rPr lang="en-US" sz="4400" b="1" i="0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?</m:t>
                        </m:r>
                      </m:oMath>
                    </m:oMathPara>
                  </a14:m>
                  <a:endParaRPr lang="en-US" sz="4400" b="1" dirty="0">
                    <a:solidFill>
                      <a:schemeClr val="tx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24000" y="720179"/>
                  <a:ext cx="6629401" cy="78476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11628" b="-3798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TextBox 1"/>
          <p:cNvSpPr txBox="1"/>
          <p:nvPr/>
        </p:nvSpPr>
        <p:spPr>
          <a:xfrm>
            <a:off x="914400" y="8382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লক্ষ কর ও উওর দাও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536050" y="2022506"/>
            <a:ext cx="4114800" cy="990600"/>
            <a:chOff x="1219200" y="609600"/>
            <a:chExt cx="7239000" cy="990600"/>
          </a:xfrm>
        </p:grpSpPr>
        <p:sp>
          <p:nvSpPr>
            <p:cNvPr id="16" name="Rounded Rectangle 15"/>
            <p:cNvSpPr/>
            <p:nvPr/>
          </p:nvSpPr>
          <p:spPr>
            <a:xfrm>
              <a:off x="1219200" y="609600"/>
              <a:ext cx="7239000" cy="99060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0" name="Rectangle 19"/>
                <p:cNvSpPr/>
                <p:nvPr/>
              </p:nvSpPr>
              <p:spPr>
                <a:xfrm>
                  <a:off x="1524000" y="720179"/>
                  <a:ext cx="6629401" cy="78476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4400" b="1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/>
                                <a:cs typeface="NikoshBAN" pitchFamily="2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4400" b="1" i="1" smtClean="0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4400" b="1" i="1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/>
                                <a:cs typeface="NikoshBAN" pitchFamily="2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4400" b="1" i="1">
                            <a:latin typeface="Cambria Math"/>
                            <a:cs typeface="NikoshBAN" pitchFamily="2" charset="0"/>
                          </a:rPr>
                          <m:t>=</m:t>
                        </m:r>
                        <m:r>
                          <a:rPr lang="en-US" sz="4400" b="1" i="0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?</m:t>
                        </m:r>
                      </m:oMath>
                    </m:oMathPara>
                  </a14:m>
                  <a:endParaRPr lang="en-US" sz="4400" b="1" dirty="0">
                    <a:solidFill>
                      <a:schemeClr val="tx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24000" y="720179"/>
                  <a:ext cx="6629401" cy="78476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11628" b="-3798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" name="Group 20"/>
          <p:cNvGrpSpPr/>
          <p:nvPr/>
        </p:nvGrpSpPr>
        <p:grpSpPr>
          <a:xfrm>
            <a:off x="1175995" y="3395463"/>
            <a:ext cx="6658087" cy="1147505"/>
            <a:chOff x="609600" y="5105400"/>
            <a:chExt cx="3962400" cy="609600"/>
          </a:xfrm>
        </p:grpSpPr>
        <p:sp>
          <p:nvSpPr>
            <p:cNvPr id="22" name="Rounded Rectangle 21"/>
            <p:cNvSpPr/>
            <p:nvPr/>
          </p:nvSpPr>
          <p:spPr>
            <a:xfrm>
              <a:off x="609600" y="5105400"/>
              <a:ext cx="3962400" cy="6096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775878" y="5203964"/>
                  <a:ext cx="3718585" cy="3500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bn-IN" sz="3600" b="1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3600" b="1" dirty="0">
                                <a:latin typeface="Times New Roman" pitchFamily="18" charset="0"/>
                                <a:cs typeface="Times New Roman" pitchFamily="18" charset="0"/>
                              </a:rPr>
                              <m:t>(</m:t>
                            </m:r>
                            <m:r>
                              <a:rPr lang="en-US" sz="3600" b="1" i="1" dirty="0">
                                <a:latin typeface="Cambria Math"/>
                                <a:cs typeface="Times New Roman" pitchFamily="18" charset="0"/>
                              </a:rPr>
                              <m:t>𝒂</m:t>
                            </m:r>
                            <m:r>
                              <a:rPr lang="en-US" sz="3600" b="1" i="1" dirty="0" smtClean="0"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en-US" sz="3600" b="1">
                                <a:latin typeface="Cambria Math"/>
                                <a:cs typeface="Times New Roman" pitchFamily="18" charset="0"/>
                              </a:rPr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3600" b="1" dirty="0">
                                <a:latin typeface="Times New Roman" pitchFamily="18" charset="0"/>
                                <a:cs typeface="Times New Roman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600" b="1" i="1" dirty="0">
                                <a:latin typeface="Cambria Math"/>
                                <a:cs typeface="Times New Roman" pitchFamily="18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3600" b="1" i="0" dirty="0" smtClean="0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sz="3600" b="1" dirty="0">
                            <a:latin typeface="Cambria Math"/>
                            <a:cs typeface="Times New Roman" pitchFamily="18" charset="0"/>
                          </a:rPr>
                          <m:t>𝟑𝐚𝐛</m:t>
                        </m:r>
                        <m:r>
                          <a:rPr lang="en-US" sz="3600" b="1" dirty="0"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en-US" sz="3600" b="1" dirty="0">
                            <a:latin typeface="Cambria Math"/>
                            <a:cs typeface="Times New Roman" pitchFamily="18" charset="0"/>
                          </a:rPr>
                          <m:t>𝐚</m:t>
                        </m:r>
                        <m:r>
                          <a:rPr lang="en-US" sz="3600" b="1" i="0" dirty="0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3600" b="1" dirty="0">
                            <a:latin typeface="Cambria Math"/>
                            <a:cs typeface="Times New Roman" pitchFamily="18" charset="0"/>
                          </a:rPr>
                          <m:t>𝐛</m:t>
                        </m:r>
                        <m:r>
                          <a:rPr lang="en-US" sz="3600" b="1" dirty="0"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36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5878" y="5203964"/>
                  <a:ext cx="3718585" cy="350033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11927" b="-3302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Group 26"/>
          <p:cNvGrpSpPr/>
          <p:nvPr/>
        </p:nvGrpSpPr>
        <p:grpSpPr>
          <a:xfrm>
            <a:off x="2688450" y="2174906"/>
            <a:ext cx="4114800" cy="990600"/>
            <a:chOff x="1219200" y="609600"/>
            <a:chExt cx="7239000" cy="990600"/>
          </a:xfrm>
        </p:grpSpPr>
        <p:sp>
          <p:nvSpPr>
            <p:cNvPr id="28" name="Rounded Rectangle 27"/>
            <p:cNvSpPr/>
            <p:nvPr/>
          </p:nvSpPr>
          <p:spPr>
            <a:xfrm>
              <a:off x="1219200" y="609600"/>
              <a:ext cx="7239000" cy="99060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9" name="Rectangle 28"/>
                <p:cNvSpPr/>
                <p:nvPr/>
              </p:nvSpPr>
              <p:spPr>
                <a:xfrm>
                  <a:off x="1524000" y="720179"/>
                  <a:ext cx="6629401" cy="78476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4400" b="1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/>
                                <a:cs typeface="NikoshBAN" pitchFamily="2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4400" b="1" i="1" smtClean="0"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4400" b="1" i="1" smtClean="0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4400" b="1" i="1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/>
                                <a:cs typeface="NikoshBAN" pitchFamily="2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sz="4400" b="1" i="1" smtClean="0"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4400" b="1" i="1">
                            <a:latin typeface="Cambria Math"/>
                            <a:cs typeface="NikoshBAN" pitchFamily="2" charset="0"/>
                          </a:rPr>
                          <m:t>=</m:t>
                        </m:r>
                        <m:r>
                          <a:rPr lang="en-US" sz="4400" b="1" i="0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?</m:t>
                        </m:r>
                      </m:oMath>
                    </m:oMathPara>
                  </a14:m>
                  <a:endParaRPr lang="en-US" sz="4400" b="1" dirty="0">
                    <a:solidFill>
                      <a:schemeClr val="tx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>
            <p:sp>
              <p:nvSpPr>
                <p:cNvPr id="29" name="Rectangle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24000" y="720179"/>
                  <a:ext cx="6629401" cy="784767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t="-11628" b="-3798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" name="Group 29"/>
          <p:cNvGrpSpPr/>
          <p:nvPr/>
        </p:nvGrpSpPr>
        <p:grpSpPr>
          <a:xfrm>
            <a:off x="1328395" y="3547863"/>
            <a:ext cx="6658087" cy="1147505"/>
            <a:chOff x="609600" y="5105400"/>
            <a:chExt cx="3962400" cy="609600"/>
          </a:xfrm>
        </p:grpSpPr>
        <p:sp>
          <p:nvSpPr>
            <p:cNvPr id="31" name="Rounded Rectangle 30"/>
            <p:cNvSpPr/>
            <p:nvPr/>
          </p:nvSpPr>
          <p:spPr>
            <a:xfrm>
              <a:off x="609600" y="5105400"/>
              <a:ext cx="3962400" cy="6096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775878" y="5203964"/>
                  <a:ext cx="3718585" cy="3433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600" b="1" i="0" dirty="0" smtClean="0"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en-US" sz="3600" b="1" i="0" dirty="0" smtClean="0">
                            <a:latin typeface="Cambria Math"/>
                            <a:cs typeface="Times New Roman" pitchFamily="18" charset="0"/>
                          </a:rPr>
                          <m:t>𝐚</m:t>
                        </m:r>
                        <m:r>
                          <a:rPr lang="en-US" sz="3600" b="1" i="0" dirty="0" smtClean="0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sz="3600" b="1" i="0" dirty="0" smtClean="0">
                            <a:latin typeface="Cambria Math"/>
                            <a:cs typeface="Times New Roman" pitchFamily="18" charset="0"/>
                          </a:rPr>
                          <m:t>𝐛</m:t>
                        </m:r>
                        <m:r>
                          <a:rPr lang="en-US" sz="3600" b="1" i="0" dirty="0" smtClean="0">
                            <a:latin typeface="Cambria Math"/>
                            <a:cs typeface="Times New Roman" pitchFamily="18" charset="0"/>
                          </a:rPr>
                          <m:t>)(</m:t>
                        </m:r>
                        <m:r>
                          <a:rPr lang="en-US" sz="3600" b="1" i="0" dirty="0" smtClean="0">
                            <a:latin typeface="Cambria Math"/>
                            <a:cs typeface="Times New Roman" pitchFamily="18" charset="0"/>
                          </a:rPr>
                          <m:t>𝐚</m:t>
                        </m:r>
                        <m:r>
                          <a:rPr lang="en-US" sz="3600" b="1" i="0" dirty="0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3600" b="1" i="0" dirty="0" smtClean="0">
                            <a:latin typeface="Cambria Math"/>
                            <a:cs typeface="Times New Roman" pitchFamily="18" charset="0"/>
                          </a:rPr>
                          <m:t>𝐛</m:t>
                        </m:r>
                        <m:r>
                          <a:rPr lang="en-US" sz="3600" b="1" i="0" dirty="0" smtClean="0"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36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5878" y="5203964"/>
                  <a:ext cx="3718585" cy="343357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t="-14151" b="-3490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xmlns="" val="347462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990600" y="381000"/>
            <a:ext cx="8005761" cy="2179162"/>
            <a:chOff x="990600" y="381000"/>
            <a:chExt cx="8005761" cy="2179162"/>
          </a:xfrm>
        </p:grpSpPr>
        <p:sp>
          <p:nvSpPr>
            <p:cNvPr id="3" name="Rounded Rectangle 2"/>
            <p:cNvSpPr/>
            <p:nvPr/>
          </p:nvSpPr>
          <p:spPr>
            <a:xfrm>
              <a:off x="990600" y="408709"/>
              <a:ext cx="6781800" cy="12192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676400" y="399871"/>
              <a:ext cx="3990195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7200" b="1" dirty="0">
                  <a:latin typeface="NikoshBAN" pitchFamily="2" charset="0"/>
                  <a:cs typeface="NikoshBAN" pitchFamily="2" charset="0"/>
                </a:rPr>
                <a:t>আজকের পাঠ</a:t>
              </a:r>
              <a:endParaRPr lang="en-US" sz="7200" dirty="0"/>
            </a:p>
          </p:txBody>
        </p:sp>
        <p:pic>
          <p:nvPicPr>
            <p:cNvPr id="4" name="Picture 2" descr="C:\Users\DOEL\Pictures\Books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548436" y="381000"/>
              <a:ext cx="2447925" cy="2179162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</p:pic>
      </p:grpSp>
      <p:grpSp>
        <p:nvGrpSpPr>
          <p:cNvPr id="9" name="Group 8"/>
          <p:cNvGrpSpPr/>
          <p:nvPr/>
        </p:nvGrpSpPr>
        <p:grpSpPr>
          <a:xfrm>
            <a:off x="609600" y="3352800"/>
            <a:ext cx="8001000" cy="1676400"/>
            <a:chOff x="609600" y="3352800"/>
            <a:chExt cx="8001000" cy="1676400"/>
          </a:xfrm>
        </p:grpSpPr>
        <p:sp>
          <p:nvSpPr>
            <p:cNvPr id="7" name="Parallelogram 6"/>
            <p:cNvSpPr/>
            <p:nvPr/>
          </p:nvSpPr>
          <p:spPr>
            <a:xfrm>
              <a:off x="609600" y="3352800"/>
              <a:ext cx="7848600" cy="1676400"/>
            </a:xfrm>
            <a:prstGeom prst="parallelogram">
              <a:avLst/>
            </a:prstGeom>
            <a:solidFill>
              <a:srgbClr val="92D050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21413" y="3683168"/>
              <a:ext cx="768918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6000" dirty="0" smtClean="0">
                  <a:latin typeface="NikoshBAN" pitchFamily="2" charset="0"/>
                  <a:cs typeface="NikoshBAN" pitchFamily="2" charset="0"/>
                </a:rPr>
                <a:t>বীজগণিতীয় সূত্রাবলি ও প্রয়োগ</a:t>
              </a:r>
              <a:endParaRPr lang="en-US" sz="60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75851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" name="Flowchart: Internal Storage 1"/>
            <p:cNvSpPr/>
            <p:nvPr/>
          </p:nvSpPr>
          <p:spPr>
            <a:xfrm>
              <a:off x="0" y="0"/>
              <a:ext cx="9144000" cy="6858000"/>
            </a:xfrm>
            <a:prstGeom prst="flowChartInternalStorage">
              <a:avLst/>
            </a:prstGeom>
            <a:ln w="76200" cmpd="tri">
              <a:solidFill>
                <a:schemeClr val="tx1">
                  <a:alpha val="8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524000" y="207818"/>
              <a:ext cx="5410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b="1" dirty="0">
                  <a:latin typeface="Nikosh" pitchFamily="2" charset="0"/>
                  <a:cs typeface="Nikosh" pitchFamily="2" charset="0"/>
                </a:rPr>
                <a:t>পাঠ শেষে শিক্ষার্থীরা</a:t>
              </a:r>
              <a:r>
                <a:rPr lang="bn-IN" sz="4000" b="1" dirty="0">
                  <a:latin typeface="Nikosh" pitchFamily="2" charset="0"/>
                  <a:cs typeface="Nikosh" pitchFamily="2" charset="0"/>
                </a:rPr>
                <a:t>------ </a:t>
              </a:r>
              <a:endParaRPr lang="en-US" sz="4000" b="1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295400" y="1219200"/>
            <a:ext cx="7391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বর্গের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সূত্র প্রয়োগ করে       	বীজগাণিতীয় রাশির সমাধান 	করতে পারবে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বর্গের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।  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ঘনফলের সূত্র প্রয়োগ করে       	বীজগাণিতীয় রাশির সমাধান 	করতে পারবে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endParaRPr lang="bn-IN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810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57200" y="332604"/>
            <a:ext cx="8298006" cy="5619489"/>
            <a:chOff x="457200" y="347617"/>
            <a:chExt cx="8298006" cy="1438364"/>
          </a:xfrm>
        </p:grpSpPr>
        <p:sp>
          <p:nvSpPr>
            <p:cNvPr id="2" name="Round Diagonal Corner Rectangle 1"/>
            <p:cNvSpPr/>
            <p:nvPr/>
          </p:nvSpPr>
          <p:spPr>
            <a:xfrm>
              <a:off x="457200" y="347617"/>
              <a:ext cx="8263370" cy="1438364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6" name="TextBox 5"/>
                <p:cNvSpPr txBox="1"/>
                <p:nvPr/>
              </p:nvSpPr>
              <p:spPr>
                <a:xfrm>
                  <a:off x="608961" y="528450"/>
                  <a:ext cx="8146245" cy="74229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sz="3600" dirty="0" smtClean="0">
                      <a:latin typeface="NikoshBAN" pitchFamily="2" charset="0"/>
                      <a:cs typeface="NikoshBAN" pitchFamily="2" charset="0"/>
                    </a:rPr>
                    <a:t>সৃজনশীল-২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: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/>
                  </a:r>
                  <a:endParaRPr lang="bn-IN" sz="3600" b="1" dirty="0" smtClean="0">
                    <a:latin typeface="NikoshBAN" pitchFamily="2" charset="0"/>
                    <a:cs typeface="NikoshBAN" pitchFamily="2" charset="0"/>
                  </a:endParaRPr>
                </a:p>
                <a:p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/>
                  </a:r>
                  <a14:m>
                    <m:oMath xmlns:m="http://schemas.openxmlformats.org/officeDocument/2006/math">
                      <m:r>
                        <a:rPr lang="en-US" sz="3600" b="1" i="0" smtClean="0">
                          <a:latin typeface="Cambria Math"/>
                          <a:cs typeface="NikoshBAN" pitchFamily="2" charset="0"/>
                        </a:rPr>
                        <m:t>𝐚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−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𝒃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𝟑</m:t>
                      </m:r>
                    </m:oMath>
                  </a14:m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/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/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এবং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/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−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𝒃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𝟏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𝟓</m:t>
                      </m:r>
                    </m:oMath>
                  </a14:m>
                  <a:r>
                    <a:rPr lang="bn-IN" sz="3600" b="1" dirty="0">
                      <a:latin typeface="NikoshBAN" pitchFamily="2" charset="0"/>
                      <a:cs typeface="NikoshBAN" pitchFamily="2" charset="0"/>
                    </a:rPr>
                    <a:t/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/>
                  </a:r>
                  <a:endParaRPr lang="bn-IN" sz="3600" b="1" dirty="0" smtClean="0">
                    <a:latin typeface="NikoshBAN" pitchFamily="2" charset="0"/>
                    <a:cs typeface="NikoshBAN" pitchFamily="2" charset="0"/>
                  </a:endParaRPr>
                </a:p>
                <a:p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ক) </a:t>
                  </a:r>
                  <a14:m>
                    <m:oMath xmlns:m="http://schemas.openxmlformats.org/officeDocument/2006/math">
                      <m:r>
                        <a:rPr lang="en-US" sz="3600" b="1" i="0" smtClean="0">
                          <a:latin typeface="Cambria Math"/>
                          <a:cs typeface="NikoshBAN" pitchFamily="2" charset="0"/>
                        </a:rPr>
                        <m:t>𝐚</m:t>
                      </m:r>
                      <m:r>
                        <a:rPr lang="en-US" sz="3600" b="1" i="0" smtClean="0">
                          <a:latin typeface="Cambria Math"/>
                          <a:cs typeface="NikoshBAN" pitchFamily="2" charset="0"/>
                        </a:rPr>
                        <m:t>+</m:t>
                      </m:r>
                      <m:r>
                        <a:rPr lang="en-US" sz="3600" b="1" i="0" smtClean="0">
                          <a:latin typeface="Cambria Math"/>
                          <a:cs typeface="NikoshBAN" pitchFamily="2" charset="0"/>
                        </a:rPr>
                        <m:t>𝐛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</m:oMath>
                  </a14:m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/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কত? </a:t>
                  </a:r>
                  <a:endParaRPr lang="en-US" sz="3600" b="1" dirty="0" smtClean="0">
                    <a:latin typeface="NikoshBAN" pitchFamily="2" charset="0"/>
                    <a:cs typeface="NikoshBAN" pitchFamily="2" charset="0"/>
                  </a:endParaRPr>
                </a:p>
                <a:p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খ) </a:t>
                  </a:r>
                  <a14:m>
                    <m:oMath xmlns:m="http://schemas.openxmlformats.org/officeDocument/2006/math">
                      <m:r>
                        <a:rPr lang="en-US" sz="3600" b="1" i="0" smtClean="0">
                          <a:latin typeface="Cambria Math"/>
                          <a:cs typeface="NikoshBAN" pitchFamily="2" charset="0"/>
                        </a:rPr>
                        <m:t>𝟐</m:t>
                      </m:r>
                      <m:sSup>
                        <m:sSupPr>
                          <m:ctrlP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+</m:t>
                      </m:r>
                      <m:sSup>
                        <m:sSupPr>
                          <m:ctrlP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  <m: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  <m:t>𝒃</m:t>
                          </m:r>
                        </m:e>
                        <m:sup>
                          <m: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</m:sup>
                      </m:sSup>
                    </m:oMath>
                  </a14:m>
                  <a:r>
                    <a:rPr lang="bn-IN" sz="3600" b="1" dirty="0">
                      <a:latin typeface="NikoshBAN" pitchFamily="2" charset="0"/>
                      <a:cs typeface="NikoshBAN" pitchFamily="2" charset="0"/>
                    </a:rPr>
                    <a:t/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এর মান নির্নয় কর।</a:t>
                  </a:r>
                  <a:endParaRPr lang="bn-IN" sz="3600" b="1" dirty="0">
                    <a:latin typeface="NikoshBAN" pitchFamily="2" charset="0"/>
                    <a:cs typeface="NikoshBAN" pitchFamily="2" charset="0"/>
                  </a:endParaRPr>
                </a:p>
                <a:p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গ) প্রমাণ কর যে,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𝟑</m:t>
                          </m:r>
                        </m:sup>
                      </m:sSup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−</m:t>
                          </m:r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𝒃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𝟔𝟑</m:t>
                      </m:r>
                    </m:oMath>
                  </a14:m>
                  <a:endParaRPr lang="en-US" sz="3600" b="1" dirty="0" smtClean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8961" y="528450"/>
                  <a:ext cx="8146245" cy="74229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2320" t="-3151" b="-735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xmlns="" val="407433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429469" y="1676400"/>
            <a:ext cx="8249845" cy="48768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 </a:t>
            </a:r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687327" y="1713354"/>
                <a:ext cx="5256271" cy="15808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800" b="1" dirty="0" smtClean="0">
                    <a:latin typeface="NikoshBAN" pitchFamily="2" charset="0"/>
                    <a:cs typeface="NikoshBAN" pitchFamily="2" charset="0"/>
                  </a:rPr>
                  <a:t>ক)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দেওয়া আছে,</a:t>
                </a:r>
              </a:p>
              <a:p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200" b="1" dirty="0">
                    <a:latin typeface="NikoshBAN" pitchFamily="2" charset="0"/>
                    <a:cs typeface="NikoshBAN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/>
                        <a:ea typeface="Cambria Math"/>
                        <a:cs typeface="NikoshBAN" pitchFamily="2" charset="0"/>
                      </a:rPr>
                      <m:t>𝒂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−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𝒃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𝟑</m:t>
                    </m:r>
                  </m:oMath>
                </a14:m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/>
                </a:r>
                <a:endParaRPr lang="en-US" sz="3200" b="1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200" b="1" dirty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এবং</a:t>
                </a:r>
                <a:r>
                  <a:rPr lang="en-US" sz="3200" b="1" dirty="0">
                    <a:latin typeface="NikoshBAN" pitchFamily="2" charset="0"/>
                    <a:cs typeface="NikoshBAN" pitchFamily="2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𝒂</m:t>
                        </m:r>
                      </m:e>
                      <m:sup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−</m:t>
                    </m:r>
                    <m:sSup>
                      <m:sSupPr>
                        <m:ctrlPr>
                          <a:rPr lang="en-US" sz="3200" b="1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𝒃</m:t>
                        </m:r>
                      </m:e>
                      <m:sup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𝟏𝟓</m:t>
                    </m:r>
                  </m:oMath>
                </a14:m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/>
                </a:r>
                <a:endParaRPr lang="en-US" sz="3200" b="1" dirty="0" smtClean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327" y="1713354"/>
                <a:ext cx="5256271" cy="1580817"/>
              </a:xfrm>
              <a:prstGeom prst="rect">
                <a:avLst/>
              </a:prstGeom>
              <a:blipFill rotWithShape="1">
                <a:blip r:embed="rId2"/>
                <a:stretch>
                  <a:fillRect l="-3016" t="-5019" b="-123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 Diagonal Corner Rectangle 3"/>
          <p:cNvSpPr/>
          <p:nvPr/>
        </p:nvSpPr>
        <p:spPr>
          <a:xfrm>
            <a:off x="477970" y="266698"/>
            <a:ext cx="8249845" cy="1104901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 </a:t>
            </a:r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609597" y="266699"/>
                <a:ext cx="7986587" cy="13653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>
                        <a:latin typeface="Cambria Math"/>
                        <a:ea typeface="Cambria Math"/>
                        <a:cs typeface="NikoshBAN" pitchFamily="2" charset="0"/>
                      </a:rPr>
                      <m:t>𝒂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−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𝒃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𝟑</m:t>
                    </m:r>
                  </m:oMath>
                </a14:m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200" b="1" dirty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এবং</a:t>
                </a:r>
                <a:r>
                  <a:rPr lang="en-US" sz="3200" b="1" dirty="0">
                    <a:latin typeface="NikoshBAN" pitchFamily="2" charset="0"/>
                    <a:cs typeface="NikoshBAN" pitchFamily="2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𝒂</m:t>
                        </m:r>
                      </m:e>
                      <m:sup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−</m:t>
                    </m:r>
                    <m:sSup>
                      <m:sSupPr>
                        <m:ctrlPr>
                          <a:rPr lang="en-US" sz="3200" b="1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𝒃</m:t>
                        </m:r>
                      </m:e>
                      <m:sup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𝟏𝟓</m:t>
                    </m:r>
                  </m:oMath>
                </a14:m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200" b="1" dirty="0">
                    <a:latin typeface="NikoshBAN" pitchFamily="2" charset="0"/>
                    <a:cs typeface="NikoshBAN" pitchFamily="2" charset="0"/>
                  </a:rPr>
                  <a:t/>
                </a:r>
                <a:endParaRPr lang="bn-IN" sz="3200" b="1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ক)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/>
                        <a:ea typeface="Cambria Math"/>
                        <a:cs typeface="NikoshBAN" pitchFamily="2" charset="0"/>
                      </a:rPr>
                      <m:t>𝒂</m:t>
                    </m:r>
                    <m:r>
                      <a:rPr lang="en-US" sz="3200" b="1"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sz="3200" b="1">
                        <a:latin typeface="Cambria Math"/>
                        <a:cs typeface="NikoshBAN" pitchFamily="2" charset="0"/>
                      </a:rPr>
                      <m:t>𝐛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=</m:t>
                    </m:r>
                  </m:oMath>
                </a14:m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 কত? </a:t>
                </a:r>
                <a:endParaRPr lang="en-US" sz="3200" b="1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7" y="266699"/>
                <a:ext cx="7986587" cy="1365374"/>
              </a:xfrm>
              <a:prstGeom prst="rect">
                <a:avLst/>
              </a:prstGeom>
              <a:blipFill rotWithShape="1">
                <a:blip r:embed="rId3"/>
                <a:stretch>
                  <a:fillRect l="-1908" t="-4464" b="-5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2237506" y="3386917"/>
                <a:ext cx="423949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বা,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</m:ctrlPr>
                      </m:dPr>
                      <m:e>
                        <m: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  <m:t>𝒂</m:t>
                        </m:r>
                        <m: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  <m:t>𝒃</m:t>
                        </m:r>
                      </m:e>
                    </m:d>
                    <m:d>
                      <m:dPr>
                        <m:ctrlP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</m:ctrlPr>
                      </m:dPr>
                      <m:e>
                        <m: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  <m:t>𝒂</m:t>
                        </m:r>
                        <m: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  <m:t>𝒃</m:t>
                        </m:r>
                      </m:e>
                    </m:d>
                    <m:r>
                      <a:rPr lang="en-US" sz="3200" b="1" i="1" smtClean="0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3200" b="1" i="1" smtClean="0">
                        <a:latin typeface="Cambria Math"/>
                        <a:cs typeface="NikoshBAN" pitchFamily="2" charset="0"/>
                      </a:rPr>
                      <m:t>𝟏𝟓</m:t>
                    </m:r>
                  </m:oMath>
                </a14:m>
                <a:endParaRPr lang="bn-IN" sz="32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7506" y="3386917"/>
                <a:ext cx="4239494" cy="584775"/>
              </a:xfrm>
              <a:prstGeom prst="rect">
                <a:avLst/>
              </a:prstGeom>
              <a:blipFill rotWithShape="1">
                <a:blip r:embed="rId4"/>
                <a:stretch>
                  <a:fillRect l="-3592" t="-12500" r="-5172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2237506" y="3971692"/>
                <a:ext cx="423949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বা,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</m:ctrlPr>
                      </m:dPr>
                      <m:e>
                        <m: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  <m:t>𝒂</m:t>
                        </m:r>
                        <m: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  <m:t>𝒃</m:t>
                        </m:r>
                      </m:e>
                    </m:d>
                    <m:r>
                      <a:rPr lang="en-US" sz="3200" b="1" i="1" smtClean="0">
                        <a:latin typeface="Cambria Math"/>
                        <a:cs typeface="NikoshBAN" pitchFamily="2" charset="0"/>
                      </a:rPr>
                      <m:t>𝟑</m:t>
                    </m:r>
                    <m:r>
                      <a:rPr lang="en-US" sz="3200" b="1" i="1" smtClean="0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3200" b="1" i="1" smtClean="0">
                        <a:latin typeface="Cambria Math"/>
                        <a:cs typeface="NikoshBAN" pitchFamily="2" charset="0"/>
                      </a:rPr>
                      <m:t>𝟏𝟓</m:t>
                    </m:r>
                  </m:oMath>
                </a14:m>
                <a:endParaRPr lang="bn-IN" sz="32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7506" y="3971692"/>
                <a:ext cx="4239494" cy="584775"/>
              </a:xfrm>
              <a:prstGeom prst="rect">
                <a:avLst/>
              </a:prstGeom>
              <a:blipFill rotWithShape="1">
                <a:blip r:embed="rId5"/>
                <a:stretch>
                  <a:fillRect l="-3592" t="-12632" b="-3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2272142" y="4511782"/>
                <a:ext cx="4239494" cy="83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বা,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</m:ctrlPr>
                      </m:dPr>
                      <m:e>
                        <m: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  <m:t>𝒂</m:t>
                        </m:r>
                        <m: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  <m:t>𝒃</m:t>
                        </m:r>
                      </m:e>
                    </m:d>
                    <m:r>
                      <a:rPr lang="en-US" sz="3200" b="1" i="1" smtClean="0"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  <m:t>𝟏𝟓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  <m:t>𝟑</m:t>
                        </m:r>
                      </m:den>
                    </m:f>
                  </m:oMath>
                </a14:m>
                <a:endParaRPr lang="bn-IN" sz="32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2142" y="4511782"/>
                <a:ext cx="4239494" cy="832344"/>
              </a:xfrm>
              <a:prstGeom prst="rect">
                <a:avLst/>
              </a:prstGeom>
              <a:blipFill rotWithShape="1">
                <a:blip r:embed="rId6"/>
                <a:stretch>
                  <a:fillRect l="-3741" b="-10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2299849" y="5344126"/>
                <a:ext cx="423949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200" b="1" dirty="0" smtClean="0">
                    <a:latin typeface="Cambria Math"/>
                    <a:ea typeface="Cambria Math"/>
                    <a:cs typeface="NikoshBAN" pitchFamily="2" charset="0"/>
                  </a:rPr>
                  <a:t>∴</a:t>
                </a:r>
                <a:r>
                  <a:rPr lang="en-US" sz="3200" b="1" dirty="0" smtClean="0">
                    <a:latin typeface="Cambria Math"/>
                    <a:ea typeface="Cambria Math"/>
                    <a:cs typeface="NikoshBAN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/>
                        <a:ea typeface="Cambria Math"/>
                        <a:cs typeface="NikoshBAN" pitchFamily="2" charset="0"/>
                      </a:rPr>
                      <m:t>𝒂</m:t>
                    </m:r>
                    <m:r>
                      <a:rPr lang="en-US" sz="3200" b="1" i="1" smtClean="0">
                        <a:latin typeface="Cambria Math"/>
                        <a:ea typeface="Cambria Math"/>
                        <a:cs typeface="NikoshBAN" pitchFamily="2" charset="0"/>
                      </a:rPr>
                      <m:t>+</m:t>
                    </m:r>
                    <m:r>
                      <a:rPr lang="en-US" sz="3200" b="1" i="1" smtClean="0">
                        <a:latin typeface="Cambria Math"/>
                        <a:ea typeface="Cambria Math"/>
                        <a:cs typeface="NikoshBAN" pitchFamily="2" charset="0"/>
                      </a:rPr>
                      <m:t>𝒃</m:t>
                    </m:r>
                    <m:r>
                      <a:rPr lang="en-US" sz="3200" b="1" i="1" smtClean="0"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r>
                      <a:rPr lang="en-US" sz="3200" b="1" i="1" smtClean="0">
                        <a:latin typeface="Cambria Math"/>
                        <a:ea typeface="Cambria Math"/>
                        <a:cs typeface="NikoshBAN" pitchFamily="2" charset="0"/>
                      </a:rPr>
                      <m:t>𝟓</m:t>
                    </m:r>
                  </m:oMath>
                </a14:m>
                <a:endParaRPr lang="bn-IN" sz="32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9849" y="5344126"/>
                <a:ext cx="4239494" cy="584775"/>
              </a:xfrm>
              <a:prstGeom prst="rect">
                <a:avLst/>
              </a:prstGeom>
              <a:blipFill rotWithShape="1">
                <a:blip r:embed="rId7"/>
                <a:stretch>
                  <a:fillRect l="-3592" t="-1875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4554391" y="1371600"/>
            <a:ext cx="3960001" cy="2052410"/>
            <a:chOff x="3743778" y="1820218"/>
            <a:chExt cx="4822814" cy="2565730"/>
          </a:xfrm>
        </p:grpSpPr>
        <p:sp>
          <p:nvSpPr>
            <p:cNvPr id="14" name="Oval Callout 13"/>
            <p:cNvSpPr/>
            <p:nvPr/>
          </p:nvSpPr>
          <p:spPr>
            <a:xfrm>
              <a:off x="3841376" y="1820218"/>
              <a:ext cx="4627619" cy="2173813"/>
            </a:xfrm>
            <a:prstGeom prst="wedgeEllipseCallout">
              <a:avLst/>
            </a:pr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3743778" y="2046621"/>
                  <a:ext cx="4822814" cy="23393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3200" b="1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  <m:r>
                          <a:rPr lang="bn-IN" sz="3200" b="1" i="1" smtClean="0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  <m:t>=</m:t>
                        </m:r>
                      </m:oMath>
                    </m:oMathPara>
                  </a14:m>
                  <a:endParaRPr lang="en-US" sz="3200" b="1" dirty="0" smtClean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0" dirty="0" smtClean="0"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en-US" sz="3200" b="1" i="0" dirty="0" smtClean="0">
                            <a:latin typeface="Cambria Math"/>
                            <a:cs typeface="Times New Roman" pitchFamily="18" charset="0"/>
                          </a:rPr>
                          <m:t>𝐚</m:t>
                        </m:r>
                        <m:r>
                          <a:rPr lang="en-US" sz="3200" b="1" i="0" dirty="0" smtClean="0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sz="3200" b="1" i="0" dirty="0" smtClean="0">
                            <a:latin typeface="Cambria Math"/>
                            <a:cs typeface="Times New Roman" pitchFamily="18" charset="0"/>
                          </a:rPr>
                          <m:t>𝐛</m:t>
                        </m:r>
                        <m:r>
                          <a:rPr lang="en-US" sz="3200" b="1" i="0" dirty="0" smtClean="0"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  <m:r>
                          <a:rPr lang="en-US" sz="3200" b="1" dirty="0"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en-US" sz="3200" b="1" dirty="0">
                            <a:latin typeface="Cambria Math"/>
                            <a:cs typeface="Times New Roman" pitchFamily="18" charset="0"/>
                          </a:rPr>
                          <m:t>𝐚</m:t>
                        </m:r>
                        <m:r>
                          <a:rPr lang="bn-IN" sz="3200" b="1" i="0" dirty="0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3200" b="1" dirty="0">
                            <a:latin typeface="Cambria Math"/>
                            <a:cs typeface="Times New Roman" pitchFamily="18" charset="0"/>
                          </a:rPr>
                          <m:t>𝐛</m:t>
                        </m:r>
                        <m:r>
                          <a:rPr lang="en-US" sz="3200" b="1" dirty="0"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3200" b="1" dirty="0">
                    <a:solidFill>
                      <a:schemeClr val="bg1"/>
                    </a:solidFill>
                  </a:endParaRPr>
                </a:p>
                <a:p>
                  <a:endParaRPr lang="en-US" sz="3200" b="1" dirty="0"/>
                </a:p>
                <a:p>
                  <a:endParaRPr lang="en-US" sz="3200" dirty="0"/>
                </a:p>
              </p:txBody>
            </p:sp>
          </mc:Choice>
          <mc:Fallback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43778" y="2046621"/>
                  <a:ext cx="4822814" cy="2339327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3846" t="-3583" b="-2052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xmlns="" val="145644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429469" y="1676400"/>
            <a:ext cx="8249845" cy="48768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 </a:t>
            </a:r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687327" y="1713354"/>
                <a:ext cx="5256271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800" b="1" dirty="0">
                    <a:latin typeface="NikoshBAN" pitchFamily="2" charset="0"/>
                    <a:cs typeface="NikoshBAN" pitchFamily="2" charset="0"/>
                  </a:rPr>
                  <a:t>খ) </a:t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দেওয়া </a:t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আছে,</a:t>
                </a:r>
              </a:p>
              <a:p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200" b="1" dirty="0">
                    <a:latin typeface="NikoshBAN" pitchFamily="2" charset="0"/>
                    <a:cs typeface="NikoshBAN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/>
                        <a:ea typeface="Cambria Math"/>
                        <a:cs typeface="NikoshBAN" pitchFamily="2" charset="0"/>
                      </a:rPr>
                      <m:t>𝒂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−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𝒃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𝟑</m:t>
                    </m:r>
                  </m:oMath>
                </a14:m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/>
                </a:r>
                <a:endParaRPr lang="en-US" sz="3200" b="1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200" b="1" dirty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ক হতে প্রাপ্ত,</a:t>
                </a:r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/>
                        <a:ea typeface="Cambria Math"/>
                        <a:cs typeface="NikoshBAN" pitchFamily="2" charset="0"/>
                      </a:rPr>
                      <m:t>𝒂</m:t>
                    </m:r>
                    <m:r>
                      <a:rPr lang="en-US" sz="3200" b="1" i="1">
                        <a:latin typeface="Cambria Math"/>
                        <a:ea typeface="Cambria Math"/>
                        <a:cs typeface="NikoshBAN" pitchFamily="2" charset="0"/>
                      </a:rPr>
                      <m:t>+</m:t>
                    </m:r>
                    <m:r>
                      <a:rPr lang="en-US" sz="3200" b="1" i="1">
                        <a:latin typeface="Cambria Math"/>
                        <a:ea typeface="Cambria Math"/>
                        <a:cs typeface="NikoshBAN" pitchFamily="2" charset="0"/>
                      </a:rPr>
                      <m:t>𝒃</m:t>
                    </m:r>
                    <m:r>
                      <a:rPr lang="en-US" sz="3200" b="1" i="1"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r>
                      <a:rPr lang="en-US" sz="3200" b="1" i="1">
                        <a:latin typeface="Cambria Math"/>
                        <a:ea typeface="Cambria Math"/>
                        <a:cs typeface="NikoshBAN" pitchFamily="2" charset="0"/>
                      </a:rPr>
                      <m:t>𝟓</m:t>
                    </m:r>
                  </m:oMath>
                </a14:m>
                <a:endParaRPr lang="bn-IN" sz="3200" b="1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sz="3200" b="1" dirty="0" smtClean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327" y="1713354"/>
                <a:ext cx="5256271" cy="2062103"/>
              </a:xfrm>
              <a:prstGeom prst="rect">
                <a:avLst/>
              </a:prstGeom>
              <a:blipFill rotWithShape="1">
                <a:blip r:embed="rId2"/>
                <a:stretch>
                  <a:fillRect l="-3016" t="-3846" b="-88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 Diagonal Corner Rectangle 3"/>
          <p:cNvSpPr/>
          <p:nvPr/>
        </p:nvSpPr>
        <p:spPr>
          <a:xfrm>
            <a:off x="477970" y="266698"/>
            <a:ext cx="8249845" cy="1104901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 </a:t>
            </a:r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609597" y="266699"/>
                <a:ext cx="7986587" cy="1376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>
                        <a:latin typeface="Cambria Math"/>
                        <a:cs typeface="NikoshBAN" pitchFamily="2" charset="0"/>
                      </a:rPr>
                      <m:t>𝐚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−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𝒃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𝟑</m:t>
                    </m:r>
                  </m:oMath>
                </a14:m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200" b="1" dirty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এবং</a:t>
                </a:r>
                <a:r>
                  <a:rPr lang="en-US" sz="3200" b="1" dirty="0">
                    <a:latin typeface="NikoshBAN" pitchFamily="2" charset="0"/>
                    <a:cs typeface="NikoshBAN" pitchFamily="2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𝒂</m:t>
                        </m:r>
                      </m:e>
                      <m:sup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−</m:t>
                    </m:r>
                    <m:sSup>
                      <m:sSupPr>
                        <m:ctrlPr>
                          <a:rPr lang="en-US" sz="3200" b="1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𝒃</m:t>
                        </m:r>
                      </m:e>
                      <m:sup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𝟏𝟓</m:t>
                    </m:r>
                  </m:oMath>
                </a14:m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200" b="1" dirty="0">
                    <a:latin typeface="NikoshBAN" pitchFamily="2" charset="0"/>
                    <a:cs typeface="NikoshBAN" pitchFamily="2" charset="0"/>
                  </a:rPr>
                  <a:t/>
                </a:r>
                <a:endParaRPr lang="bn-IN" sz="3200" b="1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খ) </a:t>
                </a:r>
                <a14:m>
                  <m:oMath xmlns:m="http://schemas.openxmlformats.org/officeDocument/2006/math">
                    <m:r>
                      <a:rPr lang="en-US" sz="3200" b="1">
                        <a:latin typeface="Cambria Math"/>
                        <a:cs typeface="NikoshBAN" pitchFamily="2" charset="0"/>
                      </a:rPr>
                      <m:t>𝟐</m:t>
                    </m:r>
                    <m:sSup>
                      <m:sSupPr>
                        <m:ctrlPr>
                          <a:rPr lang="en-US" sz="3200" b="1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𝒂</m:t>
                        </m:r>
                      </m:e>
                      <m:sup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+</m:t>
                    </m:r>
                    <m:sSup>
                      <m:sSupPr>
                        <m:ctrlPr>
                          <a:rPr lang="en-US" sz="3200" b="1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𝒃</m:t>
                        </m:r>
                      </m:e>
                      <m:sup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এর মান নির্নয় কর।</a:t>
                </a:r>
                <a:endParaRPr lang="bn-IN" sz="3200" b="1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7" y="266699"/>
                <a:ext cx="7986587" cy="1376531"/>
              </a:xfrm>
              <a:prstGeom prst="rect">
                <a:avLst/>
              </a:prstGeom>
              <a:blipFill rotWithShape="1">
                <a:blip r:embed="rId3"/>
                <a:stretch>
                  <a:fillRect l="-1908" t="-4425" b="-5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942104" y="3375760"/>
                <a:ext cx="5001494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প্রদত্ত রাশি  </a:t>
                </a:r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>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  <m: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  <m:t>𝒂</m:t>
                        </m:r>
                      </m:e>
                      <m:sup>
                        <m: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  <m:r>
                      <a:rPr lang="en-US" sz="3200" b="1" i="1" smtClean="0">
                        <a:latin typeface="Cambria Math"/>
                        <a:cs typeface="NikoshBAN" pitchFamily="2" charset="0"/>
                      </a:rPr>
                      <m:t>+</m:t>
                    </m:r>
                    <m:sSup>
                      <m:sSupPr>
                        <m:ctrlP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  <m: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  <m:t>𝒃</m:t>
                        </m:r>
                      </m:e>
                      <m:sup>
                        <m: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</m:oMath>
                </a14:m>
                <a:endParaRPr lang="bn-IN" sz="32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104" y="3375760"/>
                <a:ext cx="5001494" cy="595932"/>
              </a:xfrm>
              <a:prstGeom prst="rect">
                <a:avLst/>
              </a:prstGeom>
              <a:blipFill rotWithShape="1">
                <a:blip r:embed="rId4"/>
                <a:stretch>
                  <a:fillRect l="-3171" t="-10204" b="-33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2237506" y="3971692"/>
                <a:ext cx="2715494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  <a:cs typeface="NikoshBAN" pitchFamily="2" charset="0"/>
                        </a:rPr>
                        <m:t> =</m:t>
                      </m:r>
                      <m:sSup>
                        <m:sSupPr>
                          <m:ctrlPr>
                            <a:rPr lang="en-US" sz="3200" b="1" i="1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  <m: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  <m:t>(</m:t>
                          </m:r>
                          <m:r>
                            <a:rPr lang="en-US" sz="3200" b="1" i="1">
                              <a:latin typeface="Cambria Math"/>
                              <a:cs typeface="NikoshBAN" pitchFamily="2" charset="0"/>
                            </a:rPr>
                            <m:t>𝒂</m:t>
                          </m:r>
                        </m:e>
                        <m:sup>
                          <m:r>
                            <a:rPr lang="en-US" sz="3200" b="1" i="1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</m:sup>
                      </m:sSup>
                      <m:r>
                        <a:rPr lang="en-US" sz="3200" b="1" i="1">
                          <a:latin typeface="Cambria Math"/>
                          <a:cs typeface="NikoshBAN" pitchFamily="2" charset="0"/>
                        </a:rPr>
                        <m:t>+</m:t>
                      </m:r>
                      <m:sSup>
                        <m:sSupPr>
                          <m:ctrlPr>
                            <a:rPr lang="en-US" sz="3200" b="1" i="1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latin typeface="Cambria Math"/>
                              <a:cs typeface="NikoshBAN" pitchFamily="2" charset="0"/>
                            </a:rPr>
                            <m:t>𝒃</m:t>
                          </m:r>
                        </m:e>
                        <m:sup>
                          <m:r>
                            <a:rPr lang="en-US" sz="3200" b="1" i="1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</m:sup>
                      </m:sSup>
                      <m:r>
                        <a:rPr lang="en-US" sz="3200" b="1" i="1" smtClean="0">
                          <a:latin typeface="Cambria Math"/>
                          <a:cs typeface="NikoshBAN" pitchFamily="2" charset="0"/>
                        </a:rPr>
                        <m:t>)</m:t>
                      </m:r>
                    </m:oMath>
                  </m:oMathPara>
                </a14:m>
                <a:endParaRPr lang="bn-IN" sz="32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7506" y="3971692"/>
                <a:ext cx="2715494" cy="595932"/>
              </a:xfrm>
              <a:prstGeom prst="rect">
                <a:avLst/>
              </a:prstGeom>
              <a:blipFill rotWithShape="1">
                <a:blip r:embed="rId5"/>
                <a:stretch>
                  <a:fillRect t="-10309" r="-8072" b="-350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2133600" y="4511782"/>
                <a:ext cx="4239494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sSup>
                        <m:sSupPr>
                          <m:ctrlP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  <m:t>(</m:t>
                          </m:r>
                          <m: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  <m:t>𝒂</m:t>
                          </m:r>
                          <m: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  <m:t>+</m:t>
                          </m:r>
                          <m: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  <m:t>𝒃</m:t>
                          </m:r>
                          <m: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</m:sup>
                      </m:sSup>
                      <m:r>
                        <a:rPr lang="en-US" sz="3200" b="1" i="1" smtClean="0">
                          <a:latin typeface="Cambria Math"/>
                          <a:cs typeface="NikoshBAN" pitchFamily="2" charset="0"/>
                        </a:rPr>
                        <m:t>+</m:t>
                      </m:r>
                      <m:sSup>
                        <m:sSupPr>
                          <m:ctrlP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  <m:t>(</m:t>
                          </m:r>
                          <m: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  <m:t>𝒂</m:t>
                          </m:r>
                          <m: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  <m:t>−</m:t>
                          </m:r>
                          <m: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  <m:t>𝒃</m:t>
                          </m:r>
                          <m: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bn-IN" sz="32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511782"/>
                <a:ext cx="4239494" cy="595932"/>
              </a:xfrm>
              <a:prstGeom prst="rect">
                <a:avLst/>
              </a:prstGeom>
              <a:blipFill rotWithShape="1">
                <a:blip r:embed="rId6"/>
                <a:stretch>
                  <a:fillRect t="-10204" r="-2446" b="-33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4636183" y="2393126"/>
            <a:ext cx="3960001" cy="1773081"/>
            <a:chOff x="3743778" y="1820218"/>
            <a:chExt cx="4822814" cy="2216539"/>
          </a:xfrm>
        </p:grpSpPr>
        <p:sp>
          <p:nvSpPr>
            <p:cNvPr id="14" name="Oval Callout 13"/>
            <p:cNvSpPr/>
            <p:nvPr/>
          </p:nvSpPr>
          <p:spPr>
            <a:xfrm>
              <a:off x="3841376" y="1820218"/>
              <a:ext cx="4627619" cy="2173813"/>
            </a:xfrm>
            <a:prstGeom prst="wedgeEllipseCallout">
              <a:avLst/>
            </a:pr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3743778" y="2046621"/>
                  <a:ext cx="4822814" cy="19901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3200" b="1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  <m:r>
                              <a:rPr lang="en-US" sz="3200" b="1" i="1" smtClean="0">
                                <a:latin typeface="Cambria Math"/>
                                <a:cs typeface="NikoshBAN" pitchFamily="2" charset="0"/>
                              </a:rPr>
                              <m:t>(</m:t>
                            </m:r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  <m:t>)</m:t>
                        </m:r>
                        <m: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  <m:t>=</m:t>
                        </m:r>
                      </m:oMath>
                    </m:oMathPara>
                  </a14:m>
                  <a:endParaRPr lang="en-US" sz="3200" b="1" dirty="0" smtClean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(</m:t>
                            </m:r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𝒂</m:t>
                            </m:r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+</m:t>
                            </m:r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𝒃</m:t>
                            </m:r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(</m:t>
                            </m:r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𝒂</m:t>
                            </m:r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−</m:t>
                            </m:r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𝒃</m:t>
                            </m:r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</m:oMath>
                    </m:oMathPara>
                  </a14:m>
                  <a:endParaRPr lang="en-US" sz="3200" b="1" dirty="0"/>
                </a:p>
                <a:p>
                  <a:endParaRPr lang="en-US" sz="3200" dirty="0"/>
                </a:p>
              </p:txBody>
            </p:sp>
          </mc:Choice>
          <mc:Fallback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43778" y="2046621"/>
                  <a:ext cx="4822814" cy="1990136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4006" t="-4215" r="-1233" b="-1187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TextBox 15"/>
              <p:cNvSpPr txBox="1"/>
              <p:nvPr/>
            </p:nvSpPr>
            <p:spPr>
              <a:xfrm>
                <a:off x="1399304" y="5112156"/>
                <a:ext cx="4239494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sSup>
                        <m:sSupPr>
                          <m:ctrlP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  <m:t>(</m:t>
                          </m:r>
                          <m: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  <m:t>𝟓</m:t>
                          </m:r>
                          <m: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</m:sup>
                      </m:sSup>
                      <m:r>
                        <a:rPr lang="en-US" sz="3200" b="1" i="1" smtClean="0">
                          <a:latin typeface="Cambria Math"/>
                          <a:cs typeface="NikoshBAN" pitchFamily="2" charset="0"/>
                        </a:rPr>
                        <m:t>+</m:t>
                      </m:r>
                      <m:sSup>
                        <m:sSupPr>
                          <m:ctrlP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  <m:t>(</m:t>
                          </m:r>
                          <m: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  <m:t>𝟑</m:t>
                          </m:r>
                          <m: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bn-IN" sz="32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9304" y="5112156"/>
                <a:ext cx="4239494" cy="595932"/>
              </a:xfrm>
              <a:prstGeom prst="rect">
                <a:avLst/>
              </a:prstGeom>
              <a:blipFill rotWithShape="1">
                <a:blip r:embed="rId8"/>
                <a:stretch>
                  <a:fillRect t="-10309" b="-350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TextBox 16"/>
              <p:cNvSpPr txBox="1"/>
              <p:nvPr/>
            </p:nvSpPr>
            <p:spPr>
              <a:xfrm>
                <a:off x="1035331" y="5708088"/>
                <a:ext cx="4239494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3200" b="1" i="1" smtClean="0">
                          <a:latin typeface="Cambria Math"/>
                          <a:cs typeface="NikoshBAN" pitchFamily="2" charset="0"/>
                        </a:rPr>
                        <m:t>𝟐𝟓</m:t>
                      </m:r>
                      <m:r>
                        <a:rPr lang="en-US" sz="3200" b="1" i="1" smtClean="0">
                          <a:latin typeface="Cambria Math"/>
                          <a:cs typeface="NikoshBAN" pitchFamily="2" charset="0"/>
                        </a:rPr>
                        <m:t>+</m:t>
                      </m:r>
                      <m:r>
                        <a:rPr lang="en-US" sz="3200" b="1" i="1" smtClean="0">
                          <a:latin typeface="Cambria Math"/>
                          <a:cs typeface="NikoshBAN" pitchFamily="2" charset="0"/>
                        </a:rPr>
                        <m:t>𝟗</m:t>
                      </m:r>
                    </m:oMath>
                  </m:oMathPara>
                </a14:m>
                <a:endParaRPr lang="bn-IN" sz="32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331" y="5708088"/>
                <a:ext cx="4239494" cy="595932"/>
              </a:xfrm>
              <a:prstGeom prst="rect">
                <a:avLst/>
              </a:prstGeom>
              <a:blipFill rotWithShape="1">
                <a:blip r:embed="rId9"/>
                <a:stretch>
                  <a:fillRect t="-12245" b="-316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Box 17"/>
              <p:cNvSpPr txBox="1"/>
              <p:nvPr/>
            </p:nvSpPr>
            <p:spPr>
              <a:xfrm>
                <a:off x="2971800" y="5708088"/>
                <a:ext cx="4239494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3200" b="1" i="1" smtClean="0">
                          <a:latin typeface="Cambria Math"/>
                          <a:cs typeface="NikoshBAN" pitchFamily="2" charset="0"/>
                        </a:rPr>
                        <m:t>𝟑𝟒</m:t>
                      </m:r>
                    </m:oMath>
                  </m:oMathPara>
                </a14:m>
                <a:endParaRPr lang="bn-IN" sz="32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5708088"/>
                <a:ext cx="4239494" cy="595932"/>
              </a:xfrm>
              <a:prstGeom prst="rect">
                <a:avLst/>
              </a:prstGeom>
              <a:blipFill rotWithShape="1">
                <a:blip r:embed="rId10"/>
                <a:stretch>
                  <a:fillRect t="-12245" b="-316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43483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10" grpId="0" animBg="1"/>
      <p:bldP spid="11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429469" y="1676400"/>
            <a:ext cx="8249845" cy="48768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 </a:t>
            </a:r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687327" y="1713354"/>
                <a:ext cx="5256271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800" b="1" dirty="0">
                    <a:latin typeface="NikoshBAN" pitchFamily="2" charset="0"/>
                    <a:cs typeface="NikoshBAN" pitchFamily="2" charset="0"/>
                  </a:rPr>
                  <a:t>গ) </a:t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দেওয়া </a:t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আছে,</a:t>
                </a:r>
              </a:p>
              <a:p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200" b="1" dirty="0">
                    <a:latin typeface="NikoshBAN" pitchFamily="2" charset="0"/>
                    <a:cs typeface="NikoshBAN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/>
                        <a:ea typeface="Cambria Math"/>
                        <a:cs typeface="NikoshBAN" pitchFamily="2" charset="0"/>
                      </a:rPr>
                      <m:t>𝒂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−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𝒃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𝟑</m:t>
                    </m:r>
                  </m:oMath>
                </a14:m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/>
                </a:r>
                <a:endParaRPr lang="en-US" sz="3200" b="1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200" b="1" dirty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ক হতে প্রাপ্ত,</a:t>
                </a:r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/>
                        <a:ea typeface="Cambria Math"/>
                        <a:cs typeface="NikoshBAN" pitchFamily="2" charset="0"/>
                      </a:rPr>
                      <m:t>𝒂</m:t>
                    </m:r>
                    <m:r>
                      <a:rPr lang="en-US" sz="3200" b="1" i="1">
                        <a:latin typeface="Cambria Math"/>
                        <a:ea typeface="Cambria Math"/>
                        <a:cs typeface="NikoshBAN" pitchFamily="2" charset="0"/>
                      </a:rPr>
                      <m:t>+</m:t>
                    </m:r>
                    <m:r>
                      <a:rPr lang="en-US" sz="3200" b="1" i="1">
                        <a:latin typeface="Cambria Math"/>
                        <a:ea typeface="Cambria Math"/>
                        <a:cs typeface="NikoshBAN" pitchFamily="2" charset="0"/>
                      </a:rPr>
                      <m:t>𝒃</m:t>
                    </m:r>
                    <m:r>
                      <a:rPr lang="en-US" sz="3200" b="1" i="1"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r>
                      <a:rPr lang="en-US" sz="3200" b="1" i="1">
                        <a:latin typeface="Cambria Math"/>
                        <a:ea typeface="Cambria Math"/>
                        <a:cs typeface="NikoshBAN" pitchFamily="2" charset="0"/>
                      </a:rPr>
                      <m:t>𝟓</m:t>
                    </m:r>
                  </m:oMath>
                </a14:m>
                <a:endParaRPr lang="bn-IN" sz="3200" b="1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sz="3200" b="1" dirty="0" smtClean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327" y="1713354"/>
                <a:ext cx="5256271" cy="2062103"/>
              </a:xfrm>
              <a:prstGeom prst="rect">
                <a:avLst/>
              </a:prstGeom>
              <a:blipFill rotWithShape="1">
                <a:blip r:embed="rId2"/>
                <a:stretch>
                  <a:fillRect l="-3016" t="-3846" b="-88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 Diagonal Corner Rectangle 3"/>
          <p:cNvSpPr/>
          <p:nvPr/>
        </p:nvSpPr>
        <p:spPr>
          <a:xfrm>
            <a:off x="477970" y="266698"/>
            <a:ext cx="8249845" cy="1104901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 </a:t>
            </a:r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609597" y="266699"/>
                <a:ext cx="7986587" cy="1376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>
                        <a:latin typeface="Cambria Math"/>
                        <a:cs typeface="NikoshBAN" pitchFamily="2" charset="0"/>
                      </a:rPr>
                      <m:t>𝐚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−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𝒃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𝟑</m:t>
                    </m:r>
                  </m:oMath>
                </a14:m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200" b="1" dirty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এবং</a:t>
                </a:r>
                <a:r>
                  <a:rPr lang="en-US" sz="3200" b="1" dirty="0">
                    <a:latin typeface="NikoshBAN" pitchFamily="2" charset="0"/>
                    <a:cs typeface="NikoshBAN" pitchFamily="2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𝒂</m:t>
                        </m:r>
                      </m:e>
                      <m:sup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−</m:t>
                    </m:r>
                    <m:sSup>
                      <m:sSupPr>
                        <m:ctrlPr>
                          <a:rPr lang="en-US" sz="3200" b="1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𝒃</m:t>
                        </m:r>
                      </m:e>
                      <m:sup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𝟏𝟓</m:t>
                    </m:r>
                  </m:oMath>
                </a14:m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200" b="1" dirty="0">
                    <a:latin typeface="NikoshBAN" pitchFamily="2" charset="0"/>
                    <a:cs typeface="NikoshBAN" pitchFamily="2" charset="0"/>
                  </a:rPr>
                  <a:t/>
                </a:r>
                <a:endParaRPr lang="bn-IN" sz="3200" b="1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গ) প্রমাণ কর যে,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𝒂</m:t>
                        </m:r>
                      </m:e>
                      <m:sup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𝟑</m:t>
                        </m:r>
                      </m:sup>
                    </m:sSup>
                    <m:sSup>
                      <m:sSupPr>
                        <m:ctrlPr>
                          <a:rPr lang="en-US" sz="3200" b="1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𝒃</m:t>
                        </m:r>
                      </m:e>
                      <m:sup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𝟑</m:t>
                        </m:r>
                      </m:sup>
                    </m:sSup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𝟔𝟑</m:t>
                    </m:r>
                  </m:oMath>
                </a14:m>
                <a:endParaRPr lang="en-US" sz="3200" b="1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7" y="266699"/>
                <a:ext cx="7986587" cy="1376531"/>
              </a:xfrm>
              <a:prstGeom prst="rect">
                <a:avLst/>
              </a:prstGeom>
              <a:blipFill rotWithShape="1">
                <a:blip r:embed="rId3"/>
                <a:stretch>
                  <a:fillRect l="-1908" t="-4425" b="-5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80397" y="3188630"/>
            <a:ext cx="2212974" cy="595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আমরা জানি</a:t>
            </a:r>
            <a:endParaRPr lang="bn-IN" sz="3200" b="1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812836" y="3486594"/>
                <a:ext cx="5412429" cy="10567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  <a:cs typeface="NikoshBAN" pitchFamily="2" charset="0"/>
                        </a:rPr>
                        <m:t>𝒂𝒃</m:t>
                      </m:r>
                      <m:r>
                        <a:rPr lang="en-US" sz="32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sSup>
                        <m:sSupPr>
                          <m:ctrlP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sz="3200" b="1" i="1" smtClean="0">
                                  <a:latin typeface="Cambria Math"/>
                                  <a:cs typeface="NikoshBAN" pitchFamily="2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 smtClean="0">
                                  <a:latin typeface="Cambria Math"/>
                                  <a:cs typeface="NikoshBAN" pitchFamily="2" charset="0"/>
                                </a:rPr>
                                <m:t>𝒂</m:t>
                              </m:r>
                              <m:r>
                                <a:rPr lang="en-US" sz="3200" b="1" i="1" smtClean="0">
                                  <a:latin typeface="Cambria Math"/>
                                  <a:cs typeface="NikoshBAN" pitchFamily="2" charset="0"/>
                                </a:rPr>
                                <m:t>+</m:t>
                              </m:r>
                              <m:r>
                                <a:rPr lang="en-US" sz="3200" b="1" i="1" smtClean="0">
                                  <a:latin typeface="Cambria Math"/>
                                  <a:cs typeface="NikoshBAN" pitchFamily="2" charset="0"/>
                                </a:rPr>
                                <m:t>𝒃</m:t>
                              </m:r>
                            </m:num>
                            <m:den>
                              <m:r>
                                <a:rPr lang="en-US" sz="3200" b="1" i="1" smtClean="0">
                                  <a:latin typeface="Cambria Math"/>
                                  <a:cs typeface="NikoshBAN" pitchFamily="2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</m:sup>
                      </m:sSup>
                      <m:r>
                        <a:rPr lang="en-US" sz="3200" b="1" i="1" smtClean="0">
                          <a:latin typeface="Cambria Math"/>
                          <a:cs typeface="NikoshBAN" pitchFamily="2" charset="0"/>
                        </a:rPr>
                        <m:t>−(</m:t>
                      </m:r>
                      <m:sSup>
                        <m:sSupPr>
                          <m:ctrlP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sz="3200" b="1" i="1" smtClean="0">
                                  <a:latin typeface="Cambria Math"/>
                                  <a:cs typeface="NikoshBAN" pitchFamily="2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 smtClean="0">
                                  <a:latin typeface="Cambria Math"/>
                                  <a:cs typeface="NikoshBAN" pitchFamily="2" charset="0"/>
                                </a:rPr>
                                <m:t>𝒂</m:t>
                              </m:r>
                              <m:r>
                                <a:rPr lang="en-US" sz="3200" b="1" i="1" smtClean="0">
                                  <a:latin typeface="Cambria Math"/>
                                  <a:cs typeface="NikoshBAN" pitchFamily="2" charset="0"/>
                                </a:rPr>
                                <m:t>−</m:t>
                              </m:r>
                              <m:r>
                                <a:rPr lang="en-US" sz="3200" b="1" i="1" smtClean="0">
                                  <a:latin typeface="Cambria Math"/>
                                  <a:cs typeface="NikoshBAN" pitchFamily="2" charset="0"/>
                                </a:rPr>
                                <m:t>𝒃</m:t>
                              </m:r>
                            </m:num>
                            <m:den>
                              <m:r>
                                <a:rPr lang="en-US" sz="3200" b="1" i="1" smtClean="0">
                                  <a:latin typeface="Cambria Math"/>
                                  <a:cs typeface="NikoshBAN" pitchFamily="2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bn-IN" sz="3200" b="1" dirty="0">
                  <a:latin typeface="Agency FB" pitchFamily="34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836" y="3486594"/>
                <a:ext cx="5412429" cy="1056764"/>
              </a:xfrm>
              <a:prstGeom prst="rect">
                <a:avLst/>
              </a:prstGeom>
              <a:blipFill rotWithShape="1">
                <a:blip r:embed="rId4"/>
                <a:stretch>
                  <a:fillRect b="-17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TextBox 18"/>
              <p:cNvSpPr txBox="1"/>
              <p:nvPr/>
            </p:nvSpPr>
            <p:spPr>
              <a:xfrm>
                <a:off x="551951" y="4543358"/>
                <a:ext cx="5412429" cy="10567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sSup>
                        <m:sSupPr>
                          <m:ctrlP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sz="3200" b="1" i="1" smtClean="0">
                                  <a:latin typeface="Cambria Math"/>
                                  <a:cs typeface="NikoshBAN" pitchFamily="2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 smtClean="0">
                                  <a:latin typeface="Cambria Math"/>
                                  <a:cs typeface="NikoshBAN" pitchFamily="2" charset="0"/>
                                </a:rPr>
                                <m:t>𝟓</m:t>
                              </m:r>
                            </m:num>
                            <m:den>
                              <m:r>
                                <a:rPr lang="en-US" sz="3200" b="1" i="1" smtClean="0">
                                  <a:latin typeface="Cambria Math"/>
                                  <a:cs typeface="NikoshBAN" pitchFamily="2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</m:sup>
                      </m:sSup>
                      <m:r>
                        <a:rPr lang="en-US" sz="3200" b="1" i="1" smtClean="0">
                          <a:latin typeface="Cambria Math"/>
                          <a:cs typeface="NikoshBAN" pitchFamily="2" charset="0"/>
                        </a:rPr>
                        <m:t>−(</m:t>
                      </m:r>
                      <m:sSup>
                        <m:sSupPr>
                          <m:ctrlP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sz="3200" b="1" i="1" smtClean="0">
                                  <a:latin typeface="Cambria Math"/>
                                  <a:cs typeface="NikoshBAN" pitchFamily="2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 smtClean="0">
                                  <a:latin typeface="Cambria Math"/>
                                  <a:cs typeface="NikoshBAN" pitchFamily="2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sz="3200" b="1" i="1" smtClean="0">
                                  <a:latin typeface="Cambria Math"/>
                                  <a:cs typeface="NikoshBAN" pitchFamily="2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bn-IN" sz="3200" b="1" dirty="0">
                  <a:latin typeface="Agency FB" pitchFamily="34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951" y="4543358"/>
                <a:ext cx="5412429" cy="1056764"/>
              </a:xfrm>
              <a:prstGeom prst="rect">
                <a:avLst/>
              </a:prstGeom>
              <a:blipFill rotWithShape="1">
                <a:blip r:embed="rId5"/>
                <a:stretch>
                  <a:fillRect b="-1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TextBox 19"/>
              <p:cNvSpPr txBox="1"/>
              <p:nvPr/>
            </p:nvSpPr>
            <p:spPr>
              <a:xfrm>
                <a:off x="1511380" y="5478763"/>
                <a:ext cx="2819400" cy="10567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  <m:t>𝟐𝟓</m:t>
                          </m:r>
                        </m:num>
                        <m:den>
                          <m: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  <m:t>𝟒</m:t>
                          </m:r>
                        </m:den>
                      </m:f>
                      <m:r>
                        <a:rPr lang="en-US" sz="3200" b="1" i="1" smtClean="0">
                          <a:latin typeface="Cambria Math"/>
                          <a:cs typeface="NikoshBAN" pitchFamily="2" charset="0"/>
                        </a:rPr>
                        <m:t>−</m:t>
                      </m:r>
                      <m:f>
                        <m:fPr>
                          <m:ctrlP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  <m:t>𝟗</m:t>
                          </m:r>
                        </m:num>
                        <m:den>
                          <m: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bn-IN" sz="3200" b="1" dirty="0">
                  <a:latin typeface="Agency FB" pitchFamily="34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1380" y="5478763"/>
                <a:ext cx="2819400" cy="1056764"/>
              </a:xfrm>
              <a:prstGeom prst="rect">
                <a:avLst/>
              </a:prstGeom>
              <a:blipFill rotWithShape="1">
                <a:blip r:embed="rId6"/>
                <a:stretch>
                  <a:fillRect b="-17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ounded Rectangle 5"/>
          <p:cNvSpPr/>
          <p:nvPr/>
        </p:nvSpPr>
        <p:spPr>
          <a:xfrm>
            <a:off x="6225265" y="3188630"/>
            <a:ext cx="2232935" cy="2818515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1" name="TextBox 20"/>
              <p:cNvSpPr txBox="1"/>
              <p:nvPr/>
            </p:nvSpPr>
            <p:spPr>
              <a:xfrm>
                <a:off x="5735220" y="3256180"/>
                <a:ext cx="2819400" cy="10567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  <m:t>𝟐𝟓</m:t>
                          </m:r>
                          <m: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  <m:t>−</m:t>
                          </m:r>
                          <m: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  <m:t>𝟗</m:t>
                          </m:r>
                        </m:num>
                        <m:den>
                          <m: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bn-IN" sz="3200" b="1" dirty="0">
                  <a:latin typeface="Agency FB" pitchFamily="34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5220" y="3256180"/>
                <a:ext cx="2819400" cy="1056764"/>
              </a:xfrm>
              <a:prstGeom prst="rect">
                <a:avLst/>
              </a:prstGeom>
              <a:blipFill rotWithShape="1">
                <a:blip r:embed="rId7"/>
                <a:stretch>
                  <a:fillRect b="-1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TextBox 21"/>
              <p:cNvSpPr txBox="1"/>
              <p:nvPr/>
            </p:nvSpPr>
            <p:spPr>
              <a:xfrm>
                <a:off x="5769856" y="4182739"/>
                <a:ext cx="1981200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  <m:t>𝟏𝟔</m:t>
                          </m:r>
                        </m:num>
                        <m:den>
                          <m:r>
                            <a:rPr lang="en-US" sz="3200" b="1" i="1" smtClean="0">
                              <a:latin typeface="Cambria Math"/>
                              <a:cs typeface="NikoshBAN" pitchFamily="2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bn-IN" sz="3200" b="1" dirty="0">
                  <a:latin typeface="Agency FB" pitchFamily="34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856" y="4182739"/>
                <a:ext cx="1981200" cy="1014317"/>
              </a:xfrm>
              <a:prstGeom prst="rect">
                <a:avLst/>
              </a:prstGeom>
              <a:blipFill rotWithShape="1">
                <a:blip r:embed="rId8"/>
                <a:stretch>
                  <a:fillRect b="-41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3" name="TextBox 22"/>
              <p:cNvSpPr txBox="1"/>
              <p:nvPr/>
            </p:nvSpPr>
            <p:spPr>
              <a:xfrm>
                <a:off x="5692479" y="5183576"/>
                <a:ext cx="1981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3200" b="1" i="1" smtClean="0">
                          <a:latin typeface="Cambria Math"/>
                          <a:cs typeface="NikoshBAN" pitchFamily="2" charset="0"/>
                        </a:rPr>
                        <m:t>𝟒</m:t>
                      </m:r>
                    </m:oMath>
                  </m:oMathPara>
                </a14:m>
                <a:endParaRPr lang="bn-IN" sz="3200" b="1" dirty="0">
                  <a:latin typeface="Agency FB" pitchFamily="34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2479" y="5183576"/>
                <a:ext cx="1981200" cy="584775"/>
              </a:xfrm>
              <a:prstGeom prst="rect">
                <a:avLst/>
              </a:prstGeom>
              <a:blipFill rotWithShape="1">
                <a:blip r:embed="rId9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83461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/>
      <p:bldP spid="10" grpId="0" animBg="1"/>
      <p:bldP spid="19" grpId="0" animBg="1"/>
      <p:bldP spid="20" grpId="0" animBg="1"/>
      <p:bldP spid="6" grpId="0" animBg="1"/>
      <p:bldP spid="21" grpId="0" animBg="1"/>
      <p:bldP spid="22" grpId="0" animBg="1"/>
      <p:bldP spid="2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1171</TotalTime>
  <Words>76</Words>
  <Application>Microsoft Office PowerPoint</Application>
  <PresentationFormat>On-screen Show (4:3)</PresentationFormat>
  <Paragraphs>77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Austin</vt:lpstr>
      <vt:lpstr>Slide 1</vt:lpstr>
      <vt:lpstr> পরিচিতি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Perpect Computer</cp:lastModifiedBy>
  <cp:revision>160</cp:revision>
  <dcterms:created xsi:type="dcterms:W3CDTF">2006-08-16T00:00:00Z</dcterms:created>
  <dcterms:modified xsi:type="dcterms:W3CDTF">2019-12-24T07:57:16Z</dcterms:modified>
</cp:coreProperties>
</file>