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76" r:id="rId3"/>
    <p:sldId id="258" r:id="rId4"/>
    <p:sldId id="277" r:id="rId5"/>
    <p:sldId id="278" r:id="rId6"/>
    <p:sldId id="288" r:id="rId7"/>
    <p:sldId id="260" r:id="rId8"/>
    <p:sldId id="267" r:id="rId9"/>
    <p:sldId id="261" r:id="rId10"/>
    <p:sldId id="262" r:id="rId11"/>
    <p:sldId id="263" r:id="rId12"/>
    <p:sldId id="264" r:id="rId13"/>
    <p:sldId id="265" r:id="rId14"/>
    <p:sldId id="266" r:id="rId15"/>
    <p:sldId id="282" r:id="rId16"/>
    <p:sldId id="289" r:id="rId17"/>
    <p:sldId id="268" r:id="rId18"/>
    <p:sldId id="290" r:id="rId19"/>
    <p:sldId id="280" r:id="rId20"/>
    <p:sldId id="281" r:id="rId21"/>
  </p:sldIdLst>
  <p:sldSz cx="11430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88" autoAdjust="0"/>
    <p:restoredTop sz="94660"/>
  </p:normalViewPr>
  <p:slideViewPr>
    <p:cSldViewPr snapToGrid="0">
      <p:cViewPr varScale="1">
        <p:scale>
          <a:sx n="68" d="100"/>
          <a:sy n="68" d="100"/>
        </p:scale>
        <p:origin x="51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A0FB9-6C2B-43D3-90D4-ACFFC9232638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43188" y="857250"/>
            <a:ext cx="38576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14DA3-C096-40B1-AA57-88BABA96B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3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14DA3-C096-40B1-AA57-88BABA96B2A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87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0376-999B-4FE6-9DA3-0E0239663234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94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0376-999B-4FE6-9DA3-0E0239663234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69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0376-999B-4FE6-9DA3-0E0239663234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16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0376-999B-4FE6-9DA3-0E0239663234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182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41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6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0376-999B-4FE6-9DA3-0E0239663234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39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0376-999B-4FE6-9DA3-0E0239663234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021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8"/>
            <a:ext cx="985837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3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3" y="2505075"/>
            <a:ext cx="483542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0376-999B-4FE6-9DA3-0E0239663234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6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0376-999B-4FE6-9DA3-0E0239663234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0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0376-999B-4FE6-9DA3-0E0239663234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08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3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8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3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0376-999B-4FE6-9DA3-0E0239663234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50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3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8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3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0376-999B-4FE6-9DA3-0E0239663234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744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8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3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F0376-999B-4FE6-9DA3-0E0239663234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3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3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0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0FCE7A-18C8-417E-B86B-0D4CB93537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568106-148D-485F-88C5-D14636C6A0CE}"/>
              </a:ext>
            </a:extLst>
          </p:cNvPr>
          <p:cNvSpPr txBox="1"/>
          <p:nvPr/>
        </p:nvSpPr>
        <p:spPr>
          <a:xfrm>
            <a:off x="4543864" y="1856935"/>
            <a:ext cx="30948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as-IN" sz="80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80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80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8000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as-IN" sz="80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8000" dirty="0">
                <a:latin typeface="Nikosh" panose="02000000000000000000" pitchFamily="2" charset="0"/>
                <a:cs typeface="Nikosh" panose="02000000000000000000" pitchFamily="2" charset="0"/>
              </a:rPr>
              <a:t>ম </a:t>
            </a:r>
          </a:p>
        </p:txBody>
      </p:sp>
    </p:spTree>
    <p:extLst>
      <p:ext uri="{BB962C8B-B14F-4D97-AF65-F5344CB8AC3E}">
        <p14:creationId xmlns:p14="http://schemas.microsoft.com/office/powerpoint/2010/main" val="289071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21C54-2CA2-41A0-9F4F-057FD6AA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366" y="369259"/>
            <a:ext cx="10287758" cy="847104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সম্পত্তির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উত্তরাধিকারে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বৈষম্য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A1BC2F-F457-44F1-8669-EE0ABA0D76D2}"/>
              </a:ext>
            </a:extLst>
          </p:cNvPr>
          <p:cNvSpPr txBox="1"/>
          <p:nvPr/>
        </p:nvSpPr>
        <p:spPr>
          <a:xfrm>
            <a:off x="351692" y="5210376"/>
            <a:ext cx="10841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সাধারণত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নারীরা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সম্পত্তিতে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ভাগ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ছেলেরা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প্রতারণার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নিজের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নামে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লিখে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নেয়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অনেক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পরিবারে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মেয়েরা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সম্পত্তিতে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ভাগই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পায়না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9697117-84C6-4042-ABC4-0DFDFFFEAA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76" y="1216363"/>
            <a:ext cx="3217253" cy="3890209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9CF4A0-83E2-4E71-A1CA-8A1F03F00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374" y="1216362"/>
            <a:ext cx="3217252" cy="38902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78B21AE-87E3-474B-B09B-2A9369482A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871" y="1216364"/>
            <a:ext cx="3217252" cy="389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67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FEDC4-D00B-444F-9A6E-271150319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60" y="370110"/>
            <a:ext cx="10043885" cy="657328"/>
          </a:xfrm>
        </p:spPr>
        <p:txBody>
          <a:bodyPr anchor="t">
            <a:noAutofit/>
          </a:bodyPr>
          <a:lstStyle/>
          <a:p>
            <a:pPr algn="ctr"/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খাদ্য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পরিবেশনে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বৈষম্য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E99D09-A32A-48A1-A7ED-D92EA117180C}"/>
              </a:ext>
            </a:extLst>
          </p:cNvPr>
          <p:cNvSpPr txBox="1"/>
          <p:nvPr/>
        </p:nvSpPr>
        <p:spPr>
          <a:xfrm>
            <a:off x="230135" y="5841559"/>
            <a:ext cx="10969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বড়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মাছের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মাথা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দুধের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ছেলের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থালায়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পরিবেশন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E9B6A65-4ED6-4AE4-8C30-CA25A78498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12" y="1322363"/>
            <a:ext cx="3359394" cy="4266739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4C5B0E-1BE9-4AA4-A2E1-2CBFA0A6E6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756" y="1322363"/>
            <a:ext cx="3232931" cy="42667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9F9C98-73F9-46DF-9C13-B13F300B53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553" y="1322363"/>
            <a:ext cx="3155918" cy="426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06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6401-7F86-4BD1-B8CA-3CCC99B2F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374" y="367013"/>
            <a:ext cx="10421257" cy="1242715"/>
          </a:xfrm>
        </p:spPr>
        <p:txBody>
          <a:bodyPr anchor="t">
            <a:normAutofit/>
          </a:bodyPr>
          <a:lstStyle/>
          <a:p>
            <a:pPr algn="ctr"/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শিক্ষাক্ষেত্রে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বৈষম্য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70F231-912B-4932-8173-565446B8E0AB}"/>
              </a:ext>
            </a:extLst>
          </p:cNvPr>
          <p:cNvSpPr txBox="1"/>
          <p:nvPr/>
        </p:nvSpPr>
        <p:spPr>
          <a:xfrm>
            <a:off x="504373" y="5290658"/>
            <a:ext cx="10419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অনেক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পরিবারেই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পুত্র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সন্তানের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যথাসাধ্য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ব্যবস্থা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হলেও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কন্যা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সন্তানের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ততখানি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হয়না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C7ABDAD-01EE-472C-AA88-16B62B1FD4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69" y="1336431"/>
            <a:ext cx="3706781" cy="3643532"/>
          </a:xfr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FCEF3A5-F55D-4668-A66B-2308BDD475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640" y="1336430"/>
            <a:ext cx="3044924" cy="364353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C5E5CD1-26E9-47F8-8531-7BE661E219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161" y="1336430"/>
            <a:ext cx="3269463" cy="364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97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CB7C5-1A37-4D11-9B6C-67D10DF19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73" y="570656"/>
            <a:ext cx="10757853" cy="1242715"/>
          </a:xfrm>
        </p:spPr>
        <p:txBody>
          <a:bodyPr anchor="t">
            <a:normAutofit/>
          </a:bodyPr>
          <a:lstStyle/>
          <a:p>
            <a:pPr algn="ctr"/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চলাফেরার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বৈষম্য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0EEAAD-8490-4B5C-857F-F69508817457}"/>
              </a:ext>
            </a:extLst>
          </p:cNvPr>
          <p:cNvSpPr txBox="1"/>
          <p:nvPr/>
        </p:nvSpPr>
        <p:spPr>
          <a:xfrm>
            <a:off x="900421" y="5380892"/>
            <a:ext cx="96291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মহিলাদেরকে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ক্ষেত্রে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যেকোন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অনুষ্ঠানে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রাতের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যেকোন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সময়ে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চলাফেরার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ওপর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নিষেধাজ্ঞা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রয়েছে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8B0CE46E-3C74-443E-B1EE-73593920FC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414" y="1477107"/>
            <a:ext cx="3059170" cy="3812343"/>
          </a:xfr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97BF27E-6B52-4055-A92E-B80504B0FD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26" y="1477108"/>
            <a:ext cx="3059170" cy="381234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0ED804D-2DBC-4EA6-B2E5-E3BC14D93A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005" y="1477108"/>
            <a:ext cx="3059169" cy="38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27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07B18-FA9C-4082-B826-C056C160A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575" y="250192"/>
            <a:ext cx="10311619" cy="799801"/>
          </a:xfrm>
        </p:spPr>
        <p:txBody>
          <a:bodyPr anchor="t">
            <a:normAutofit/>
          </a:bodyPr>
          <a:lstStyle/>
          <a:p>
            <a:pPr algn="ctr"/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শ্রমমূল্য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বৈষম্য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AA173F-6524-4ADE-962D-068FCBA15571}"/>
              </a:ext>
            </a:extLst>
          </p:cNvPr>
          <p:cNvSpPr txBox="1"/>
          <p:nvPr/>
        </p:nvSpPr>
        <p:spPr>
          <a:xfrm>
            <a:off x="270803" y="5738083"/>
            <a:ext cx="10888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পেশায়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নারীদেরকে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পুরুষের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তুলনায়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পারিশ্রমিক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দেয়া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8C1D21E-0C39-46D9-858B-EC6FD77D2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744" y="1248501"/>
            <a:ext cx="3432514" cy="4266029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476193A-4FF2-4A55-9EB4-47599C855E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03" y="1248503"/>
            <a:ext cx="3432514" cy="4266029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BA3B654-C71A-49EB-87DD-FDC310BE03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685" y="1248502"/>
            <a:ext cx="3432514" cy="426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16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07B18-FA9C-4082-B826-C056C160A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575" y="361534"/>
            <a:ext cx="10311619" cy="799801"/>
          </a:xfrm>
        </p:spPr>
        <p:txBody>
          <a:bodyPr anchor="t">
            <a:normAutofit/>
          </a:bodyPr>
          <a:lstStyle/>
          <a:p>
            <a:pPr algn="ctr"/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আচরণবিধিতে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বৈষম্য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AA173F-6524-4ADE-962D-068FCBA15571}"/>
              </a:ext>
            </a:extLst>
          </p:cNvPr>
          <p:cNvSpPr txBox="1"/>
          <p:nvPr/>
        </p:nvSpPr>
        <p:spPr>
          <a:xfrm>
            <a:off x="242667" y="5758182"/>
            <a:ext cx="10944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নারীর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নির্দিষ্ট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কিছু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আচরণবিধি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নির্ধারিত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দেয়া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62CDB3D-6388-4097-8392-DA45E97E58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75" y="1445455"/>
            <a:ext cx="4979596" cy="3629464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FB3B97-8402-45C0-898E-11B85AF845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831" y="1445455"/>
            <a:ext cx="4979596" cy="362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95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07B18-FA9C-4082-B826-C056C160A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575" y="361534"/>
            <a:ext cx="10311619" cy="799801"/>
          </a:xfrm>
        </p:spPr>
        <p:txBody>
          <a:bodyPr anchor="t">
            <a:normAutofit/>
          </a:bodyPr>
          <a:lstStyle/>
          <a:p>
            <a:pPr algn="ctr"/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চাকরিক্ষেত্রে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বৈষম্য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AA173F-6524-4ADE-962D-068FCBA15571}"/>
              </a:ext>
            </a:extLst>
          </p:cNvPr>
          <p:cNvSpPr txBox="1"/>
          <p:nvPr/>
        </p:nvSpPr>
        <p:spPr>
          <a:xfrm>
            <a:off x="242667" y="4994382"/>
            <a:ext cx="10944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কর্মক্ষেত্রে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পুরুষরা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বেশী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অগ্রাধিকার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অনেক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কর্মে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মেয়েদের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নিরুৎসাহিত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69B4FD8-23D3-4583-B7C3-E3A4133A03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67" y="1321605"/>
            <a:ext cx="3443947" cy="350285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A72E43-D286-4652-A6FB-0DA943346A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386" y="1364566"/>
            <a:ext cx="3443946" cy="35028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9AC42B6-4DE7-45CE-ACC2-52D98FA62E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026" y="1321605"/>
            <a:ext cx="3443947" cy="350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15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E9342-5BB6-43C0-9B1F-0CBB0B921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en-US" sz="5401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as-IN" sz="5401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5401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as-IN" sz="5401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540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5401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5401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5401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540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385A6-E45A-4E85-9FFB-0A70E0935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011" y="5167310"/>
            <a:ext cx="10747977" cy="10764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বাংলাদেশে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জেন্ডার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বৈষম্যের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প্রভাবের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তালিকা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তৈরি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C2C2BD-7453-4CB2-8BD6-826BBC4AED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690690"/>
            <a:ext cx="6105378" cy="303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24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F9BF4-52ED-45E6-8B0F-89E2E7EB6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2" y="505804"/>
            <a:ext cx="9858375" cy="788423"/>
          </a:xfrm>
        </p:spPr>
        <p:txBody>
          <a:bodyPr anchor="t">
            <a:normAutofit/>
          </a:bodyPr>
          <a:lstStyle/>
          <a:p>
            <a:pPr algn="ctr"/>
            <a:r>
              <a:rPr lang="en-US" sz="4800" dirty="0" err="1">
                <a:latin typeface="Nikosh" panose="02000000000000000000" pitchFamily="2" charset="0"/>
                <a:cs typeface="Nikosh" panose="02000000000000000000" pitchFamily="2" charset="0"/>
              </a:rPr>
              <a:t>মূল্যায়ন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72EEB-204B-4C74-922F-E39082AF4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812" y="2532184"/>
            <a:ext cx="9858375" cy="52971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১।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জন্মগত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বৈষম্য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  <a:p>
            <a:pPr marL="0" indent="0"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২।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বাংলাদেশে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চলাফেরায়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জেন্ডার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বৈষম্য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আছে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  <a:p>
            <a:pPr marL="0" indent="0"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৩। “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নারীর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নির্দিষ্ট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কিছু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আচরণবিধি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নির্ধারিত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”-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তুমি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একমত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  <a:p>
            <a:pPr marL="0" indent="0"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</a:t>
            </a:r>
          </a:p>
          <a:p>
            <a:pPr marL="0" indent="0">
              <a:buNone/>
            </a:pP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14385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37A9D-5339-48AB-84A2-7E2E0F5BA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1" y="320433"/>
            <a:ext cx="10339754" cy="1200834"/>
          </a:xfrm>
        </p:spPr>
        <p:txBody>
          <a:bodyPr>
            <a:normAutofit/>
          </a:bodyPr>
          <a:lstStyle/>
          <a:p>
            <a:pPr algn="ctr"/>
            <a:r>
              <a:rPr lang="en-US" sz="5401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5401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5401" dirty="0">
                <a:latin typeface="Nikosh" panose="02000000000000000000" pitchFamily="2" charset="0"/>
                <a:cs typeface="Nikosh" panose="02000000000000000000" pitchFamily="2" charset="0"/>
              </a:rPr>
              <a:t>ড়</a:t>
            </a:r>
            <a:r>
              <a:rPr lang="as-IN" sz="5401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5401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5401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5401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5401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540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3F349-12E2-4D1A-B483-907B469B6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0" y="5062453"/>
            <a:ext cx="10480429" cy="16619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“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জেন্ডার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একজন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নারী-পুরুষ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হিসেবে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প্রাকৃতিকভাবে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নির্বাচিত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শারীরিক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বৈশিষ্ট্যের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বদলে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সামাজিকভাবে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সৃষ্ট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”-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তুমি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একমত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?।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তোমার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যুক্তি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উপস্থাপন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03BA4C-4CFE-4406-B4E7-8E5E0AF8425C}"/>
              </a:ext>
            </a:extLst>
          </p:cNvPr>
          <p:cNvSpPr txBox="1"/>
          <p:nvPr/>
        </p:nvSpPr>
        <p:spPr>
          <a:xfrm>
            <a:off x="2846717" y="2122907"/>
            <a:ext cx="5450816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375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12B35E-3F86-4C17-87E1-EAED49D88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88" y="1521267"/>
            <a:ext cx="8354707" cy="328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55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F3C2E-A624-4D32-A097-3E404E924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87" y="371084"/>
            <a:ext cx="10222523" cy="120083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চ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ি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0D8A8B-A8F8-483A-88E2-A046B6246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5506" y="3274454"/>
            <a:ext cx="5257531" cy="314443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মোঃ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হাফিজুর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ষক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সমাজবি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ঞ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শরণখোলা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সরকারি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কলেজ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শরণখোলা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বাগেরহাট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মোবাইল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ন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ং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০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১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৭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৪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০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২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৯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৩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বাতায়ন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আইডি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- hafiz1984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117329-872B-4830-8B6F-AADE7AB4F2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6950" y="3274452"/>
            <a:ext cx="4621460" cy="2677209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900" dirty="0" err="1">
                <a:latin typeface="Nikosh" panose="02000000000000000000" pitchFamily="2" charset="0"/>
                <a:cs typeface="Nikosh" panose="02000000000000000000" pitchFamily="2" charset="0"/>
              </a:rPr>
              <a:t>শ্রেণি</a:t>
            </a:r>
            <a:r>
              <a:rPr lang="en-US" sz="3900" dirty="0">
                <a:latin typeface="Nikosh" panose="02000000000000000000" pitchFamily="2" charset="0"/>
                <a:cs typeface="Nikosh" panose="02000000000000000000" pitchFamily="2" charset="0"/>
              </a:rPr>
              <a:t>     : </a:t>
            </a:r>
            <a:r>
              <a:rPr lang="en-US" sz="3900" dirty="0" err="1">
                <a:latin typeface="Nikosh" panose="02000000000000000000" pitchFamily="2" charset="0"/>
                <a:cs typeface="Nikosh" panose="02000000000000000000" pitchFamily="2" charset="0"/>
              </a:rPr>
              <a:t>দ্বাদশ</a:t>
            </a:r>
            <a:r>
              <a:rPr lang="en-US" sz="39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900" dirty="0" err="1">
                <a:latin typeface="Nikosh" panose="02000000000000000000" pitchFamily="2" charset="0"/>
                <a:cs typeface="Nikosh" panose="02000000000000000000" pitchFamily="2" charset="0"/>
              </a:rPr>
              <a:t>বি</a:t>
            </a:r>
            <a:r>
              <a:rPr lang="as-IN" sz="3900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en-US" sz="3900" dirty="0">
                <a:latin typeface="Nikosh" panose="02000000000000000000" pitchFamily="2" charset="0"/>
                <a:cs typeface="Nikosh" panose="02000000000000000000" pitchFamily="2" charset="0"/>
              </a:rPr>
              <a:t>য়    : </a:t>
            </a:r>
            <a:r>
              <a:rPr lang="as-IN" sz="39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9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as-IN" sz="39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900" dirty="0" err="1">
                <a:latin typeface="Nikosh" panose="02000000000000000000" pitchFamily="2" charset="0"/>
                <a:cs typeface="Nikosh" panose="02000000000000000000" pitchFamily="2" charset="0"/>
              </a:rPr>
              <a:t>জবিজ্ঞান</a:t>
            </a:r>
            <a:r>
              <a:rPr lang="en-US" sz="3900" dirty="0">
                <a:latin typeface="Nikosh" panose="02000000000000000000" pitchFamily="2" charset="0"/>
                <a:cs typeface="Nikosh" panose="02000000000000000000" pitchFamily="2" charset="0"/>
              </a:rPr>
              <a:t> ২য় প</a:t>
            </a:r>
            <a:r>
              <a:rPr lang="as-IN" sz="39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39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9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endParaRPr lang="en-US" sz="39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900" dirty="0" err="1">
                <a:latin typeface="Nikosh" panose="02000000000000000000" pitchFamily="2" charset="0"/>
                <a:cs typeface="Nikosh" panose="02000000000000000000" pitchFamily="2" charset="0"/>
              </a:rPr>
              <a:t>অধ</a:t>
            </a:r>
            <a:r>
              <a:rPr lang="as-IN" sz="39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900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as-IN" sz="39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900" dirty="0">
                <a:latin typeface="Nikosh" panose="02000000000000000000" pitchFamily="2" charset="0"/>
                <a:cs typeface="Nikosh" panose="02000000000000000000" pitchFamily="2" charset="0"/>
              </a:rPr>
              <a:t>য়   : </a:t>
            </a:r>
            <a:r>
              <a:rPr lang="en-US" sz="3900" dirty="0" err="1">
                <a:latin typeface="Nikosh" panose="02000000000000000000" pitchFamily="2" charset="0"/>
                <a:cs typeface="Nikosh" panose="02000000000000000000" pitchFamily="2" charset="0"/>
              </a:rPr>
              <a:t>নবম</a:t>
            </a:r>
            <a:r>
              <a:rPr lang="en-US" sz="3900" dirty="0">
                <a:latin typeface="Nikosh" panose="02000000000000000000" pitchFamily="2" charset="0"/>
                <a:cs typeface="Nikosh" panose="02000000000000000000" pitchFamily="2" charset="0"/>
              </a:rPr>
              <a:t>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900" dirty="0" err="1"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3900" dirty="0">
                <a:latin typeface="Nikosh" panose="02000000000000000000" pitchFamily="2" charset="0"/>
                <a:cs typeface="Nikosh" panose="02000000000000000000" pitchFamily="2" charset="0"/>
              </a:rPr>
              <a:t>      : ১০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900" dirty="0" err="1">
                <a:latin typeface="Nikosh" panose="02000000000000000000" pitchFamily="2" charset="0"/>
                <a:cs typeface="Nikosh" panose="02000000000000000000" pitchFamily="2" charset="0"/>
              </a:rPr>
              <a:t>সময়</a:t>
            </a:r>
            <a:r>
              <a:rPr lang="en-US" sz="3900" dirty="0">
                <a:latin typeface="Nikosh" panose="02000000000000000000" pitchFamily="2" charset="0"/>
                <a:cs typeface="Nikosh" panose="02000000000000000000" pitchFamily="2" charset="0"/>
              </a:rPr>
              <a:t>     : ৫০ </a:t>
            </a:r>
            <a:r>
              <a:rPr lang="en-US" sz="3900" dirty="0" err="1">
                <a:latin typeface="Nikosh" panose="02000000000000000000" pitchFamily="2" charset="0"/>
                <a:cs typeface="Nikosh" panose="02000000000000000000" pitchFamily="2" charset="0"/>
              </a:rPr>
              <a:t>মিনিট</a:t>
            </a:r>
            <a:r>
              <a:rPr lang="en-US" sz="39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3375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2723510-2FCB-4C68-A92C-A28882772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063" y="1691958"/>
            <a:ext cx="1749876" cy="146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0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4BB59EE-9EE5-49DD-A2A7-752EC53CC2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1430000" cy="6858000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EE9D199-2DF6-4D67-971E-6655C61D5D60}"/>
              </a:ext>
            </a:extLst>
          </p:cNvPr>
          <p:cNvSpPr txBox="1"/>
          <p:nvPr/>
        </p:nvSpPr>
        <p:spPr>
          <a:xfrm>
            <a:off x="5156662" y="1254789"/>
            <a:ext cx="30917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>
                <a:latin typeface="Nikosh" panose="02000000000000000000" pitchFamily="2" charset="0"/>
                <a:cs typeface="Nikosh" panose="02000000000000000000" pitchFamily="2" charset="0"/>
              </a:rPr>
              <a:t>ধন</a:t>
            </a:r>
            <a:r>
              <a:rPr lang="as-IN" sz="88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8800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as-IN" sz="88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88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880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sz="825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13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FEBA1-3DD1-402B-8329-CBD704058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690" y="184034"/>
            <a:ext cx="9718620" cy="658508"/>
          </a:xfrm>
        </p:spPr>
        <p:txBody>
          <a:bodyPr anchor="t">
            <a:noAutofit/>
          </a:bodyPr>
          <a:lstStyle/>
          <a:p>
            <a:pPr algn="ctr"/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নিচের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ছবিগুলো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লক্ষ্য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73D2332-2B00-4336-B5C3-EB8FD2421D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31" y="1010292"/>
            <a:ext cx="3028950" cy="2534766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68B040-6260-4EEB-96B6-326C218B96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47" y="1010292"/>
            <a:ext cx="3324222" cy="25347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9DB1F2-EC36-4083-9D0C-8EC8C24D1D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31" y="3728592"/>
            <a:ext cx="2952750" cy="27776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A8533B-EC9E-47D6-AE74-89F46AE5EF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47" y="3728592"/>
            <a:ext cx="3324222" cy="27776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3F22E68-1462-4511-B053-D41BEC1380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889" y="3712807"/>
            <a:ext cx="3021770" cy="27776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C342C5-12B8-4B1A-94D1-6BF071C02B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888" y="1010292"/>
            <a:ext cx="3021770" cy="253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2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1243-E3A7-4453-A9A3-9E20E0116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170" y="1197636"/>
            <a:ext cx="10016197" cy="1200834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আ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4800" dirty="0" err="1">
                <a:latin typeface="Nikosh" panose="02000000000000000000" pitchFamily="2" charset="0"/>
                <a:cs typeface="Nikosh" panose="02000000000000000000" pitchFamily="2" charset="0"/>
              </a:rPr>
              <a:t>াঠ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976EF-B700-441D-8A2C-BA82CACA9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786" y="3474131"/>
            <a:ext cx="10480427" cy="985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“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জেন্ডার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বৈষম্য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ভিত্তিতে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সৃষ্ট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বৈষম্যের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প্রভাব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413715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99483-8FC2-4ACE-B881-EB991BC7B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911" y="654629"/>
            <a:ext cx="10142806" cy="1242715"/>
          </a:xfrm>
        </p:spPr>
        <p:txBody>
          <a:bodyPr/>
          <a:lstStyle/>
          <a:p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   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শ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েষে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শিক্ষার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থ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ী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D6E0A-B919-4555-8BBE-4CDE55951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098" y="2489165"/>
            <a:ext cx="10568354" cy="32053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   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জেন্ডার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বৈষম্য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সম্পর্কে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বল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ে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বে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জেন্ডারের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ভিত্তিতে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সৃষ্ট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বৈষম্য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ব্যাখ্যা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জেন্ডারের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ভিত্তিতে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সৃষ্ট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বৈষম্যের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প্রভাব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শ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ণ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ারবে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A71755E4-6737-4439-B5D4-B3675A3CB1F4}"/>
              </a:ext>
            </a:extLst>
          </p:cNvPr>
          <p:cNvSpPr/>
          <p:nvPr/>
        </p:nvSpPr>
        <p:spPr>
          <a:xfrm>
            <a:off x="323557" y="2619130"/>
            <a:ext cx="562708" cy="4360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3D069E8F-D2E7-4B60-9EB7-530628DDEA41}"/>
              </a:ext>
            </a:extLst>
          </p:cNvPr>
          <p:cNvSpPr/>
          <p:nvPr/>
        </p:nvSpPr>
        <p:spPr>
          <a:xfrm>
            <a:off x="323557" y="3210951"/>
            <a:ext cx="562708" cy="4360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F0A49E65-2E0E-4373-BC5F-97C1179B1151}"/>
              </a:ext>
            </a:extLst>
          </p:cNvPr>
          <p:cNvSpPr/>
          <p:nvPr/>
        </p:nvSpPr>
        <p:spPr>
          <a:xfrm>
            <a:off x="323557" y="3802772"/>
            <a:ext cx="562708" cy="4360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</p:spTree>
    <p:extLst>
      <p:ext uri="{BB962C8B-B14F-4D97-AF65-F5344CB8AC3E}">
        <p14:creationId xmlns:p14="http://schemas.microsoft.com/office/powerpoint/2010/main" val="194328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99483-8FC2-4ACE-B881-EB991BC7B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931" y="1356107"/>
            <a:ext cx="10142806" cy="1012874"/>
          </a:xfrm>
        </p:spPr>
        <p:txBody>
          <a:bodyPr/>
          <a:lstStyle/>
          <a:p>
            <a:pPr algn="ctr"/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জেন্ডার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বৈষম্য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96C341-857D-4F07-B392-7F6207440342}"/>
              </a:ext>
            </a:extLst>
          </p:cNvPr>
          <p:cNvSpPr txBox="1"/>
          <p:nvPr/>
        </p:nvSpPr>
        <p:spPr>
          <a:xfrm>
            <a:off x="604907" y="3268228"/>
            <a:ext cx="101428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ম.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হাবিবুর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রহমান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বলেন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“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জেন্ডার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হচ্ছে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সামাজিকভাবে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গড়ে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ওঠা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নারী-পুরুষের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পরিচয়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সামাজিকভাবে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নির্ধারিত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নারী-পুরুষের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মধ্যকার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সম্পর্ক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সমাজ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কর্তৃক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আরোপিত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নারী-পুরুষের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ভূমিকা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পরিবর্তনীয়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”।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099A33-ED7B-4C03-B79F-85E508D46411}"/>
              </a:ext>
            </a:extLst>
          </p:cNvPr>
          <p:cNvSpPr txBox="1"/>
          <p:nvPr/>
        </p:nvSpPr>
        <p:spPr>
          <a:xfrm>
            <a:off x="604907" y="4937668"/>
            <a:ext cx="101428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খাদ্য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কৃষি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সংস্থার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FAO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সংজ্ঞানুযায়ী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“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জেন্ডার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হলো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মহিলা-পুরুষ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সম্পর্ক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তাদের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ভূমিকা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সম্পদের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উপর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নিয়ন্ত্রণের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অধিকার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শ্রমবিভাজন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আগ্রহ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চাহিদা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ইত্যাদির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উপর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আলোকপাত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”।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BE8A4A1-C795-4120-B4B2-B4095CDF6A18}"/>
              </a:ext>
            </a:extLst>
          </p:cNvPr>
          <p:cNvSpPr/>
          <p:nvPr/>
        </p:nvSpPr>
        <p:spPr>
          <a:xfrm>
            <a:off x="400931" y="2593072"/>
            <a:ext cx="30175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ম.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হাবিবুর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রহমান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B580C7-4C7C-4ADD-822B-63EA57EC531E}"/>
              </a:ext>
            </a:extLst>
          </p:cNvPr>
          <p:cNvSpPr/>
          <p:nvPr/>
        </p:nvSpPr>
        <p:spPr>
          <a:xfrm>
            <a:off x="7002051" y="2556994"/>
            <a:ext cx="43365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Food And Organization 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733BAE-7444-487F-8F2D-11429C4799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013" y="440422"/>
            <a:ext cx="2124075" cy="2152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9BF817-FA31-4591-8F8B-0EE064FF27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07" y="440422"/>
            <a:ext cx="2118499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58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32B0B49-DEC7-4BBD-8F4F-236C4780B0E8}"/>
              </a:ext>
            </a:extLst>
          </p:cNvPr>
          <p:cNvSpPr txBox="1"/>
          <p:nvPr/>
        </p:nvSpPr>
        <p:spPr>
          <a:xfrm>
            <a:off x="648905" y="343042"/>
            <a:ext cx="10132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একনজরে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জেন্ডার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বৈষম্য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BA1F5A-9C67-4757-AC0F-455386424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1342" y="1392700"/>
            <a:ext cx="9270609" cy="6035041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জন্মগত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বৈষম্য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সম্পত্তির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উত্তরাধিকারে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বৈষম্য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খাদ্য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পরিবেশনে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বৈষম্য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শিক্ষাক্ষেত্রে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বৈষম্য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চলাফেরার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বৈষম্য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শ্রমমূল্য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বৈষম্য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আচরণবিধিতে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বৈষম্য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চাকরিক্ষেত্রে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বৈষম্য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  <a:p>
            <a:pPr marL="0" indent="0"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      </a:t>
            </a:r>
          </a:p>
          <a:p>
            <a:pPr marL="0" indent="0">
              <a:buNone/>
            </a:pP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9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9F546-AFEB-4FB0-BA13-EEE4F138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33" y="373974"/>
            <a:ext cx="9858375" cy="1242715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এ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ক 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8036B-BB72-410A-A91F-D91AEF06E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932" y="5021370"/>
            <a:ext cx="9565274" cy="9151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ম.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হাবিবুর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রহমানের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জেন্ডার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বৈষম্যের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সংজ্ঞাটি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লিখ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2D91F7-09E0-404D-B881-FB87B28B3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307" y="1616687"/>
            <a:ext cx="4595422" cy="281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4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B3E1F-BE0E-4E08-B30F-E7BA3EBAD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365" y="470337"/>
            <a:ext cx="8750325" cy="844114"/>
          </a:xfrm>
        </p:spPr>
        <p:txBody>
          <a:bodyPr anchor="t">
            <a:normAutofit/>
          </a:bodyPr>
          <a:lstStyle/>
          <a:p>
            <a:pPr algn="ctr"/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জন্মগত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বৈষম্য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0C1000-AF63-4806-B0B8-662E2091D40B}"/>
              </a:ext>
            </a:extLst>
          </p:cNvPr>
          <p:cNvSpPr txBox="1"/>
          <p:nvPr/>
        </p:nvSpPr>
        <p:spPr>
          <a:xfrm>
            <a:off x="378673" y="5349547"/>
            <a:ext cx="107195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পুত্র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সন্তান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পেলে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আনন্দচিত্তে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আগ্রহভরে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তাকে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নিয়ে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নানান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রঙিন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স্বপ্ন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দেখে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কন্যা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সন্তান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পেলে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বিষাদঘন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চিত্তে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ভবিষ্য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ৎ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নিয়ে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দুর্ভাবনায়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পড়ে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35A86E25-21B3-4C59-868A-88AB4B800B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225" y="1195754"/>
            <a:ext cx="3486479" cy="384488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640336-E4B7-484D-988A-81C94CCD37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139" y="1195754"/>
            <a:ext cx="3089103" cy="18428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7D639A-AFAE-49A4-8764-97A25CB981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58" y="1195754"/>
            <a:ext cx="3137795" cy="18428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A46D8B-EA21-4A5E-B069-2B0F645EFB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139" y="3156154"/>
            <a:ext cx="3089103" cy="18428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D4B50B-089E-4FAF-B81D-2381443D7D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58" y="3156154"/>
            <a:ext cx="3137795" cy="190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6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859</TotalTime>
  <Words>516</Words>
  <Application>Microsoft Office PowerPoint</Application>
  <PresentationFormat>Custom</PresentationFormat>
  <Paragraphs>66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Nikosh</vt:lpstr>
      <vt:lpstr>Office Theme</vt:lpstr>
      <vt:lpstr>PowerPoint Presentation</vt:lpstr>
      <vt:lpstr>পরিচিতি </vt:lpstr>
      <vt:lpstr>নিচের ছবিগুলো লক্ষ্য কর</vt:lpstr>
      <vt:lpstr>আজকের পাঠ </vt:lpstr>
      <vt:lpstr>     এই পাঠ শেষে শিক্ষার্থীরা …</vt:lpstr>
      <vt:lpstr>জেন্ডার বৈষম্য?</vt:lpstr>
      <vt:lpstr>PowerPoint Presentation</vt:lpstr>
      <vt:lpstr>একক কাজ </vt:lpstr>
      <vt:lpstr>জন্মগত বৈষম্য </vt:lpstr>
      <vt:lpstr>সম্পত্তির উত্তরাধিকারে বৈষম্য </vt:lpstr>
      <vt:lpstr>খাদ্য পরিবেশনে বৈষম্য </vt:lpstr>
      <vt:lpstr>শিক্ষাক্ষেত্রে বৈষম্য </vt:lpstr>
      <vt:lpstr>চলাফেরার বৈষম্য </vt:lpstr>
      <vt:lpstr>শ্রমমূল্য বৈষম্য </vt:lpstr>
      <vt:lpstr>সামাজিক আচরণবিধিতে বৈষম্য </vt:lpstr>
      <vt:lpstr>চাকরিক্ষেত্রে বৈষম্য </vt:lpstr>
      <vt:lpstr>দলগত কাজ </vt:lpstr>
      <vt:lpstr>মূল্যায়ন </vt:lpstr>
      <vt:lpstr>বাড়ির কাজ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HAFIZUR RAHMAN</dc:creator>
  <cp:lastModifiedBy>MD HAFIZUR RAHMAN</cp:lastModifiedBy>
  <cp:revision>82</cp:revision>
  <dcterms:created xsi:type="dcterms:W3CDTF">2019-12-13T13:54:59Z</dcterms:created>
  <dcterms:modified xsi:type="dcterms:W3CDTF">2019-12-24T03:00:34Z</dcterms:modified>
</cp:coreProperties>
</file>