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E1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4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4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2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1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7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91CD-53E8-42D9-9BB7-443D6DBD1E72}" type="datetimeFigureOut">
              <a:rPr lang="en-US" smtClean="0"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f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1.wdp"/><Relationship Id="rId7" Type="http://schemas.openxmlformats.org/officeDocument/2006/relationships/image" Target="../media/image7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m350950@gmail.com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296" y="116305"/>
            <a:ext cx="11806991" cy="6608990"/>
          </a:xfrm>
          <a:prstGeom prst="rect">
            <a:avLst/>
          </a:prstGeom>
          <a:noFill/>
          <a:ln w="142875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35131"/>
            <a:ext cx="11599817" cy="63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0630" y="22312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6" y="582354"/>
            <a:ext cx="7617924" cy="455886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34209" y="5374789"/>
            <a:ext cx="730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ইহরাম বাঁধা (আনুষ্ঠানিকভাবে হজের নিয়ত করা)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257" y="5374790"/>
            <a:ext cx="744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৯ই জিলহজ আরাফাতের ময়দানে অবস্থান করা।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635930" y="1193336"/>
            <a:ext cx="777743" cy="733938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234209" y="4304713"/>
            <a:ext cx="898400" cy="8119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912012" y="4304713"/>
            <a:ext cx="888527" cy="811923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990006" y="4570726"/>
            <a:ext cx="470263" cy="335018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03609" y="5349356"/>
            <a:ext cx="425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তাওয়াফে যিয়ারত করা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36346" y="1927274"/>
            <a:ext cx="3376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হজের ফরজ কাজ তিনটি যথাঃ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8" grpId="0" animBg="1"/>
      <p:bldP spid="17" grpId="0" animBg="1"/>
      <p:bldP spid="23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8475" y="112647"/>
            <a:ext cx="12037588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0"/>
          <a:stretch/>
        </p:blipFill>
        <p:spPr>
          <a:xfrm>
            <a:off x="581928" y="457853"/>
            <a:ext cx="8456692" cy="435965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154985" y="1927274"/>
            <a:ext cx="2757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হজের ওয়াজিব ৭টি যথাঃ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75" y="5037658"/>
            <a:ext cx="700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৯ই জিলহজ দিবাগত রাতে মুযদালিফা নামক স্থানে অবস্থান করা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4209" y="5007221"/>
            <a:ext cx="7981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সাফা ও মারওয়া পাহারদ্বয়ের মাঝে সাঈ (দৌড়ানো) করা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1229" y="4990822"/>
            <a:ext cx="10182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১০,১১ ও ১২ই জিলহজ পর্যায়ক্রমে মিনায় তিনটি নির্ধারিত স্থানে ৭ টি করে কংকর নিক্ষেপ করা।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74" y="5027731"/>
            <a:ext cx="3322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কুরবানি করা।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208" y="5037657"/>
            <a:ext cx="5800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মাথা কামানো বা চুল কেটে ছোট করা।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7326" y="5007221"/>
            <a:ext cx="7650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বিদায়ী তাওয়াফ করা ( এটি মক্কার বাইরের লোকদের জন্য ওয়াজিব)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9312" y="4875276"/>
            <a:ext cx="1015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দম দেওয়া ( ভূলে বা সেচ্ছায় হজের কোনো ওয়াজিব বাদ পড়লে তার কাফফারা হিসাবে একটি অতিরিক্ত কুরবানি দেওয়া)।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769863" y="719378"/>
            <a:ext cx="777743" cy="733938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39936" y="855515"/>
            <a:ext cx="128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মুজদালিফা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530877">
            <a:off x="5430715" y="3429332"/>
            <a:ext cx="1853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সাফা ও মারওয়া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7020" y="2442250"/>
            <a:ext cx="80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461535" y="3384366"/>
            <a:ext cx="777743" cy="733938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863722" y="2619731"/>
            <a:ext cx="777743" cy="733938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287355" y="3955496"/>
            <a:ext cx="777743" cy="733938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02" y="1773263"/>
            <a:ext cx="1047745" cy="6723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50" y="3685681"/>
            <a:ext cx="1276135" cy="9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 animBg="1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4576" r="8400" b="7360"/>
          <a:stretch/>
        </p:blipFill>
        <p:spPr>
          <a:xfrm>
            <a:off x="3362309" y="1779973"/>
            <a:ext cx="5499464" cy="330490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4497552" y="581028"/>
            <a:ext cx="3228975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8223" y="5343295"/>
            <a:ext cx="7327632" cy="6704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ওয়াজিব কাজ কী কী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4475" y="137672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593" y="427547"/>
            <a:ext cx="3376247" cy="2652797"/>
            <a:chOff x="530643" y="739851"/>
            <a:chExt cx="3376247" cy="2652797"/>
          </a:xfrm>
        </p:grpSpPr>
        <p:sp>
          <p:nvSpPr>
            <p:cNvPr id="12" name="TextBox 11"/>
            <p:cNvSpPr txBox="1"/>
            <p:nvPr/>
          </p:nvSpPr>
          <p:spPr>
            <a:xfrm>
              <a:off x="530643" y="2623207"/>
              <a:ext cx="33762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হজের ধর্মীয় গুরুত্ব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69" y="739851"/>
              <a:ext cx="2843927" cy="189654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511580" y="708159"/>
            <a:ext cx="3376247" cy="2784521"/>
            <a:chOff x="3563398" y="1377568"/>
            <a:chExt cx="3376247" cy="27845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680" y="1377568"/>
              <a:ext cx="2843927" cy="20676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563398" y="3392648"/>
              <a:ext cx="33762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গুরুত্ব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96554" y="1012875"/>
            <a:ext cx="3159544" cy="2824790"/>
            <a:chOff x="7128186" y="2623207"/>
            <a:chExt cx="2819400" cy="23886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186" y="2623207"/>
              <a:ext cx="2819400" cy="16192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396890" y="4242457"/>
              <a:ext cx="23897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হজের শিক্ষা 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8460" y="3585459"/>
            <a:ext cx="110517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 হজের গুরুত্ব অপরিসীম।রাসুলুল্লাহ (স.) বলেন “মাকবুল হজের বিনিময় জান্নাত ছাড়া আর কিছুই নেই।” (বুখারি-মুসলিম)।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459" y="3565349"/>
            <a:ext cx="10947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হজের মাধ্যমে বিশ্বভ্রাতৃত্ব তৈরি হয়। প্রতিবছর বিশ্বের নানা প্রান্ত থেকে লক্ষ লক্ষ মুসলিম একই স্থানে সমবেত হয়। হজ বিশ্ব মুসলিমের মহাসম্মেলন।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643" y="3585458"/>
            <a:ext cx="10933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ধন-সম্পদ, বর্ণ-গোত্র ও জাতীয়তার দিক থেকে মানুষে মানুষে পার্থক্য থাকলেও হজ এসব ভেদাভেদ ভুলিয়ে মুসলমানদের ঐক্যবদ্ধ হতে শেখায়। রাজা-প্রজা, মালিক-ভৃত্য সকলকে সেলাইবিহীন একই কাপড় পরিধান করায়। একই উদ্দেশ্যে মহান প্রভূর দরবারে উপস্থিত করে সাম্যের প্রশিক্ষণ দেয়।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5" y="1669870"/>
            <a:ext cx="4773558" cy="2775521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4497552" y="581028"/>
            <a:ext cx="3228975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1169" y="4845013"/>
            <a:ext cx="7920111" cy="100714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সামাজিক গুরুত্ব বিশ্লেষণ কর।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83573" y="858129"/>
            <a:ext cx="185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6484" y="1779038"/>
            <a:ext cx="979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১.হজ অর্থ কী? </a:t>
            </a:r>
            <a:endParaRPr lang="bn-IN" sz="48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হজের ফরজ কয়টি ও কী কী ?</a:t>
            </a:r>
            <a:endParaRPr lang="bn-IN" sz="48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হজের ওয়াজিব কাজ কয়টি</a:t>
            </a: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2"/>
          <a:stretch/>
        </p:blipFill>
        <p:spPr>
          <a:xfrm>
            <a:off x="4427544" y="1717257"/>
            <a:ext cx="3368993" cy="296088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4497552" y="581028"/>
            <a:ext cx="3228975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9238" y="4858369"/>
            <a:ext cx="6905601" cy="12526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১০টি শিক্ষার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প্রস্তুত করে খাতায় লিখে আনবে।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57150" cmpd="tri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b="10879"/>
          <a:stretch/>
        </p:blipFill>
        <p:spPr>
          <a:xfrm>
            <a:off x="1004464" y="548640"/>
            <a:ext cx="10215153" cy="4519749"/>
          </a:xfrm>
          <a:prstGeom prst="rect">
            <a:avLst/>
          </a:prstGeom>
          <a:ln w="76200">
            <a:solidFill>
              <a:srgbClr val="8E1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3" y="4579087"/>
            <a:ext cx="10215154" cy="19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62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2" y="483326"/>
            <a:ext cx="10946674" cy="57607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94985" y="1196835"/>
            <a:ext cx="8037677" cy="2908944"/>
            <a:chOff x="3554556" y="1281954"/>
            <a:chExt cx="8037677" cy="2908944"/>
          </a:xfrm>
        </p:grpSpPr>
        <p:sp>
          <p:nvSpPr>
            <p:cNvPr id="12" name="Wave 11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সবাইকে জানাই শুভেচ্ছা।</a:t>
              </a:r>
              <a:r>
                <a:rPr lang="bn-IN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41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767">
            <a:off x="5278677" y="453310"/>
            <a:ext cx="474077" cy="5975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4" y="549386"/>
            <a:ext cx="1880338" cy="2103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-212084" y="2653239"/>
            <a:ext cx="608965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 উচ্চ বিদ্যালয়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 ,সিরাজগঞ্জ। </a:t>
            </a:r>
          </a:p>
          <a:p>
            <a:pPr algn="ctr"/>
            <a:r>
              <a:rPr lang="bn-BD" sz="1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০১৭৩৩১১৩৯৫৭</a:t>
            </a:r>
          </a:p>
          <a:p>
            <a:pPr algn="ctr"/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sm</a:t>
            </a:r>
            <a:r>
              <a:rPr lang="en-US" sz="1800" dirty="0">
                <a:cs typeface="NikoshBAN" panose="02000000000000000000" pitchFamily="2" charset="0"/>
                <a:hlinkClick r:id="rId6"/>
              </a:rPr>
              <a:t>350950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@gmail.com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674839" y="3058226"/>
            <a:ext cx="64865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তৃতীয় (ইবাদত )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(হজ)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9" r="8535" b="70741"/>
          <a:stretch/>
        </p:blipFill>
        <p:spPr>
          <a:xfrm>
            <a:off x="7899225" y="4817855"/>
            <a:ext cx="1018903" cy="4514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t="6572" r="25517" b="6570"/>
          <a:stretch/>
        </p:blipFill>
        <p:spPr>
          <a:xfrm>
            <a:off x="7331718" y="359375"/>
            <a:ext cx="2153916" cy="278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5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997491" y="432324"/>
            <a:ext cx="4229100" cy="68101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41" y="1417320"/>
            <a:ext cx="6629400" cy="46482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712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88333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631345" y="467431"/>
            <a:ext cx="2952969" cy="68101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40" y="1428421"/>
            <a:ext cx="7393577" cy="390579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4428308" y="5614196"/>
            <a:ext cx="2756263" cy="681010"/>
            <a:chOff x="2103120" y="5483975"/>
            <a:chExt cx="2756263" cy="681010"/>
          </a:xfrm>
        </p:grpSpPr>
        <p:sp>
          <p:nvSpPr>
            <p:cNvPr id="8" name="Rounded Rectangle 7"/>
            <p:cNvSpPr/>
            <p:nvPr/>
          </p:nvSpPr>
          <p:spPr>
            <a:xfrm>
              <a:off x="2103120" y="5483975"/>
              <a:ext cx="2756263" cy="68101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 ( 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)     </a:t>
              </a:r>
              <a:endPara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79" r="8535" b="70741"/>
            <a:stretch/>
          </p:blipFill>
          <p:spPr>
            <a:xfrm>
              <a:off x="3226526" y="5644511"/>
              <a:ext cx="1018903" cy="451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9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9358" y="187406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896465" y="513608"/>
            <a:ext cx="2625212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 ফল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51482" y="2534199"/>
            <a:ext cx="7824486" cy="965902"/>
          </a:xfrm>
          <a:custGeom>
            <a:avLst/>
            <a:gdLst>
              <a:gd name="connsiteX0" fmla="*/ 0 w 8337882"/>
              <a:gd name="connsiteY0" fmla="*/ 0 h 1225404"/>
              <a:gd name="connsiteX1" fmla="*/ 8337882 w 8337882"/>
              <a:gd name="connsiteY1" fmla="*/ 0 h 1225404"/>
              <a:gd name="connsiteX2" fmla="*/ 8337882 w 8337882"/>
              <a:gd name="connsiteY2" fmla="*/ 1225404 h 1225404"/>
              <a:gd name="connsiteX3" fmla="*/ 0 w 8337882"/>
              <a:gd name="connsiteY3" fmla="*/ 1225404 h 1225404"/>
              <a:gd name="connsiteX4" fmla="*/ 0 w 8337882"/>
              <a:gd name="connsiteY4" fmla="*/ 0 h 12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82" h="1225404">
                <a:moveTo>
                  <a:pt x="0" y="0"/>
                </a:moveTo>
                <a:lnTo>
                  <a:pt x="8337882" y="0"/>
                </a:lnTo>
                <a:lnTo>
                  <a:pt x="8337882" y="1225404"/>
                </a:lnTo>
                <a:lnTo>
                  <a:pt x="0" y="12254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পরিচয় বর্ণনা করতে</a:t>
            </a:r>
            <a:r>
              <a:rPr lang="bn-IN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</a:t>
            </a: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51481" y="3765973"/>
            <a:ext cx="7824487" cy="1048236"/>
          </a:xfrm>
          <a:custGeom>
            <a:avLst/>
            <a:gdLst>
              <a:gd name="connsiteX0" fmla="*/ 0 w 10277920"/>
              <a:gd name="connsiteY0" fmla="*/ 0 h 1215936"/>
              <a:gd name="connsiteX1" fmla="*/ 10277920 w 10277920"/>
              <a:gd name="connsiteY1" fmla="*/ 0 h 1215936"/>
              <a:gd name="connsiteX2" fmla="*/ 10277920 w 10277920"/>
              <a:gd name="connsiteY2" fmla="*/ 1215936 h 1215936"/>
              <a:gd name="connsiteX3" fmla="*/ 0 w 10277920"/>
              <a:gd name="connsiteY3" fmla="*/ 1215936 h 1215936"/>
              <a:gd name="connsiteX4" fmla="*/ 0 w 10277920"/>
              <a:gd name="connsiteY4" fmla="*/ 0 h 121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7920" h="1215936">
                <a:moveTo>
                  <a:pt x="0" y="0"/>
                </a:moveTo>
                <a:lnTo>
                  <a:pt x="10277920" y="0"/>
                </a:lnTo>
                <a:lnTo>
                  <a:pt x="10277920" y="1215936"/>
                </a:lnTo>
                <a:lnTo>
                  <a:pt x="0" y="1215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 পালনের নিয়মাবলি বর্ণনা </a:t>
            </a:r>
            <a:r>
              <a:rPr lang="bn-IN" sz="4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  <a:endParaRPr lang="en-US" sz="40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451481" y="5080081"/>
            <a:ext cx="7824487" cy="949590"/>
          </a:xfrm>
          <a:custGeom>
            <a:avLst/>
            <a:gdLst>
              <a:gd name="connsiteX0" fmla="*/ 0 w 11497456"/>
              <a:gd name="connsiteY0" fmla="*/ 0 h 1298668"/>
              <a:gd name="connsiteX1" fmla="*/ 11497456 w 11497456"/>
              <a:gd name="connsiteY1" fmla="*/ 0 h 1298668"/>
              <a:gd name="connsiteX2" fmla="*/ 11497456 w 11497456"/>
              <a:gd name="connsiteY2" fmla="*/ 1298668 h 1298668"/>
              <a:gd name="connsiteX3" fmla="*/ 0 w 11497456"/>
              <a:gd name="connsiteY3" fmla="*/ 1298668 h 1298668"/>
              <a:gd name="connsiteX4" fmla="*/ 0 w 11497456"/>
              <a:gd name="connsiteY4" fmla="*/ 0 h 1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7456" h="1298668">
                <a:moveTo>
                  <a:pt x="0" y="0"/>
                </a:moveTo>
                <a:lnTo>
                  <a:pt x="11497456" y="0"/>
                </a:lnTo>
                <a:lnTo>
                  <a:pt x="11497456" y="1298668"/>
                </a:lnTo>
                <a:lnTo>
                  <a:pt x="0" y="12986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গুরুত্ব ব্যাখ্যা </a:t>
            </a:r>
            <a:r>
              <a:rPr lang="bn-IN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4400" kern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3350" y="1573958"/>
            <a:ext cx="4548911" cy="681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</a:p>
        </p:txBody>
      </p:sp>
    </p:spTree>
    <p:extLst>
      <p:ext uri="{BB962C8B-B14F-4D97-AF65-F5344CB8AC3E}">
        <p14:creationId xmlns:p14="http://schemas.microsoft.com/office/powerpoint/2010/main" val="28251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420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90" y="432368"/>
            <a:ext cx="5810250" cy="36195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89" y="440566"/>
            <a:ext cx="5810251" cy="361950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38012" y="4601801"/>
            <a:ext cx="8895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হজের আভিধানিক অর্থ ইচ্ছা করা, সংকল্প করা।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3551" y="4068265"/>
            <a:ext cx="10175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পরিভাষায় আল্লাহর সন্তষ্টি লাভের উদ্দেশ্যে জিলহজ মাসের নির্ধারিত দিনসমূহে নির্ধারিত পদ্ধতিতে বাইতুল্লাহ (আল্লাহর ঘর) ও সংশ্লিষ্ট স্তাহ্নসমূহ যিয়ারত করাকে হজ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2129" y="166459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696596" y="4423742"/>
            <a:ext cx="10818055" cy="20398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 ঐ সমস্ত ধনী-মুসলমানের উপর ফরজ যাদের পবিত্র মক্কায় যাতায়াত ও হজের কাজ সম্পাদন করার মতো আর্থিক ও দৈহিক সামর্থ্য রয়েছে। সামর্থ্যবানদের জন্য জীবনে একবার হজ পালন করা ফরজ।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52" y="686966"/>
            <a:ext cx="5854504" cy="342488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237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 t="3061"/>
          <a:stretch/>
        </p:blipFill>
        <p:spPr>
          <a:xfrm>
            <a:off x="3953021" y="1645921"/>
            <a:ext cx="4599763" cy="348878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4497552" y="581028"/>
            <a:ext cx="3228975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0696" y="5420132"/>
            <a:ext cx="4164411" cy="6704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 কাকে বলে 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436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sultan mahmud</cp:lastModifiedBy>
  <cp:revision>190</cp:revision>
  <dcterms:created xsi:type="dcterms:W3CDTF">2019-11-11T13:28:44Z</dcterms:created>
  <dcterms:modified xsi:type="dcterms:W3CDTF">2019-12-24T15:16:40Z</dcterms:modified>
</cp:coreProperties>
</file>