
<file path=[Content_Types].xml><?xml version="1.0" encoding="utf-8"?>
<Types xmlns="http://schemas.openxmlformats.org/package/2006/content-types">
  <Default Extension="jfif" ContentType="image/j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0" r:id="rId2"/>
    <p:sldId id="289" r:id="rId3"/>
    <p:sldId id="261" r:id="rId4"/>
    <p:sldId id="268" r:id="rId5"/>
    <p:sldId id="260" r:id="rId6"/>
    <p:sldId id="297" r:id="rId7"/>
    <p:sldId id="291" r:id="rId8"/>
    <p:sldId id="294" r:id="rId9"/>
    <p:sldId id="296" r:id="rId10"/>
    <p:sldId id="321" r:id="rId11"/>
    <p:sldId id="317" r:id="rId12"/>
    <p:sldId id="312" r:id="rId13"/>
    <p:sldId id="314" r:id="rId14"/>
    <p:sldId id="308" r:id="rId15"/>
    <p:sldId id="309" r:id="rId16"/>
    <p:sldId id="324" r:id="rId17"/>
    <p:sldId id="307" r:id="rId18"/>
    <p:sldId id="310" r:id="rId19"/>
    <p:sldId id="304" r:id="rId20"/>
    <p:sldId id="299" r:id="rId21"/>
    <p:sldId id="322" r:id="rId22"/>
    <p:sldId id="290" r:id="rId23"/>
    <p:sldId id="323" r:id="rId24"/>
    <p:sldId id="315" r:id="rId25"/>
    <p:sldId id="301" r:id="rId26"/>
    <p:sldId id="319" r:id="rId27"/>
    <p:sldId id="25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67" autoAdjust="0"/>
    <p:restoredTop sz="86417" autoAdjust="0"/>
  </p:normalViewPr>
  <p:slideViewPr>
    <p:cSldViewPr>
      <p:cViewPr varScale="1">
        <p:scale>
          <a:sx n="45" d="100"/>
          <a:sy n="45" d="100"/>
        </p:scale>
        <p:origin x="902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AB9CAB-D8CD-4B45-AD57-FA2D19015F18}" type="doc">
      <dgm:prSet loTypeId="urn:microsoft.com/office/officeart/2005/8/layout/radial1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DB79675-4B04-44A4-81B2-50389ABDFBF3}">
      <dgm:prSet phldrT="[Text]" custT="1"/>
      <dgm:spPr/>
      <dgm:t>
        <a:bodyPr/>
        <a:lstStyle/>
        <a:p>
          <a:r>
            <a:rPr lang="bn-IN" sz="2400" dirty="0" smtClean="0">
              <a:solidFill>
                <a:schemeClr val="tx1"/>
              </a:solidFill>
            </a:rPr>
            <a:t>যানবাহনের গুরুত্ব</a:t>
          </a:r>
          <a:endParaRPr lang="en-US" sz="2400" dirty="0">
            <a:solidFill>
              <a:schemeClr val="tx1"/>
            </a:solidFill>
          </a:endParaRPr>
        </a:p>
      </dgm:t>
    </dgm:pt>
    <dgm:pt modelId="{6F5A171F-A8A6-4087-BA00-1F8E81391C1A}" type="parTrans" cxnId="{D0E3D791-862B-4751-9BED-F251340BE752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1242C41-A4EF-4857-A0DE-F41FBE6FEAAF}" type="sibTrans" cxnId="{D0E3D791-862B-4751-9BED-F251340BE752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C6314E57-E568-4969-A7D0-9AF45D630EC5}">
      <dgm:prSet phldrT="[Text]" custT="1"/>
      <dgm:spPr/>
      <dgm:t>
        <a:bodyPr/>
        <a:lstStyle/>
        <a:p>
          <a:r>
            <a:rPr lang="bn-IN" sz="2400" dirty="0" smtClean="0">
              <a:solidFill>
                <a:schemeClr val="tx1"/>
              </a:solidFill>
            </a:rPr>
            <a:t>বিভিন্ন যায়গায় বেড়াতে যায়</a:t>
          </a:r>
          <a:endParaRPr lang="en-US" sz="2400" dirty="0">
            <a:solidFill>
              <a:schemeClr val="tx1"/>
            </a:solidFill>
          </a:endParaRPr>
        </a:p>
      </dgm:t>
    </dgm:pt>
    <dgm:pt modelId="{CE31F03F-F186-48E2-9190-166081EA1558}" type="parTrans" cxnId="{6FFEB535-F0AD-4D48-8F5B-9ECA5A780FAC}">
      <dgm:prSet custT="1"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212290FD-5F98-4E1C-B022-0213146EA20A}" type="sibTrans" cxnId="{6FFEB535-F0AD-4D48-8F5B-9ECA5A780FAC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DA7BE361-C0CB-4727-BEAB-8C7056C2491C}">
      <dgm:prSet phldrT="[Text]" custT="1"/>
      <dgm:spPr/>
      <dgm:t>
        <a:bodyPr/>
        <a:lstStyle/>
        <a:p>
          <a:r>
            <a:rPr lang="bn-IN" sz="2400" dirty="0" smtClean="0">
              <a:solidFill>
                <a:schemeClr val="tx1"/>
              </a:solidFill>
            </a:rPr>
            <a:t>হাট-বাজারে যায়</a:t>
          </a:r>
          <a:endParaRPr lang="en-US" sz="2400" dirty="0">
            <a:solidFill>
              <a:schemeClr val="tx1"/>
            </a:solidFill>
          </a:endParaRPr>
        </a:p>
      </dgm:t>
    </dgm:pt>
    <dgm:pt modelId="{4D10412B-72B0-4886-B091-B60797BE9AE7}" type="parTrans" cxnId="{708EFB29-7382-4D1B-A3D3-45DBBF543931}">
      <dgm:prSet custT="1"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A09FA1AA-DC8A-4F5E-80D5-36484F365DBB}" type="sibTrans" cxnId="{708EFB29-7382-4D1B-A3D3-45DBBF543931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6C1A33F-BF49-45F0-BEFF-5B0D78636FD1}">
      <dgm:prSet phldrT="[Text]" custT="1"/>
      <dgm:spPr/>
      <dgm:t>
        <a:bodyPr/>
        <a:lstStyle/>
        <a:p>
          <a:r>
            <a:rPr lang="bn-IN" sz="2400" dirty="0" smtClean="0">
              <a:solidFill>
                <a:schemeClr val="tx1"/>
              </a:solidFill>
            </a:rPr>
            <a:t>দূরে  কোথাও যাওয়ার জন্য যানবাহন ব্যবহার করি</a:t>
          </a:r>
          <a:endParaRPr lang="en-US" sz="2400" dirty="0">
            <a:solidFill>
              <a:schemeClr val="tx1"/>
            </a:solidFill>
          </a:endParaRPr>
        </a:p>
      </dgm:t>
    </dgm:pt>
    <dgm:pt modelId="{34D50E61-2DA5-4100-AB07-B9061562E167}" type="parTrans" cxnId="{D5A939DE-7165-4294-8F0B-1FFD9DC43A29}">
      <dgm:prSet custT="1"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3A39203-6DBA-4EC7-8A1F-AC1C33712622}" type="sibTrans" cxnId="{D5A939DE-7165-4294-8F0B-1FFD9DC43A29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63FC3C9-663F-4CFC-9138-501F588084AC}">
      <dgm:prSet phldrT="[Text]" custT="1"/>
      <dgm:spPr/>
      <dgm:t>
        <a:bodyPr/>
        <a:lstStyle/>
        <a:p>
          <a:r>
            <a:rPr lang="bn-IN" sz="2400" dirty="0" smtClean="0">
              <a:solidFill>
                <a:schemeClr val="tx1"/>
              </a:solidFill>
            </a:rPr>
            <a:t>বিদ্যালয়ে যায়</a:t>
          </a:r>
          <a:endParaRPr lang="en-US" sz="2400" dirty="0">
            <a:solidFill>
              <a:schemeClr val="tx1"/>
            </a:solidFill>
          </a:endParaRPr>
        </a:p>
      </dgm:t>
    </dgm:pt>
    <dgm:pt modelId="{B1F46A59-77D5-4F40-8232-F58936B096C1}" type="parTrans" cxnId="{780FC197-5EEE-4988-8C0A-64173D6D4501}">
      <dgm:prSet custT="1"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68F40F4-0271-4489-9879-12C3232E5BF5}" type="sibTrans" cxnId="{780FC197-5EEE-4988-8C0A-64173D6D4501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00B01BF-5D74-4A3F-8140-E11C65A7B640}">
      <dgm:prSet custT="1"/>
      <dgm:spPr/>
      <dgm:t>
        <a:bodyPr/>
        <a:lstStyle/>
        <a:p>
          <a:r>
            <a:rPr lang="bn-IN" sz="2400" dirty="0" smtClean="0">
              <a:solidFill>
                <a:schemeClr val="tx1"/>
              </a:solidFill>
            </a:rPr>
            <a:t>জিনিস-পত্র এক স্থান থেকে অন্য স্থানে নিয়ে যেতে যানবাহন ব্যবহার করি।</a:t>
          </a:r>
          <a:endParaRPr lang="en-US" sz="2400" dirty="0">
            <a:solidFill>
              <a:schemeClr val="tx1"/>
            </a:solidFill>
          </a:endParaRPr>
        </a:p>
      </dgm:t>
    </dgm:pt>
    <dgm:pt modelId="{91E1A0A7-01DE-4470-A01D-70B1D02A4C55}" type="parTrans" cxnId="{1E07B7A4-B65D-478D-B461-96A267C9DA2A}">
      <dgm:prSet custT="1"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2F8C3133-816A-4904-973E-B5422DD28D07}" type="sibTrans" cxnId="{1E07B7A4-B65D-478D-B461-96A267C9DA2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0C957C00-B4FF-42EA-8FAC-C83DBF179424}" type="pres">
      <dgm:prSet presAssocID="{35AB9CAB-D8CD-4B45-AD57-FA2D19015F1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7625AE-4F42-4256-AE4D-BE28E2D2A815}" type="pres">
      <dgm:prSet presAssocID="{1DB79675-4B04-44A4-81B2-50389ABDFBF3}" presName="centerShape" presStyleLbl="node0" presStyleIdx="0" presStyleCnt="1"/>
      <dgm:spPr/>
      <dgm:t>
        <a:bodyPr/>
        <a:lstStyle/>
        <a:p>
          <a:endParaRPr lang="en-US"/>
        </a:p>
      </dgm:t>
    </dgm:pt>
    <dgm:pt modelId="{1C94F180-EF6F-425F-9DE2-717188CCDAC1}" type="pres">
      <dgm:prSet presAssocID="{CE31F03F-F186-48E2-9190-166081EA1558}" presName="Name9" presStyleLbl="parChTrans1D2" presStyleIdx="0" presStyleCnt="5"/>
      <dgm:spPr/>
      <dgm:t>
        <a:bodyPr/>
        <a:lstStyle/>
        <a:p>
          <a:endParaRPr lang="en-US"/>
        </a:p>
      </dgm:t>
    </dgm:pt>
    <dgm:pt modelId="{10275568-D01A-4FB0-AE85-AA8A9DFCAB0C}" type="pres">
      <dgm:prSet presAssocID="{CE31F03F-F186-48E2-9190-166081EA1558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B7243D8-A84E-43F1-A204-6FC441A2E324}" type="pres">
      <dgm:prSet presAssocID="{C6314E57-E568-4969-A7D0-9AF45D630EC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77F74-7085-4075-B400-33663757E51B}" type="pres">
      <dgm:prSet presAssocID="{4D10412B-72B0-4886-B091-B60797BE9AE7}" presName="Name9" presStyleLbl="parChTrans1D2" presStyleIdx="1" presStyleCnt="5"/>
      <dgm:spPr/>
      <dgm:t>
        <a:bodyPr/>
        <a:lstStyle/>
        <a:p>
          <a:endParaRPr lang="en-US"/>
        </a:p>
      </dgm:t>
    </dgm:pt>
    <dgm:pt modelId="{BEF3588E-A165-46EB-9F44-59908AE98A84}" type="pres">
      <dgm:prSet presAssocID="{4D10412B-72B0-4886-B091-B60797BE9AE7}" presName="connTx" presStyleLbl="parChTrans1D2" presStyleIdx="1" presStyleCnt="5"/>
      <dgm:spPr/>
      <dgm:t>
        <a:bodyPr/>
        <a:lstStyle/>
        <a:p>
          <a:endParaRPr lang="en-US"/>
        </a:p>
      </dgm:t>
    </dgm:pt>
    <dgm:pt modelId="{DD1EEAAB-A54B-4CBB-BF32-397F7779DFF4}" type="pres">
      <dgm:prSet presAssocID="{DA7BE361-C0CB-4727-BEAB-8C7056C2491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F06AD-F093-407F-A301-67863DEA17C4}" type="pres">
      <dgm:prSet presAssocID="{34D50E61-2DA5-4100-AB07-B9061562E167}" presName="Name9" presStyleLbl="parChTrans1D2" presStyleIdx="2" presStyleCnt="5"/>
      <dgm:spPr/>
      <dgm:t>
        <a:bodyPr/>
        <a:lstStyle/>
        <a:p>
          <a:endParaRPr lang="en-US"/>
        </a:p>
      </dgm:t>
    </dgm:pt>
    <dgm:pt modelId="{5CFEF1EB-B6C6-421A-812E-7C0A15956C3F}" type="pres">
      <dgm:prSet presAssocID="{34D50E61-2DA5-4100-AB07-B9061562E167}" presName="connTx" presStyleLbl="parChTrans1D2" presStyleIdx="2" presStyleCnt="5"/>
      <dgm:spPr/>
      <dgm:t>
        <a:bodyPr/>
        <a:lstStyle/>
        <a:p>
          <a:endParaRPr lang="en-US"/>
        </a:p>
      </dgm:t>
    </dgm:pt>
    <dgm:pt modelId="{8A45CF9C-1B33-40BA-84A8-3E4F77AC3BB1}" type="pres">
      <dgm:prSet presAssocID="{36C1A33F-BF49-45F0-BEFF-5B0D78636FD1}" presName="node" presStyleLbl="node1" presStyleIdx="2" presStyleCnt="5" custScaleX="119933" custScaleY="111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8AF2C-F103-47D6-9962-780A1B1EE19F}" type="pres">
      <dgm:prSet presAssocID="{91E1A0A7-01DE-4470-A01D-70B1D02A4C55}" presName="Name9" presStyleLbl="parChTrans1D2" presStyleIdx="3" presStyleCnt="5"/>
      <dgm:spPr/>
      <dgm:t>
        <a:bodyPr/>
        <a:lstStyle/>
        <a:p>
          <a:endParaRPr lang="en-US"/>
        </a:p>
      </dgm:t>
    </dgm:pt>
    <dgm:pt modelId="{917364EB-DFC0-463F-8596-74F4FEB038EE}" type="pres">
      <dgm:prSet presAssocID="{91E1A0A7-01DE-4470-A01D-70B1D02A4C55}" presName="connTx" presStyleLbl="parChTrans1D2" presStyleIdx="3" presStyleCnt="5"/>
      <dgm:spPr/>
      <dgm:t>
        <a:bodyPr/>
        <a:lstStyle/>
        <a:p>
          <a:endParaRPr lang="en-US"/>
        </a:p>
      </dgm:t>
    </dgm:pt>
    <dgm:pt modelId="{1A5AF77C-C9E6-4888-A5DA-9FE5E30E0615}" type="pres">
      <dgm:prSet presAssocID="{F00B01BF-5D74-4A3F-8140-E11C65A7B640}" presName="node" presStyleLbl="node1" presStyleIdx="3" presStyleCnt="5" custScaleX="122737" custScaleY="110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0BB43-1D7D-4309-BA81-E6D1E0E8AC99}" type="pres">
      <dgm:prSet presAssocID="{B1F46A59-77D5-4F40-8232-F58936B096C1}" presName="Name9" presStyleLbl="parChTrans1D2" presStyleIdx="4" presStyleCnt="5"/>
      <dgm:spPr/>
      <dgm:t>
        <a:bodyPr/>
        <a:lstStyle/>
        <a:p>
          <a:endParaRPr lang="en-US"/>
        </a:p>
      </dgm:t>
    </dgm:pt>
    <dgm:pt modelId="{EEA1BF7B-940C-4201-BF85-3B3344398CF8}" type="pres">
      <dgm:prSet presAssocID="{B1F46A59-77D5-4F40-8232-F58936B096C1}" presName="connTx" presStyleLbl="parChTrans1D2" presStyleIdx="4" presStyleCnt="5"/>
      <dgm:spPr/>
      <dgm:t>
        <a:bodyPr/>
        <a:lstStyle/>
        <a:p>
          <a:endParaRPr lang="en-US"/>
        </a:p>
      </dgm:t>
    </dgm:pt>
    <dgm:pt modelId="{594A55B6-0FF7-45AA-B3AA-E08621A8208B}" type="pres">
      <dgm:prSet presAssocID="{B63FC3C9-663F-4CFC-9138-501F588084A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BC58AB-8B86-466D-8209-F8890811932E}" type="presOf" srcId="{34D50E61-2DA5-4100-AB07-B9061562E167}" destId="{5CFEF1EB-B6C6-421A-812E-7C0A15956C3F}" srcOrd="1" destOrd="0" presId="urn:microsoft.com/office/officeart/2005/8/layout/radial1"/>
    <dgm:cxn modelId="{003570E8-3024-413F-A22E-597A2380E1C5}" type="presOf" srcId="{B1F46A59-77D5-4F40-8232-F58936B096C1}" destId="{0AA0BB43-1D7D-4309-BA81-E6D1E0E8AC99}" srcOrd="0" destOrd="0" presId="urn:microsoft.com/office/officeart/2005/8/layout/radial1"/>
    <dgm:cxn modelId="{7A7FC5DF-D6DA-4935-B120-EA45C92BD56C}" type="presOf" srcId="{91E1A0A7-01DE-4470-A01D-70B1D02A4C55}" destId="{9758AF2C-F103-47D6-9962-780A1B1EE19F}" srcOrd="0" destOrd="0" presId="urn:microsoft.com/office/officeart/2005/8/layout/radial1"/>
    <dgm:cxn modelId="{51B803E5-69DE-4308-ABD5-2F91EE694257}" type="presOf" srcId="{CE31F03F-F186-48E2-9190-166081EA1558}" destId="{1C94F180-EF6F-425F-9DE2-717188CCDAC1}" srcOrd="0" destOrd="0" presId="urn:microsoft.com/office/officeart/2005/8/layout/radial1"/>
    <dgm:cxn modelId="{1E07B7A4-B65D-478D-B461-96A267C9DA2A}" srcId="{1DB79675-4B04-44A4-81B2-50389ABDFBF3}" destId="{F00B01BF-5D74-4A3F-8140-E11C65A7B640}" srcOrd="3" destOrd="0" parTransId="{91E1A0A7-01DE-4470-A01D-70B1D02A4C55}" sibTransId="{2F8C3133-816A-4904-973E-B5422DD28D07}"/>
    <dgm:cxn modelId="{0E33C742-DD9E-4F69-9489-D5CAA95CD8F8}" type="presOf" srcId="{DA7BE361-C0CB-4727-BEAB-8C7056C2491C}" destId="{DD1EEAAB-A54B-4CBB-BF32-397F7779DFF4}" srcOrd="0" destOrd="0" presId="urn:microsoft.com/office/officeart/2005/8/layout/radial1"/>
    <dgm:cxn modelId="{4DB6D5A2-87EA-4D9E-A9B2-4D29CF494792}" type="presOf" srcId="{4D10412B-72B0-4886-B091-B60797BE9AE7}" destId="{91977F74-7085-4075-B400-33663757E51B}" srcOrd="0" destOrd="0" presId="urn:microsoft.com/office/officeart/2005/8/layout/radial1"/>
    <dgm:cxn modelId="{00FCFB4B-8DCF-476E-90E5-36CAF08DD3AF}" type="presOf" srcId="{C6314E57-E568-4969-A7D0-9AF45D630EC5}" destId="{EB7243D8-A84E-43F1-A204-6FC441A2E324}" srcOrd="0" destOrd="0" presId="urn:microsoft.com/office/officeart/2005/8/layout/radial1"/>
    <dgm:cxn modelId="{B21014DB-48DE-4423-AFEA-34A07EDBA7CC}" type="presOf" srcId="{91E1A0A7-01DE-4470-A01D-70B1D02A4C55}" destId="{917364EB-DFC0-463F-8596-74F4FEB038EE}" srcOrd="1" destOrd="0" presId="urn:microsoft.com/office/officeart/2005/8/layout/radial1"/>
    <dgm:cxn modelId="{9CAD1973-4181-46E0-98FD-0E06DD6367CD}" type="presOf" srcId="{B1F46A59-77D5-4F40-8232-F58936B096C1}" destId="{EEA1BF7B-940C-4201-BF85-3B3344398CF8}" srcOrd="1" destOrd="0" presId="urn:microsoft.com/office/officeart/2005/8/layout/radial1"/>
    <dgm:cxn modelId="{D5A939DE-7165-4294-8F0B-1FFD9DC43A29}" srcId="{1DB79675-4B04-44A4-81B2-50389ABDFBF3}" destId="{36C1A33F-BF49-45F0-BEFF-5B0D78636FD1}" srcOrd="2" destOrd="0" parTransId="{34D50E61-2DA5-4100-AB07-B9061562E167}" sibTransId="{B3A39203-6DBA-4EC7-8A1F-AC1C33712622}"/>
    <dgm:cxn modelId="{780FC197-5EEE-4988-8C0A-64173D6D4501}" srcId="{1DB79675-4B04-44A4-81B2-50389ABDFBF3}" destId="{B63FC3C9-663F-4CFC-9138-501F588084AC}" srcOrd="4" destOrd="0" parTransId="{B1F46A59-77D5-4F40-8232-F58936B096C1}" sibTransId="{368F40F4-0271-4489-9879-12C3232E5BF5}"/>
    <dgm:cxn modelId="{BC6EECE6-F42C-4C06-9000-563503F8B1F6}" type="presOf" srcId="{B63FC3C9-663F-4CFC-9138-501F588084AC}" destId="{594A55B6-0FF7-45AA-B3AA-E08621A8208B}" srcOrd="0" destOrd="0" presId="urn:microsoft.com/office/officeart/2005/8/layout/radial1"/>
    <dgm:cxn modelId="{708EFB29-7382-4D1B-A3D3-45DBBF543931}" srcId="{1DB79675-4B04-44A4-81B2-50389ABDFBF3}" destId="{DA7BE361-C0CB-4727-BEAB-8C7056C2491C}" srcOrd="1" destOrd="0" parTransId="{4D10412B-72B0-4886-B091-B60797BE9AE7}" sibTransId="{A09FA1AA-DC8A-4F5E-80D5-36484F365DBB}"/>
    <dgm:cxn modelId="{319755CB-E130-49F5-9465-1191EDF7ADF1}" type="presOf" srcId="{CE31F03F-F186-48E2-9190-166081EA1558}" destId="{10275568-D01A-4FB0-AE85-AA8A9DFCAB0C}" srcOrd="1" destOrd="0" presId="urn:microsoft.com/office/officeart/2005/8/layout/radial1"/>
    <dgm:cxn modelId="{60E8C70C-DA21-47A0-BD42-5356FC7F4DE0}" type="presOf" srcId="{1DB79675-4B04-44A4-81B2-50389ABDFBF3}" destId="{707625AE-4F42-4256-AE4D-BE28E2D2A815}" srcOrd="0" destOrd="0" presId="urn:microsoft.com/office/officeart/2005/8/layout/radial1"/>
    <dgm:cxn modelId="{376F4A2F-CBBE-4058-9099-83F0444D030A}" type="presOf" srcId="{F00B01BF-5D74-4A3F-8140-E11C65A7B640}" destId="{1A5AF77C-C9E6-4888-A5DA-9FE5E30E0615}" srcOrd="0" destOrd="0" presId="urn:microsoft.com/office/officeart/2005/8/layout/radial1"/>
    <dgm:cxn modelId="{D0E3D791-862B-4751-9BED-F251340BE752}" srcId="{35AB9CAB-D8CD-4B45-AD57-FA2D19015F18}" destId="{1DB79675-4B04-44A4-81B2-50389ABDFBF3}" srcOrd="0" destOrd="0" parTransId="{6F5A171F-A8A6-4087-BA00-1F8E81391C1A}" sibTransId="{11242C41-A4EF-4857-A0DE-F41FBE6FEAAF}"/>
    <dgm:cxn modelId="{6FFEB535-F0AD-4D48-8F5B-9ECA5A780FAC}" srcId="{1DB79675-4B04-44A4-81B2-50389ABDFBF3}" destId="{C6314E57-E568-4969-A7D0-9AF45D630EC5}" srcOrd="0" destOrd="0" parTransId="{CE31F03F-F186-48E2-9190-166081EA1558}" sibTransId="{212290FD-5F98-4E1C-B022-0213146EA20A}"/>
    <dgm:cxn modelId="{B51AC914-DCEB-4B27-82EA-7A67AB3110E4}" type="presOf" srcId="{4D10412B-72B0-4886-B091-B60797BE9AE7}" destId="{BEF3588E-A165-46EB-9F44-59908AE98A84}" srcOrd="1" destOrd="0" presId="urn:microsoft.com/office/officeart/2005/8/layout/radial1"/>
    <dgm:cxn modelId="{15C335B0-2A4D-4D9C-9AA2-C482E419D938}" type="presOf" srcId="{34D50E61-2DA5-4100-AB07-B9061562E167}" destId="{761F06AD-F093-407F-A301-67863DEA17C4}" srcOrd="0" destOrd="0" presId="urn:microsoft.com/office/officeart/2005/8/layout/radial1"/>
    <dgm:cxn modelId="{6E54A2B1-4A92-427D-9A17-71AFCDAC5DE2}" type="presOf" srcId="{36C1A33F-BF49-45F0-BEFF-5B0D78636FD1}" destId="{8A45CF9C-1B33-40BA-84A8-3E4F77AC3BB1}" srcOrd="0" destOrd="0" presId="urn:microsoft.com/office/officeart/2005/8/layout/radial1"/>
    <dgm:cxn modelId="{50E69F4F-2DB8-4718-BE3E-1294C82AAAC7}" type="presOf" srcId="{35AB9CAB-D8CD-4B45-AD57-FA2D19015F18}" destId="{0C957C00-B4FF-42EA-8FAC-C83DBF179424}" srcOrd="0" destOrd="0" presId="urn:microsoft.com/office/officeart/2005/8/layout/radial1"/>
    <dgm:cxn modelId="{E3CB690A-32D9-4620-8F0E-B547DDACB381}" type="presParOf" srcId="{0C957C00-B4FF-42EA-8FAC-C83DBF179424}" destId="{707625AE-4F42-4256-AE4D-BE28E2D2A815}" srcOrd="0" destOrd="0" presId="urn:microsoft.com/office/officeart/2005/8/layout/radial1"/>
    <dgm:cxn modelId="{B8F64000-8BA6-45B8-88A5-5E9772248F7E}" type="presParOf" srcId="{0C957C00-B4FF-42EA-8FAC-C83DBF179424}" destId="{1C94F180-EF6F-425F-9DE2-717188CCDAC1}" srcOrd="1" destOrd="0" presId="urn:microsoft.com/office/officeart/2005/8/layout/radial1"/>
    <dgm:cxn modelId="{819713F3-1E19-4036-AF9E-92C2EAF1520B}" type="presParOf" srcId="{1C94F180-EF6F-425F-9DE2-717188CCDAC1}" destId="{10275568-D01A-4FB0-AE85-AA8A9DFCAB0C}" srcOrd="0" destOrd="0" presId="urn:microsoft.com/office/officeart/2005/8/layout/radial1"/>
    <dgm:cxn modelId="{0A8CB2D7-1834-4A75-98D8-9B03F74AA5FB}" type="presParOf" srcId="{0C957C00-B4FF-42EA-8FAC-C83DBF179424}" destId="{EB7243D8-A84E-43F1-A204-6FC441A2E324}" srcOrd="2" destOrd="0" presId="urn:microsoft.com/office/officeart/2005/8/layout/radial1"/>
    <dgm:cxn modelId="{FD330F46-A85B-40A1-9A19-4B6E179CA278}" type="presParOf" srcId="{0C957C00-B4FF-42EA-8FAC-C83DBF179424}" destId="{91977F74-7085-4075-B400-33663757E51B}" srcOrd="3" destOrd="0" presId="urn:microsoft.com/office/officeart/2005/8/layout/radial1"/>
    <dgm:cxn modelId="{2CBF8696-FC33-4901-8E98-108C8CF9D99B}" type="presParOf" srcId="{91977F74-7085-4075-B400-33663757E51B}" destId="{BEF3588E-A165-46EB-9F44-59908AE98A84}" srcOrd="0" destOrd="0" presId="urn:microsoft.com/office/officeart/2005/8/layout/radial1"/>
    <dgm:cxn modelId="{C45DD633-49B1-41CB-A231-36AA87CE02A9}" type="presParOf" srcId="{0C957C00-B4FF-42EA-8FAC-C83DBF179424}" destId="{DD1EEAAB-A54B-4CBB-BF32-397F7779DFF4}" srcOrd="4" destOrd="0" presId="urn:microsoft.com/office/officeart/2005/8/layout/radial1"/>
    <dgm:cxn modelId="{A1249DBC-EFD6-4A09-B3A1-8D3396472669}" type="presParOf" srcId="{0C957C00-B4FF-42EA-8FAC-C83DBF179424}" destId="{761F06AD-F093-407F-A301-67863DEA17C4}" srcOrd="5" destOrd="0" presId="urn:microsoft.com/office/officeart/2005/8/layout/radial1"/>
    <dgm:cxn modelId="{907B0D26-2EE9-420E-A6E7-0973645171CE}" type="presParOf" srcId="{761F06AD-F093-407F-A301-67863DEA17C4}" destId="{5CFEF1EB-B6C6-421A-812E-7C0A15956C3F}" srcOrd="0" destOrd="0" presId="urn:microsoft.com/office/officeart/2005/8/layout/radial1"/>
    <dgm:cxn modelId="{7D18A04D-7D75-4024-ACFD-18FBAC5A5844}" type="presParOf" srcId="{0C957C00-B4FF-42EA-8FAC-C83DBF179424}" destId="{8A45CF9C-1B33-40BA-84A8-3E4F77AC3BB1}" srcOrd="6" destOrd="0" presId="urn:microsoft.com/office/officeart/2005/8/layout/radial1"/>
    <dgm:cxn modelId="{110BB029-161A-4D38-B484-5E72C0AB8044}" type="presParOf" srcId="{0C957C00-B4FF-42EA-8FAC-C83DBF179424}" destId="{9758AF2C-F103-47D6-9962-780A1B1EE19F}" srcOrd="7" destOrd="0" presId="urn:microsoft.com/office/officeart/2005/8/layout/radial1"/>
    <dgm:cxn modelId="{D7BF8CDB-22CB-4F56-9544-0417E8D57392}" type="presParOf" srcId="{9758AF2C-F103-47D6-9962-780A1B1EE19F}" destId="{917364EB-DFC0-463F-8596-74F4FEB038EE}" srcOrd="0" destOrd="0" presId="urn:microsoft.com/office/officeart/2005/8/layout/radial1"/>
    <dgm:cxn modelId="{129AB9B0-AD79-4D05-BC32-0479FF42B952}" type="presParOf" srcId="{0C957C00-B4FF-42EA-8FAC-C83DBF179424}" destId="{1A5AF77C-C9E6-4888-A5DA-9FE5E30E0615}" srcOrd="8" destOrd="0" presId="urn:microsoft.com/office/officeart/2005/8/layout/radial1"/>
    <dgm:cxn modelId="{838F2484-F1B7-4018-8E7F-6A86290FC167}" type="presParOf" srcId="{0C957C00-B4FF-42EA-8FAC-C83DBF179424}" destId="{0AA0BB43-1D7D-4309-BA81-E6D1E0E8AC99}" srcOrd="9" destOrd="0" presId="urn:microsoft.com/office/officeart/2005/8/layout/radial1"/>
    <dgm:cxn modelId="{D5C633A4-DB1C-4B51-B4A6-BF28AF356F7C}" type="presParOf" srcId="{0AA0BB43-1D7D-4309-BA81-E6D1E0E8AC99}" destId="{EEA1BF7B-940C-4201-BF85-3B3344398CF8}" srcOrd="0" destOrd="0" presId="urn:microsoft.com/office/officeart/2005/8/layout/radial1"/>
    <dgm:cxn modelId="{6A3F9ED0-5488-416C-BD06-94478F0F1ADD}" type="presParOf" srcId="{0C957C00-B4FF-42EA-8FAC-C83DBF179424}" destId="{594A55B6-0FF7-45AA-B3AA-E08621A8208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03276-E7E5-46E8-93ED-9B828903F89A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81707-9A7F-4A3F-B4E0-919D5C684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5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dirty="0" smtClean="0"/>
          </a:p>
          <a:p>
            <a:endParaRPr lang="bn-I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81707-9A7F-4A3F-B4E0-919D5C684E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0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81707-9A7F-4A3F-B4E0-919D5C684E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2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228600"/>
            <a:ext cx="3767377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সবাই কে শুভেচ্ছা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305800" cy="4876800"/>
          </a:xfrm>
          <a:prstGeom prst="rect">
            <a:avLst/>
          </a:prstGeom>
        </p:spPr>
      </p:pic>
      <p:grpSp>
        <p:nvGrpSpPr>
          <p:cNvPr id="5" name="Group 21"/>
          <p:cNvGrpSpPr/>
          <p:nvPr/>
        </p:nvGrpSpPr>
        <p:grpSpPr>
          <a:xfrm>
            <a:off x="-228600" y="8145"/>
            <a:ext cx="4572000" cy="6858000"/>
            <a:chOff x="76200" y="152400"/>
            <a:chExt cx="9067800" cy="6416040"/>
          </a:xfrm>
          <a:gradFill>
            <a:gsLst>
              <a:gs pos="1000">
                <a:srgbClr val="00B050">
                  <a:alpha val="68000"/>
                </a:srgbClr>
              </a:gs>
              <a:gs pos="40000">
                <a:srgbClr val="FF33CC">
                  <a:alpha val="39000"/>
                </a:srgbClr>
              </a:gs>
              <a:gs pos="49000">
                <a:schemeClr val="accent3">
                  <a:lumMod val="60000"/>
                  <a:lumOff val="40000"/>
                  <a:alpha val="53000"/>
                </a:schemeClr>
              </a:gs>
              <a:gs pos="100000">
                <a:schemeClr val="accent6">
                  <a:lumMod val="60000"/>
                  <a:lumOff val="40000"/>
                  <a:alpha val="47000"/>
                </a:schemeClr>
              </a:gs>
            </a:gsLst>
            <a:lin ang="5400000" scaled="0"/>
          </a:gradFill>
        </p:grpSpPr>
        <p:grpSp>
          <p:nvGrpSpPr>
            <p:cNvPr id="6" name="Group 15"/>
            <p:cNvGrpSpPr/>
            <p:nvPr/>
          </p:nvGrpSpPr>
          <p:grpSpPr>
            <a:xfrm>
              <a:off x="76200" y="167640"/>
              <a:ext cx="7315200" cy="6400800"/>
              <a:chOff x="-2057400" y="228600"/>
              <a:chExt cx="7315200" cy="6400800"/>
            </a:xfrm>
            <a:grpFill/>
          </p:grpSpPr>
          <p:sp>
            <p:nvSpPr>
              <p:cNvPr id="8" name="Rectangle 7"/>
              <p:cNvSpPr/>
              <p:nvPr/>
            </p:nvSpPr>
            <p:spPr>
              <a:xfrm>
                <a:off x="-2057400" y="228600"/>
                <a:ext cx="2590800" cy="6400800"/>
              </a:xfrm>
              <a:prstGeom prst="rect">
                <a:avLst/>
              </a:prstGeom>
              <a:grpFill/>
              <a:ln w="3175"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3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48000" y="228600"/>
                <a:ext cx="2209800" cy="6400800"/>
              </a:xfrm>
              <a:prstGeom prst="rect">
                <a:avLst/>
              </a:prstGeom>
              <a:grpFill/>
              <a:ln w="3175"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3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33401" y="228600"/>
                <a:ext cx="2590801" cy="6400800"/>
              </a:xfrm>
              <a:prstGeom prst="rect">
                <a:avLst/>
              </a:prstGeom>
              <a:grpFill/>
              <a:ln w="3175"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3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6553200" y="152400"/>
              <a:ext cx="2590800" cy="6400800"/>
            </a:xfrm>
            <a:prstGeom prst="rect">
              <a:avLst/>
            </a:prstGeom>
            <a:grpFill/>
            <a:ln w="3175"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50800" dir="5400000" algn="ctr" rotWithShape="0">
                <a:schemeClr val="accent3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5"/>
          <p:cNvGrpSpPr/>
          <p:nvPr/>
        </p:nvGrpSpPr>
        <p:grpSpPr>
          <a:xfrm>
            <a:off x="4495800" y="0"/>
            <a:ext cx="4648200" cy="6858000"/>
            <a:chOff x="76200" y="152400"/>
            <a:chExt cx="9067800" cy="6416040"/>
          </a:xfrm>
          <a:gradFill>
            <a:gsLst>
              <a:gs pos="1000">
                <a:srgbClr val="00B050">
                  <a:alpha val="68000"/>
                </a:srgbClr>
              </a:gs>
              <a:gs pos="40000">
                <a:srgbClr val="FF33CC">
                  <a:alpha val="39000"/>
                </a:srgbClr>
              </a:gs>
              <a:gs pos="49000">
                <a:schemeClr val="accent3">
                  <a:lumMod val="60000"/>
                  <a:lumOff val="40000"/>
                  <a:alpha val="53000"/>
                </a:schemeClr>
              </a:gs>
              <a:gs pos="100000">
                <a:schemeClr val="accent6">
                  <a:lumMod val="60000"/>
                  <a:lumOff val="40000"/>
                  <a:alpha val="47000"/>
                </a:schemeClr>
              </a:gs>
            </a:gsLst>
            <a:lin ang="5400000" scaled="0"/>
          </a:gradFill>
        </p:grpSpPr>
        <p:grpSp>
          <p:nvGrpSpPr>
            <p:cNvPr id="12" name="Group 15"/>
            <p:cNvGrpSpPr/>
            <p:nvPr/>
          </p:nvGrpSpPr>
          <p:grpSpPr>
            <a:xfrm>
              <a:off x="76200" y="167640"/>
              <a:ext cx="7315200" cy="6400800"/>
              <a:chOff x="-2057400" y="228600"/>
              <a:chExt cx="7315200" cy="6400800"/>
            </a:xfrm>
            <a:grpFill/>
          </p:grpSpPr>
          <p:sp>
            <p:nvSpPr>
              <p:cNvPr id="14" name="Rectangle 13"/>
              <p:cNvSpPr/>
              <p:nvPr/>
            </p:nvSpPr>
            <p:spPr>
              <a:xfrm>
                <a:off x="533400" y="228600"/>
                <a:ext cx="2590800" cy="6400800"/>
              </a:xfrm>
              <a:prstGeom prst="rect">
                <a:avLst/>
              </a:prstGeom>
              <a:grpFill/>
              <a:ln w="3175"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3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2057400" y="228600"/>
                <a:ext cx="2590800" cy="6400800"/>
              </a:xfrm>
              <a:prstGeom prst="rect">
                <a:avLst/>
              </a:prstGeom>
              <a:grpFill/>
              <a:ln w="3175"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3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48000" y="228600"/>
                <a:ext cx="2209800" cy="6400800"/>
              </a:xfrm>
              <a:prstGeom prst="rect">
                <a:avLst/>
              </a:prstGeom>
              <a:grpFill/>
              <a:ln w="3175"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3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6553200" y="152400"/>
              <a:ext cx="2590800" cy="6400800"/>
            </a:xfrm>
            <a:prstGeom prst="rect">
              <a:avLst/>
            </a:prstGeom>
            <a:grpFill/>
            <a:ln w="3175"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50800" dir="5400000" algn="ctr" rotWithShape="0">
                <a:schemeClr val="accent3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281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31214E-7 L -0.5316 0.0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" y="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5375 -1.1111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798" y="304800"/>
            <a:ext cx="51054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    </a:t>
            </a:r>
            <a:r>
              <a:rPr lang="bn-IN" sz="4000" dirty="0" smtClean="0"/>
              <a:t>    </a:t>
            </a:r>
            <a:r>
              <a:rPr lang="bn-BD" sz="4000" dirty="0" smtClean="0"/>
              <a:t>ছবিতে কি দেখছো?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42" y="1406393"/>
            <a:ext cx="3802079" cy="2397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6" y="1295027"/>
            <a:ext cx="3810001" cy="25087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3281" y="3979938"/>
            <a:ext cx="3200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       ট্রাক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09596" y="3977698"/>
            <a:ext cx="3200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       ট্রেন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31441" y="4810093"/>
            <a:ext cx="399985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  ট্রেন কোথায় চলে?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798" y="4852877"/>
            <a:ext cx="405336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    ট্রাক কোথায় চলে?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81946" y="5715000"/>
            <a:ext cx="209884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</a:t>
            </a:r>
            <a:r>
              <a:rPr lang="bn-BD" sz="3600" dirty="0" smtClean="0"/>
              <a:t>স্থল পথে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854059" y="5675386"/>
            <a:ext cx="209884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</a:t>
            </a:r>
            <a:r>
              <a:rPr lang="bn-BD" sz="3600" dirty="0" smtClean="0"/>
              <a:t>স্থল পথে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826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738" y="4331771"/>
            <a:ext cx="418286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     হেলিকেপ্টার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984812" y="4331771"/>
            <a:ext cx="372529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        রকেট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228600"/>
            <a:ext cx="5715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          ছবিতে কি দেখছো?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993320" y="5085638"/>
            <a:ext cx="371678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রকেট কোথায় চলে?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993320" y="5870058"/>
            <a:ext cx="371678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    আকাশ পথে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36738" y="5087248"/>
            <a:ext cx="42291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হেলিকেপ্টার কোথায় চলে?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36738" y="5870058"/>
            <a:ext cx="42291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     আকাশ পথে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382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9654" y="304380"/>
            <a:ext cx="40386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  এসো বলি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034526" y="1447800"/>
            <a:ext cx="749987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 </a:t>
            </a:r>
            <a:r>
              <a:rPr lang="bn-BD" sz="3600" dirty="0" smtClean="0"/>
              <a:t>স্থলপথে</a:t>
            </a:r>
            <a:r>
              <a:rPr lang="bn-IN" sz="3600" dirty="0" smtClean="0"/>
              <a:t> চলে</a:t>
            </a:r>
            <a:r>
              <a:rPr lang="bn-BD" sz="3600" dirty="0" smtClean="0"/>
              <a:t> এমন একটি যানবাহনের নাম বল</a:t>
            </a:r>
            <a:r>
              <a:rPr lang="bn-IN" sz="3600" dirty="0" smtClean="0"/>
              <a:t>?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18029" y="1447800"/>
            <a:ext cx="749987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জলপথে</a:t>
            </a:r>
            <a:r>
              <a:rPr lang="bn-IN" sz="3600" dirty="0" smtClean="0"/>
              <a:t> চলে</a:t>
            </a:r>
            <a:r>
              <a:rPr lang="bn-BD" sz="3600" dirty="0" smtClean="0"/>
              <a:t> এমন একটি যানবাহনের নাম বল</a:t>
            </a:r>
            <a:r>
              <a:rPr lang="bn-IN" sz="3600" dirty="0" smtClean="0"/>
              <a:t>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79929" y="1447800"/>
            <a:ext cx="757607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 </a:t>
            </a:r>
            <a:r>
              <a:rPr lang="bn-BD" sz="3600" dirty="0" smtClean="0"/>
              <a:t>আকাশ পথে চলে এমন একটি যানবাহনের নাম বল</a:t>
            </a:r>
            <a:r>
              <a:rPr lang="bn-IN" sz="3600" dirty="0" smtClean="0"/>
              <a:t>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999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7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026" y="4800600"/>
            <a:ext cx="206497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   রাস্তা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82344" y="304800"/>
            <a:ext cx="595665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           ছবিতে কি দেখছো?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6" y="1726251"/>
            <a:ext cx="365977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31575"/>
            <a:ext cx="4267200" cy="283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188841" y="4741784"/>
            <a:ext cx="474891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  বিভিন্ন ধরণের যানবাহন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405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130045"/>
            <a:ext cx="305328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রাস্তা দিয়ে আমরা বিদ্যালয়ে যায়।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5083878"/>
            <a:ext cx="3429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 হাট-বাজারে যায়।</a:t>
            </a:r>
            <a:endParaRPr lang="en-US" sz="3600" dirty="0" smtClean="0"/>
          </a:p>
          <a:p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60901"/>
            <a:ext cx="4386903" cy="2878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60901"/>
            <a:ext cx="3962400" cy="2896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4203" y="562776"/>
            <a:ext cx="5715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           ছবিতে কি দেখছো?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3605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865" y="4896534"/>
            <a:ext cx="770252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</a:t>
            </a:r>
            <a:r>
              <a:rPr lang="en-US" sz="3600" dirty="0" smtClean="0"/>
              <a:t>            </a:t>
            </a:r>
            <a:r>
              <a:rPr lang="bn-IN" sz="3600" dirty="0" smtClean="0"/>
              <a:t> বিভিন্ন জায়গায় বেড়াতে যায়।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1419565"/>
            <a:ext cx="5074357" cy="3314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660878" y="282714"/>
            <a:ext cx="5715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           ছবিতে কি দেখছো?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57864" y="4896534"/>
            <a:ext cx="770252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রাস্তা ও যানবাহন আমাদের অনেক উপকারে আসে।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631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09800"/>
            <a:ext cx="668903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রাস্তা ও যানবাহন আমাদের কী কাজে লাগে?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381000"/>
            <a:ext cx="2286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  এসো বলি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1374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5073389"/>
            <a:ext cx="8763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দূরে যাওয়ার জন্য আমরা বাস, ট্রেন,স্স্টিমার ও উড়োজাহাজ ব্যবহার করি।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325911"/>
            <a:ext cx="88392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দূরে যাওয়ার জন্য আমরা কি ধরণের যানবাহন ব্যবহার করি?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62167"/>
            <a:ext cx="1966729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05" y="2557263"/>
            <a:ext cx="2190075" cy="152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77" y="2444238"/>
            <a:ext cx="2126691" cy="1629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90" y="2444238"/>
            <a:ext cx="182561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4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89985974"/>
              </p:ext>
            </p:extLst>
          </p:nvPr>
        </p:nvGraphicFramePr>
        <p:xfrm>
          <a:off x="381000" y="457200"/>
          <a:ext cx="8305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138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7625AE-4F42-4256-AE4D-BE28E2D2A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707625AE-4F42-4256-AE4D-BE28E2D2A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707625AE-4F42-4256-AE4D-BE28E2D2A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707625AE-4F42-4256-AE4D-BE28E2D2A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94F180-EF6F-425F-9DE2-717188CC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1C94F180-EF6F-425F-9DE2-717188CC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1C94F180-EF6F-425F-9DE2-717188CC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1C94F180-EF6F-425F-9DE2-717188CC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7243D8-A84E-43F1-A204-6FC441A2E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EB7243D8-A84E-43F1-A204-6FC441A2E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EB7243D8-A84E-43F1-A204-6FC441A2E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EB7243D8-A84E-43F1-A204-6FC441A2E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977F74-7085-4075-B400-33663757E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91977F74-7085-4075-B400-33663757E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91977F74-7085-4075-B400-33663757E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91977F74-7085-4075-B400-33663757E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1EEAAB-A54B-4CBB-BF32-397F7779D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DD1EEAAB-A54B-4CBB-BF32-397F7779D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DD1EEAAB-A54B-4CBB-BF32-397F7779D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DD1EEAAB-A54B-4CBB-BF32-397F7779D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1F06AD-F093-407F-A301-67863DEA1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761F06AD-F093-407F-A301-67863DEA1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761F06AD-F093-407F-A301-67863DEA1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761F06AD-F093-407F-A301-67863DEA1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45CF9C-1B33-40BA-84A8-3E4F77AC3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8A45CF9C-1B33-40BA-84A8-3E4F77AC3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8A45CF9C-1B33-40BA-84A8-3E4F77AC3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8A45CF9C-1B33-40BA-84A8-3E4F77AC3B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58AF2C-F103-47D6-9962-780A1B1EE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9758AF2C-F103-47D6-9962-780A1B1EE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9758AF2C-F103-47D6-9962-780A1B1EE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9758AF2C-F103-47D6-9962-780A1B1EE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5AF77C-C9E6-4888-A5DA-9FE5E30E0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1A5AF77C-C9E6-4888-A5DA-9FE5E30E0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1A5AF77C-C9E6-4888-A5DA-9FE5E30E0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1A5AF77C-C9E6-4888-A5DA-9FE5E30E06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A0BB43-1D7D-4309-BA81-E6D1E0E8A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0AA0BB43-1D7D-4309-BA81-E6D1E0E8A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0AA0BB43-1D7D-4309-BA81-E6D1E0E8A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graphicEl>
                                              <a:dgm id="{0AA0BB43-1D7D-4309-BA81-E6D1E0E8A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4A55B6-0FF7-45AA-B3AA-E08621A82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594A55B6-0FF7-45AA-B3AA-E08621A82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594A55B6-0FF7-45AA-B3AA-E08621A82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graphicEl>
                                              <a:dgm id="{594A55B6-0FF7-45AA-B3AA-E08621A82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81000"/>
            <a:ext cx="2667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     </a:t>
            </a:r>
            <a:r>
              <a:rPr lang="bn-IN" sz="4000" dirty="0" smtClean="0"/>
              <a:t>দলীয় কাজ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39697" y="1465734"/>
            <a:ext cx="8621827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    দল নং-১-গ্রামাঞ্চলে দেখা যায় এমন যানবাহনের তালিকা তৈরী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           কর</a:t>
            </a:r>
            <a:r>
              <a:rPr lang="bn-IN" sz="3200" dirty="0"/>
              <a:t>।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39697" y="3106298"/>
            <a:ext cx="8621827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 দল নং-২-শহর অঞ্চলে দেখা যায় এমন যানবাহনের তালিকা তৈরী</a:t>
            </a:r>
          </a:p>
          <a:p>
            <a:r>
              <a:rPr lang="bn-IN" sz="3200" dirty="0" smtClean="0"/>
              <a:t>                কর।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39697" y="5181600"/>
            <a:ext cx="8621827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দল নং-৩ যানবাহন আমাদের কী কাজে আসে তার একটি তালিকা তৈরী কর।</a:t>
            </a:r>
          </a:p>
        </p:txBody>
      </p:sp>
    </p:spTree>
    <p:extLst>
      <p:ext uri="{BB962C8B-B14F-4D97-AF65-F5344CB8AC3E}">
        <p14:creationId xmlns:p14="http://schemas.microsoft.com/office/powerpoint/2010/main" val="951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18025"/>
            <a:ext cx="4389612" cy="2800767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শিক্ষক পরিচিতি</a:t>
            </a:r>
          </a:p>
          <a:p>
            <a:r>
              <a:rPr lang="bn-IN" sz="2400" dirty="0" smtClean="0"/>
              <a:t>মোছা: ছাবিনা ইয়াসমিন</a:t>
            </a:r>
          </a:p>
          <a:p>
            <a:r>
              <a:rPr lang="bn-IN" sz="2400" dirty="0" smtClean="0"/>
              <a:t>সহকারি শিক্ষক</a:t>
            </a:r>
          </a:p>
          <a:p>
            <a:r>
              <a:rPr lang="bn-IN" sz="2400" dirty="0" smtClean="0"/>
              <a:t>ষোলটাকা সরকারি প্রাথমিক বিদ্যালয়।</a:t>
            </a:r>
          </a:p>
          <a:p>
            <a:r>
              <a:rPr lang="bn-IN" sz="2400" dirty="0" smtClean="0"/>
              <a:t>গাংনী,মেহেরপুর।</a:t>
            </a:r>
          </a:p>
          <a:p>
            <a:endParaRPr lang="bn-IN" sz="2400" dirty="0" smtClean="0"/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724400" y="1518026"/>
            <a:ext cx="4114800" cy="2800767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bn-IN" sz="2800" dirty="0" smtClean="0"/>
              <a:t>পরিচিতি</a:t>
            </a:r>
          </a:p>
          <a:p>
            <a:r>
              <a:rPr lang="en-US" sz="2400" dirty="0" err="1" smtClean="0"/>
              <a:t>বিষয়ঃবা</a:t>
            </a:r>
            <a:r>
              <a:rPr lang="en-US" sz="2400" dirty="0" smtClean="0"/>
              <a:t> ও </a:t>
            </a:r>
            <a:r>
              <a:rPr lang="en-US" sz="2400" dirty="0" err="1" smtClean="0"/>
              <a:t>বি</a:t>
            </a:r>
            <a:endParaRPr lang="bn-IN" sz="2400" dirty="0" smtClean="0"/>
          </a:p>
          <a:p>
            <a:r>
              <a:rPr lang="en-US" sz="2400" dirty="0" err="1" smtClean="0"/>
              <a:t>শ্রেণি:তৃতীয়</a:t>
            </a:r>
            <a:endParaRPr lang="bn-IN" sz="2400" dirty="0" smtClean="0"/>
          </a:p>
          <a:p>
            <a:r>
              <a:rPr lang="en-US" sz="2400" dirty="0" err="1" smtClean="0"/>
              <a:t>পাঠ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শিরোনামঃপ্রাকৃতিক</a:t>
            </a:r>
            <a:r>
              <a:rPr lang="en-US" sz="2400" dirty="0" smtClean="0"/>
              <a:t> ও </a:t>
            </a:r>
            <a:r>
              <a:rPr lang="en-US" sz="2400" dirty="0" err="1" smtClean="0"/>
              <a:t>সামাজিক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পরিবেশ</a:t>
            </a:r>
            <a:endParaRPr lang="bn-IN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পাঠ্যাংশঃ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যানবাহন</a:t>
            </a:r>
            <a:endParaRPr lang="bn-IN" sz="2400" dirty="0" smtClean="0"/>
          </a:p>
          <a:p>
            <a:endParaRPr lang="en-US" sz="2800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676400"/>
            <a:ext cx="842248" cy="84808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5278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04800"/>
            <a:ext cx="28194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   জোড়ায় কাজ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86868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   </a:t>
            </a:r>
            <a:r>
              <a:rPr lang="bn-IN" sz="3600" dirty="0" smtClean="0"/>
              <a:t>নিচের তিনটি শিরোনামে যানবাহনের তালিকা তৈরী কর। 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947539"/>
              </p:ext>
            </p:extLst>
          </p:nvPr>
        </p:nvGraphicFramePr>
        <p:xfrm>
          <a:off x="1143000" y="2224445"/>
          <a:ext cx="8839200" cy="4258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/>
                <a:gridCol w="2286000"/>
                <a:gridCol w="2362200"/>
                <a:gridCol w="2209800"/>
              </a:tblGrid>
              <a:tr h="1277608">
                <a:tc>
                  <a:txBody>
                    <a:bodyPr/>
                    <a:lstStyle/>
                    <a:p>
                      <a:r>
                        <a:rPr lang="bn-IN" sz="3600" dirty="0" smtClean="0"/>
                        <a:t>      </a:t>
                      </a:r>
                      <a:r>
                        <a:rPr lang="bn-BD" sz="3600" dirty="0" smtClean="0"/>
                        <a:t>স্থল</a:t>
                      </a:r>
                      <a:r>
                        <a:rPr lang="bn-BD" sz="3600" baseline="0" dirty="0" smtClean="0"/>
                        <a:t> পথ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/>
                        <a:t>   </a:t>
                      </a:r>
                      <a:r>
                        <a:rPr lang="bn-BD" sz="3600" dirty="0" smtClean="0"/>
                        <a:t>আকাশ পথ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/>
                        <a:t>      </a:t>
                      </a:r>
                      <a:r>
                        <a:rPr lang="bn-BD" sz="3600" dirty="0" smtClean="0"/>
                        <a:t>জলপথ</a:t>
                      </a:r>
                      <a:endParaRPr lang="en-US" sz="36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993509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93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3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02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80999"/>
            <a:ext cx="28194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    একক কাজ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92877"/>
            <a:ext cx="86106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             যানবাহন আমাদের কি কাজে আসে?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152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b="10127"/>
          <a:stretch/>
        </p:blipFill>
        <p:spPr>
          <a:xfrm>
            <a:off x="2286000" y="1676400"/>
            <a:ext cx="4343400" cy="4800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71600" y="685800"/>
            <a:ext cx="5791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তোমার পাঠ্যবইয়ের ৮ পৃষ্ঠা বের কর ও নিরবে পড়।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5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38862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          মূল্যায়ন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1752600"/>
            <a:ext cx="403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1937601"/>
            <a:ext cx="86106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১।যানবাহন কোন পরিবেশের উপাদান?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2743200"/>
            <a:ext cx="86106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২.দূরে যাওয়ার জন্য আমরা কি ধরণের যানবাহন ব্যবহার করি?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873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457200"/>
            <a:ext cx="7086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 বাম পাশের কথাগুলোর সাথে ডান পাশের কথা গুলোর মিল কর।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685800" y="1963508"/>
            <a:ext cx="35490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(ক) আমরা অনেক</a:t>
            </a:r>
          </a:p>
          <a:p>
            <a:r>
              <a:rPr lang="bn-IN" sz="2800" dirty="0" smtClean="0"/>
              <a:t>(খ)আমাদের চারপাশের সবকিছু নিয়ে</a:t>
            </a:r>
          </a:p>
          <a:p>
            <a:r>
              <a:rPr lang="bn-IN" sz="2800" dirty="0" smtClean="0"/>
              <a:t>(গ)মানুষ নিজেদের প্রয়োজনে</a:t>
            </a:r>
          </a:p>
          <a:p>
            <a:r>
              <a:rPr lang="bn-IN" sz="2800" dirty="0" smtClean="0"/>
              <a:t>(ঘ)বাড়ি,রাস্তা,যানবাহন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2057400"/>
            <a:ext cx="3848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অনেক কিছু তৈরি করেছে।</a:t>
            </a:r>
          </a:p>
          <a:p>
            <a:r>
              <a:rPr lang="bn-IN" sz="2800" dirty="0" smtClean="0"/>
              <a:t>সামাজিক পরিবেশের উপাদান।</a:t>
            </a:r>
          </a:p>
          <a:p>
            <a:r>
              <a:rPr lang="bn-IN" sz="2800" dirty="0" smtClean="0"/>
              <a:t>আমাদের পরিবেশ</a:t>
            </a:r>
          </a:p>
          <a:p>
            <a:r>
              <a:rPr lang="bn-IN" sz="2800" dirty="0" smtClean="0"/>
              <a:t>উৎসব অনুষ্ঠান পালন করি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537095"/>
              </p:ext>
            </p:extLst>
          </p:nvPr>
        </p:nvGraphicFramePr>
        <p:xfrm>
          <a:off x="565608" y="1470581"/>
          <a:ext cx="7975077" cy="3318235"/>
        </p:xfrm>
        <a:graphic>
          <a:graphicData uri="http://schemas.openxmlformats.org/drawingml/2006/table">
            <a:tbl>
              <a:tblPr/>
              <a:tblGrid>
                <a:gridCol w="7975077"/>
              </a:tblGrid>
              <a:tr h="3318235">
                <a:tc>
                  <a:txBody>
                    <a:bodyPr/>
                    <a:lstStyle/>
                    <a:p>
                      <a:r>
                        <a:rPr lang="bn-IN" dirty="0" smtClean="0"/>
                        <a:t>     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2819400" y="2133600"/>
            <a:ext cx="2362200" cy="1447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76600" y="2667000"/>
            <a:ext cx="19812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62400" y="2286000"/>
            <a:ext cx="1219200" cy="1295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276600" y="2743200"/>
            <a:ext cx="1905000" cy="1130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66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09600"/>
            <a:ext cx="42672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        পরিকল্পিত কাজ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209800"/>
            <a:ext cx="67818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তুমি যে সকল যানবাহনে যাতায়াত করেছো তার একটি তালিকা তৈরী করে আনবে।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45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762000"/>
            <a:ext cx="3657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21"/>
          <p:cNvGrpSpPr/>
          <p:nvPr/>
        </p:nvGrpSpPr>
        <p:grpSpPr>
          <a:xfrm>
            <a:off x="-4419600" y="-76200"/>
            <a:ext cx="4572000" cy="6858000"/>
            <a:chOff x="76200" y="152400"/>
            <a:chExt cx="9067800" cy="6416040"/>
          </a:xfrm>
          <a:gradFill>
            <a:gsLst>
              <a:gs pos="1000">
                <a:srgbClr val="00B050">
                  <a:lumMod val="88000"/>
                  <a:lumOff val="12000"/>
                  <a:alpha val="96000"/>
                </a:srgbClr>
              </a:gs>
              <a:gs pos="40000">
                <a:srgbClr val="FF33CC">
                  <a:alpha val="0"/>
                  <a:lumMod val="29000"/>
                  <a:lumOff val="71000"/>
                </a:srgbClr>
              </a:gs>
              <a:gs pos="49000">
                <a:schemeClr val="accent3">
                  <a:lumMod val="60000"/>
                  <a:lumOff val="40000"/>
                  <a:alpha val="53000"/>
                </a:schemeClr>
              </a:gs>
              <a:gs pos="100000">
                <a:schemeClr val="accent6">
                  <a:alpha val="47000"/>
                  <a:lumMod val="0"/>
                  <a:lumOff val="100000"/>
                </a:schemeClr>
              </a:gs>
            </a:gsLst>
            <a:lin ang="5400000" scaled="0"/>
          </a:gradFill>
        </p:grpSpPr>
        <p:grpSp>
          <p:nvGrpSpPr>
            <p:cNvPr id="6" name="Group 15"/>
            <p:cNvGrpSpPr/>
            <p:nvPr/>
          </p:nvGrpSpPr>
          <p:grpSpPr>
            <a:xfrm>
              <a:off x="76200" y="167640"/>
              <a:ext cx="7315200" cy="6400800"/>
              <a:chOff x="-2057400" y="228600"/>
              <a:chExt cx="7315200" cy="6400800"/>
            </a:xfrm>
            <a:grpFill/>
          </p:grpSpPr>
          <p:sp>
            <p:nvSpPr>
              <p:cNvPr id="8" name="Rectangle 7"/>
              <p:cNvSpPr/>
              <p:nvPr/>
            </p:nvSpPr>
            <p:spPr>
              <a:xfrm>
                <a:off x="-2057400" y="228600"/>
                <a:ext cx="2590800" cy="6400800"/>
              </a:xfrm>
              <a:prstGeom prst="rect">
                <a:avLst/>
              </a:prstGeom>
              <a:grpFill/>
              <a:ln w="3175"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3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48000" y="228600"/>
                <a:ext cx="2209800" cy="6400800"/>
              </a:xfrm>
              <a:prstGeom prst="rect">
                <a:avLst/>
              </a:prstGeom>
              <a:grpFill/>
              <a:ln w="3175"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3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33401" y="228600"/>
                <a:ext cx="2590801" cy="6400800"/>
              </a:xfrm>
              <a:prstGeom prst="rect">
                <a:avLst/>
              </a:prstGeom>
              <a:grpFill/>
              <a:ln w="3175"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3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6553200" y="152400"/>
              <a:ext cx="2590800" cy="6400800"/>
            </a:xfrm>
            <a:prstGeom prst="rect">
              <a:avLst/>
            </a:prstGeom>
            <a:grpFill/>
            <a:ln w="3175"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50800" dir="5400000" algn="ctr" rotWithShape="0">
                <a:schemeClr val="accent3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5"/>
          <p:cNvGrpSpPr/>
          <p:nvPr/>
        </p:nvGrpSpPr>
        <p:grpSpPr>
          <a:xfrm>
            <a:off x="7848600" y="0"/>
            <a:ext cx="7543800" cy="6858000"/>
            <a:chOff x="76200" y="152400"/>
            <a:chExt cx="9067800" cy="6416040"/>
          </a:xfrm>
          <a:gradFill>
            <a:gsLst>
              <a:gs pos="1000">
                <a:srgbClr val="00B050">
                  <a:lumMod val="88000"/>
                  <a:lumOff val="12000"/>
                  <a:alpha val="96000"/>
                </a:srgbClr>
              </a:gs>
              <a:gs pos="40000">
                <a:srgbClr val="FF33CC">
                  <a:alpha val="0"/>
                  <a:lumMod val="29000"/>
                  <a:lumOff val="71000"/>
                </a:srgbClr>
              </a:gs>
              <a:gs pos="49000">
                <a:schemeClr val="accent3">
                  <a:lumMod val="60000"/>
                  <a:lumOff val="40000"/>
                  <a:alpha val="53000"/>
                </a:schemeClr>
              </a:gs>
              <a:gs pos="100000">
                <a:schemeClr val="accent6">
                  <a:alpha val="47000"/>
                  <a:lumMod val="0"/>
                  <a:lumOff val="100000"/>
                </a:schemeClr>
              </a:gs>
            </a:gsLst>
            <a:lin ang="5400000" scaled="0"/>
          </a:gradFill>
        </p:grpSpPr>
        <p:grpSp>
          <p:nvGrpSpPr>
            <p:cNvPr id="12" name="Group 15"/>
            <p:cNvGrpSpPr/>
            <p:nvPr/>
          </p:nvGrpSpPr>
          <p:grpSpPr>
            <a:xfrm>
              <a:off x="76200" y="167640"/>
              <a:ext cx="7315200" cy="6400800"/>
              <a:chOff x="-2057400" y="228600"/>
              <a:chExt cx="7315200" cy="6400800"/>
            </a:xfrm>
            <a:grpFill/>
          </p:grpSpPr>
          <p:sp>
            <p:nvSpPr>
              <p:cNvPr id="14" name="Rectangle 13"/>
              <p:cNvSpPr/>
              <p:nvPr/>
            </p:nvSpPr>
            <p:spPr>
              <a:xfrm>
                <a:off x="533400" y="228600"/>
                <a:ext cx="2590800" cy="6400800"/>
              </a:xfrm>
              <a:prstGeom prst="rect">
                <a:avLst/>
              </a:prstGeom>
              <a:grpFill/>
              <a:ln w="3175"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3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2057400" y="228600"/>
                <a:ext cx="2590800" cy="6400800"/>
              </a:xfrm>
              <a:prstGeom prst="rect">
                <a:avLst/>
              </a:prstGeom>
              <a:grpFill/>
              <a:ln w="3175"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3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48000" y="228600"/>
                <a:ext cx="2209800" cy="6400800"/>
              </a:xfrm>
              <a:prstGeom prst="rect">
                <a:avLst/>
              </a:prstGeom>
              <a:grpFill/>
              <a:ln w="3175"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3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6553200" y="152400"/>
              <a:ext cx="2590800" cy="6400800"/>
            </a:xfrm>
            <a:prstGeom prst="rect">
              <a:avLst/>
            </a:prstGeom>
            <a:grpFill/>
            <a:ln w="3175"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50800" dir="5400000" algn="ctr" rotWithShape="0">
                <a:schemeClr val="accent3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1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86 0.11458 L 0.50694 0.122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5" y="37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7 0.1 L -0.3625 0.1111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533400"/>
            <a:ext cx="3657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rdsAnimatea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7600" y="-1259457"/>
            <a:ext cx="4343400" cy="4917057"/>
          </a:xfrm>
          <a:prstGeom prst="rect">
            <a:avLst/>
          </a:prstGeom>
        </p:spPr>
      </p:pic>
      <p:pic>
        <p:nvPicPr>
          <p:cNvPr id="5" name="Picture 4" descr="BirdsAnimatea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00400" y="762000"/>
            <a:ext cx="3467100" cy="2476500"/>
          </a:xfrm>
          <a:prstGeom prst="rect">
            <a:avLst/>
          </a:prstGeom>
        </p:spPr>
      </p:pic>
      <p:pic>
        <p:nvPicPr>
          <p:cNvPr id="6" name="Picture 5" descr="BirdsAnimatea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429000" y="1981200"/>
            <a:ext cx="3429000" cy="2449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0.00277 C 0.01927 -0.00879 0.02795 -0.00301 0.05451 -0.00162 C 0.07135 0.00809 0.11285 0.01017 0.1309 0.01156 C 0.14531 0.01387 0.15885 0.01781 0.17257 0.0222 C 0.17795 0.02821 0.18385 0.02844 0.1908 0.03099 C 0.19844 0.037 0.20764 0.03885 0.2158 0.04371 C 0.22101 0.04648 0.22118 0.04949 0.22691 0.05042 C 0.23611 0.05157 0.24531 0.05203 0.25399 0.0525 C 0.26701 0.06221 0.2849 0.06498 0.29965 0.06753 C 0.31042 0.07377 0.31892 0.07932 0.33056 0.08279 C 0.34167 0.09158 0.36406 0.09459 0.37795 0.09782 C 0.39635 0.11263 0.42674 0.11193 0.44688 0.11309 C 0.45365 0.11563 0.4566 0.12095 0.46337 0.12373 C 0.4658 0.13483 0.47969 0.14662 0.48889 0.14986 C 0.49566 0.16212 0.48785 0.15171 0.49965 0.15842 C 0.5059 0.16212 0.51267 0.16975 0.51806 0.17576 C 0.52101 0.19079 0.51667 0.18016 0.52865 0.18686 C 0.55556 0.20166 0.52865 0.18894 0.54514 0.20166 C 0.54653 0.20282 0.54896 0.20282 0.55069 0.20375 C 0.57465 0.21808 0.55781 0.21346 0.58142 0.21693 C 0.59288 0.22548 0.60226 0.22826 0.61615 0.22988 C 0.62587 0.23751 0.63733 0.23705 0.64878 0.23844 C 0.65938 0.24283 0.66806 0.24375 0.67951 0.24514 C 0.6967 0.25 0.71319 0.25763 0.73038 0.26017 C 0.73646 0.26249 0.74288 0.26364 0.74878 0.26688 C 0.75243 0.26873 0.75764 0.27521 0.76128 0.27752 C 0.76545 0.27983 0.76997 0.28029 0.77378 0.28168 C 0.78073 0.28723 0.78767 0.29093 0.7941 0.29695 C 0.80243 0.30504 0.79913 0.31013 0.8125 0.31013 " pathEditMode="relative" rAng="0" ptsTypes="ffffffffffffffffffffffffffff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00" y="14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02 -0.00878 0.01893 -0.00439 0.03698 -0.00323 C 0.04844 0.00417 0.07657 0.00578 0.08889 0.00671 C 0.09861 0.00856 0.10782 0.01157 0.11719 0.0148 C 0.12084 0.01943 0.12483 0.01966 0.12969 0.02151 C 0.1349 0.02614 0.14115 0.02752 0.14671 0.03122 C 0.15018 0.03331 0.15035 0.03562 0.15417 0.03631 C 0.16042 0.03724 0.16667 0.03747 0.17257 0.03793 C 0.18143 0.04533 0.19358 0.04741 0.20365 0.04926 C 0.21094 0.05412 0.21667 0.05828 0.22466 0.06083 C 0.23212 0.06753 0.2474 0.06985 0.25677 0.07239 C 0.26927 0.08349 0.28993 0.08303 0.30365 0.08395 C 0.30816 0.0858 0.31025 0.08997 0.31476 0.09205 C 0.3165 0.10037 0.32587 0.10939 0.33212 0.11194 C 0.33681 0.12119 0.33143 0.11332 0.33941 0.11841 C 0.34375 0.12119 0.34827 0.12697 0.35191 0.13159 C 0.354 0.14293 0.35105 0.13483 0.35921 0.13992 C 0.37743 0.15125 0.35921 0.14154 0.37032 0.15125 C 0.37136 0.15218 0.37292 0.15218 0.37414 0.15287 C 0.39046 0.16374 0.379 0.16027 0.39497 0.16282 C 0.40278 0.16929 0.40921 0.17137 0.41858 0.17276 C 0.42518 0.17854 0.43299 0.17808 0.4408 0.17924 C 0.44792 0.18247 0.45382 0.18317 0.46164 0.18432 C 0.47327 0.18802 0.48455 0.19381 0.49618 0.19566 C 0.50035 0.19751 0.50469 0.19843 0.50868 0.20074 C 0.51111 0.20213 0.51476 0.20722 0.51719 0.20884 C 0.51997 0.21069 0.52309 0.21092 0.5257 0.21208 C 0.53039 0.21624 0.53507 0.21901 0.53941 0.22364 C 0.54514 0.22988 0.54289 0.23358 0.55191 0.23358 " pathEditMode="relative" ptsTypes="fffffffffffffffffffffffffff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138 C 0.00955 -0.00879 0.01389 -0.00509 0.02708 -0.00416 C 0.03541 0.00208 0.0559 0.00347 0.06493 0.00417 C 0.07187 0.00578 0.07864 0.00833 0.08541 0.0111 C 0.08819 0.01504 0.09097 0.01527 0.09461 0.01689 C 0.09843 0.02082 0.10295 0.02197 0.10694 0.02498 C 0.10955 0.02683 0.10955 0.02891 0.11232 0.02937 C 0.11701 0.03007 0.12152 0.0303 0.12586 0.03076 C 0.13211 0.03701 0.14097 0.03886 0.14826 0.04047 C 0.15364 0.04441 0.15781 0.04811 0.16354 0.05019 C 0.16909 0.05597 0.18021 0.05782 0.18698 0.06013 C 0.196 0.06938 0.21111 0.06915 0.22118 0.06985 C 0.22448 0.07146 0.22586 0.07493 0.22916 0.07678 C 0.23055 0.08372 0.23732 0.09135 0.24184 0.09367 C 0.24531 0.10153 0.24132 0.09482 0.24722 0.09922 C 0.25034 0.10153 0.25364 0.10639 0.25625 0.11032 C 0.25781 0.12003 0.25573 0.11309 0.26163 0.11749 C 0.27482 0.12697 0.26163 0.11887 0.26961 0.12697 C 0.27048 0.12789 0.27152 0.12789 0.27239 0.12836 C 0.28437 0.13761 0.27604 0.1346 0.28767 0.13691 C 0.2934 0.14223 0.29809 0.14408 0.30486 0.14524 C 0.30972 0.1501 0.31527 0.14986 0.321 0.15079 C 0.32621 0.15356 0.33055 0.15403 0.33628 0.15518 C 0.34461 0.15819 0.35295 0.16305 0.36146 0.16467 C 0.36441 0.16628 0.36753 0.16698 0.37048 0.16906 C 0.37222 0.17022 0.375 0.17461 0.37673 0.176 C 0.37864 0.17738 0.38107 0.17762 0.38281 0.17877 C 0.38628 0.18224 0.38975 0.18455 0.39288 0.18849 C 0.39705 0.1938 0.39548 0.19704 0.40208 0.19704 " pathEditMode="relative" rAng="0" ptsTypes="ffffffffffffffffffffffffffff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438400"/>
            <a:ext cx="82296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১.২.৪-সামাজিক পরিবেশের উপাদানগুলোর গুরুত্ব বর্ণনা করতে পারবে।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990600"/>
            <a:ext cx="35052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/>
              <a:t>শিখনফল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9600"/>
            <a:ext cx="5334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      </a:t>
            </a:r>
            <a:r>
              <a:rPr lang="bn-IN" sz="3600" dirty="0" smtClean="0"/>
              <a:t>এসো একটি ভিডিও দেখি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3276600"/>
            <a:ext cx="58674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         ভিডিওটি তে কি দেখলে?</a:t>
            </a:r>
          </a:p>
          <a:p>
            <a:r>
              <a:rPr lang="bn-IN" sz="3600" dirty="0" smtClean="0"/>
              <a:t>  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286000" y="990600"/>
            <a:ext cx="4876800" cy="1905000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আজকের পাঠ: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352800"/>
            <a:ext cx="51054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dirty="0" smtClean="0"/>
              <a:t>                              </a:t>
            </a:r>
            <a:r>
              <a:rPr lang="bn-IN" sz="4000" dirty="0" smtClean="0"/>
              <a:t>যানবাহন</a:t>
            </a:r>
            <a:endParaRPr lang="en-US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0" y="1150518"/>
            <a:ext cx="4044489" cy="2623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13079" y="3938889"/>
            <a:ext cx="199376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   বাস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46479" y="273285"/>
            <a:ext cx="54102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         ছবিতে কি দেখছো?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98679" y="4840994"/>
            <a:ext cx="40386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বাস কোথায় চলে ?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541679" y="5877707"/>
            <a:ext cx="209884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</a:t>
            </a:r>
            <a:r>
              <a:rPr lang="bn-BD" sz="3600" dirty="0" smtClean="0"/>
              <a:t>স্থল পথে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98" y="1379118"/>
            <a:ext cx="2389646" cy="15837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562600" y="3810000"/>
            <a:ext cx="260753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    অটো 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818279" y="4704738"/>
            <a:ext cx="4191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অটো কোথায় চলে ?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5775148"/>
            <a:ext cx="209884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</a:t>
            </a:r>
            <a:r>
              <a:rPr lang="bn-BD" sz="3600" dirty="0" smtClean="0"/>
              <a:t>স্থল পথে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5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2" y="1181236"/>
            <a:ext cx="3939748" cy="2288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09516"/>
            <a:ext cx="3836881" cy="2158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52190" y="3469763"/>
            <a:ext cx="29337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</a:t>
            </a:r>
            <a:r>
              <a:rPr lang="bn-BD" sz="3600" dirty="0" smtClean="0"/>
              <a:t>স্টিমার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610102"/>
            <a:ext cx="29337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</a:t>
            </a:r>
            <a:r>
              <a:rPr lang="bn-BD" sz="3600" dirty="0" smtClean="0"/>
              <a:t>উড়োজাহাজ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527901"/>
            <a:ext cx="438378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  উড়োজাহাজ কোথায় চলে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033114" y="4403546"/>
            <a:ext cx="388228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</a:t>
            </a:r>
            <a:r>
              <a:rPr lang="bn-BD" sz="3600" dirty="0" smtClean="0"/>
              <a:t>  স্টিমার কোথায় চলে?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907456" y="5321005"/>
            <a:ext cx="21336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   </a:t>
            </a:r>
            <a:r>
              <a:rPr lang="bn-IN" sz="3600" dirty="0" smtClean="0"/>
              <a:t>জল পথে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6462" y="5321006"/>
            <a:ext cx="35433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     আকাশ পথে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785937" y="285569"/>
            <a:ext cx="602932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        </a:t>
            </a:r>
            <a:r>
              <a:rPr lang="bn-IN" sz="4000" dirty="0" smtClean="0"/>
              <a:t> </a:t>
            </a:r>
            <a:r>
              <a:rPr lang="bn-BD" sz="4000" dirty="0" smtClean="0"/>
              <a:t> ছবিতে কি দেখছো?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9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066800"/>
            <a:ext cx="4079825" cy="2636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38200" y="3856919"/>
            <a:ext cx="239829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    লঞ্চ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562600" y="3743999"/>
            <a:ext cx="218974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   </a:t>
            </a:r>
            <a:r>
              <a:rPr lang="bn-BD" sz="3600" dirty="0" smtClean="0"/>
              <a:t>নৌকা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2223" y="4659376"/>
            <a:ext cx="438186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      </a:t>
            </a:r>
            <a:r>
              <a:rPr lang="bn-BD" sz="3600" dirty="0" smtClean="0"/>
              <a:t>লঞ্চ কোথায় চলে?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937190" y="4684514"/>
            <a:ext cx="385411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  </a:t>
            </a:r>
            <a:r>
              <a:rPr lang="bn-BD" sz="3600" dirty="0" smtClean="0"/>
              <a:t>নৌকা কোথায় চলে?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661" y="1154650"/>
            <a:ext cx="4074008" cy="2426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4155" y="193024"/>
            <a:ext cx="527985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        ছবিতে কি দেখছো?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970547" y="5459476"/>
            <a:ext cx="21336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   </a:t>
            </a:r>
            <a:r>
              <a:rPr lang="bn-IN" sz="3600" dirty="0" smtClean="0"/>
              <a:t>জল পথে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618747" y="5459476"/>
            <a:ext cx="21336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   </a:t>
            </a:r>
            <a:r>
              <a:rPr lang="bn-IN" sz="3600" dirty="0" smtClean="0"/>
              <a:t>জল পথে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489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5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2" y="1149044"/>
            <a:ext cx="3733800" cy="2763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12972" y="4200900"/>
            <a:ext cx="25908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 ভ্যান গাড়ী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26976" y="5029200"/>
            <a:ext cx="455736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  ভ্যান গাড়ী কোথায় চলে?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890200" y="4668975"/>
            <a:ext cx="405324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       সাইকেল কোথায় চলে?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3912056"/>
            <a:ext cx="27432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  সাইকেল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6039467"/>
            <a:ext cx="209884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</a:t>
            </a:r>
            <a:r>
              <a:rPr lang="bn-BD" sz="3600" dirty="0" smtClean="0"/>
              <a:t>স্থল পথে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6039468"/>
            <a:ext cx="209884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</a:t>
            </a:r>
            <a:r>
              <a:rPr lang="bn-BD" sz="3600" dirty="0" smtClean="0"/>
              <a:t>স্থল পথে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008271" y="214978"/>
            <a:ext cx="527985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        ছবিতে কি দেখছো?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5166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ustom 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515</Words>
  <Application>Microsoft Office PowerPoint</Application>
  <PresentationFormat>On-screen Show (4:3)</PresentationFormat>
  <Paragraphs>117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nikoshban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Sabina</cp:lastModifiedBy>
  <cp:revision>368</cp:revision>
  <dcterms:created xsi:type="dcterms:W3CDTF">2006-08-16T00:00:00Z</dcterms:created>
  <dcterms:modified xsi:type="dcterms:W3CDTF">2019-12-24T11:35:10Z</dcterms:modified>
</cp:coreProperties>
</file>