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660"/>
  </p:normalViewPr>
  <p:slideViewPr>
    <p:cSldViewPr snapToGrid="0">
      <p:cViewPr varScale="1">
        <p:scale>
          <a:sx n="81" d="100"/>
          <a:sy n="81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4B58A9-3529-4573-AB38-4B0C3F39BB52}" type="doc">
      <dgm:prSet loTypeId="urn:microsoft.com/office/officeart/2011/layout/HexagonRadial" loCatId="officeonlin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46E6972-0B68-49D6-8C86-9952FA9C8DC9}">
      <dgm:prSet phldrT="[Text]" phldr="1"/>
      <dgm:spPr/>
      <dgm:t>
        <a:bodyPr/>
        <a:lstStyle/>
        <a:p>
          <a:endParaRPr lang="en-US"/>
        </a:p>
      </dgm:t>
    </dgm:pt>
    <dgm:pt modelId="{098949F3-97B9-4F39-BD63-395AFBA723E3}" type="parTrans" cxnId="{C88723EF-366A-4581-95CF-D1D77A356336}">
      <dgm:prSet/>
      <dgm:spPr/>
      <dgm:t>
        <a:bodyPr/>
        <a:lstStyle/>
        <a:p>
          <a:endParaRPr lang="en-US"/>
        </a:p>
      </dgm:t>
    </dgm:pt>
    <dgm:pt modelId="{E1775FF5-2B8F-4D39-A7F6-920B559D3598}" type="sibTrans" cxnId="{C88723EF-366A-4581-95CF-D1D77A356336}">
      <dgm:prSet/>
      <dgm:spPr/>
      <dgm:t>
        <a:bodyPr/>
        <a:lstStyle/>
        <a:p>
          <a:endParaRPr lang="en-US"/>
        </a:p>
      </dgm:t>
    </dgm:pt>
    <dgm:pt modelId="{37E57874-1679-409D-8EE8-217CE28D6E69}">
      <dgm:prSet phldrT="[Text]" custT="1"/>
      <dgm:spPr/>
      <dgm:t>
        <a:bodyPr/>
        <a:lstStyle/>
        <a:p>
          <a:r>
            <a:rPr lang="bn-BD" sz="2000" dirty="0" smtClean="0">
              <a:solidFill>
                <a:schemeClr val="tx1"/>
              </a:solidFill>
            </a:rPr>
            <a:t>জন্ম</a:t>
          </a:r>
        </a:p>
        <a:p>
          <a:r>
            <a:rPr lang="bn-BD" sz="2000" dirty="0" smtClean="0">
              <a:solidFill>
                <a:schemeClr val="tx1"/>
              </a:solidFill>
            </a:rPr>
            <a:t>১৯৩৫</a:t>
          </a:r>
        </a:p>
        <a:p>
          <a:r>
            <a:rPr lang="bn-BD" sz="2000" dirty="0" smtClean="0">
              <a:solidFill>
                <a:schemeClr val="tx1"/>
              </a:solidFill>
            </a:rPr>
            <a:t>সালে</a:t>
          </a:r>
          <a:endParaRPr lang="en-US" sz="2000" dirty="0">
            <a:solidFill>
              <a:schemeClr val="tx1"/>
            </a:solidFill>
          </a:endParaRPr>
        </a:p>
      </dgm:t>
    </dgm:pt>
    <dgm:pt modelId="{F046873C-A749-4FAB-ADF1-65B6A7F8F447}" type="parTrans" cxnId="{1B714FED-5A3F-4CAD-90B7-7219C33A9E4F}">
      <dgm:prSet/>
      <dgm:spPr/>
      <dgm:t>
        <a:bodyPr/>
        <a:lstStyle/>
        <a:p>
          <a:endParaRPr lang="en-US"/>
        </a:p>
      </dgm:t>
    </dgm:pt>
    <dgm:pt modelId="{64B7711C-D259-4660-9DF3-0AE7DE28DED1}" type="sibTrans" cxnId="{1B714FED-5A3F-4CAD-90B7-7219C33A9E4F}">
      <dgm:prSet/>
      <dgm:spPr/>
      <dgm:t>
        <a:bodyPr/>
        <a:lstStyle/>
        <a:p>
          <a:endParaRPr lang="en-US"/>
        </a:p>
      </dgm:t>
    </dgm:pt>
    <dgm:pt modelId="{1E5CABF9-C246-45E4-BA98-330101D02008}">
      <dgm:prSet phldrT="[Text]" custT="1"/>
      <dgm:spPr/>
      <dgm:t>
        <a:bodyPr/>
        <a:lstStyle/>
        <a:p>
          <a:r>
            <a:rPr lang="bn-BD" sz="2000" dirty="0" smtClean="0">
              <a:solidFill>
                <a:schemeClr val="tx1"/>
              </a:solidFill>
            </a:rPr>
            <a:t>সৈয়দ সিদ্দিক</a:t>
          </a:r>
        </a:p>
        <a:p>
          <a:r>
            <a:rPr lang="bn-BD" sz="2000" dirty="0" smtClean="0">
              <a:solidFill>
                <a:schemeClr val="tx1"/>
              </a:solidFill>
            </a:rPr>
            <a:t>মা হালিমা</a:t>
          </a:r>
          <a:endParaRPr lang="en-US" sz="2000" dirty="0">
            <a:solidFill>
              <a:schemeClr val="tx1"/>
            </a:solidFill>
          </a:endParaRPr>
        </a:p>
      </dgm:t>
    </dgm:pt>
    <dgm:pt modelId="{5B5B76B7-A963-4F95-A207-8C60F7FC66B0}" type="parTrans" cxnId="{C64EAA2C-803C-4410-BFA8-503695A6653E}">
      <dgm:prSet/>
      <dgm:spPr/>
      <dgm:t>
        <a:bodyPr/>
        <a:lstStyle/>
        <a:p>
          <a:endParaRPr lang="en-US"/>
        </a:p>
      </dgm:t>
    </dgm:pt>
    <dgm:pt modelId="{F9E99F00-8BA2-4238-ACD9-E59C9DBB3A59}" type="sibTrans" cxnId="{C64EAA2C-803C-4410-BFA8-503695A6653E}">
      <dgm:prSet/>
      <dgm:spPr/>
      <dgm:t>
        <a:bodyPr/>
        <a:lstStyle/>
        <a:p>
          <a:endParaRPr lang="en-US"/>
        </a:p>
      </dgm:t>
    </dgm:pt>
    <dgm:pt modelId="{AAD0AAEF-583F-45A3-9706-FDD17DE7E2D3}">
      <dgm:prSet phldrT="[Text]" custT="1"/>
      <dgm:spPr/>
      <dgm:t>
        <a:bodyPr/>
        <a:lstStyle/>
        <a:p>
          <a:r>
            <a:rPr lang="bn-BD" sz="2000" dirty="0" smtClean="0">
              <a:solidFill>
                <a:schemeClr val="tx1"/>
              </a:solidFill>
            </a:rPr>
            <a:t>পেশা</a:t>
          </a:r>
        </a:p>
        <a:p>
          <a:r>
            <a:rPr lang="bn-BD" sz="2000" dirty="0" smtClean="0">
              <a:solidFill>
                <a:schemeClr val="tx1"/>
              </a:solidFill>
            </a:rPr>
            <a:t>সাংবাদিকতা</a:t>
          </a:r>
          <a:endParaRPr lang="en-US" sz="2000" dirty="0">
            <a:solidFill>
              <a:schemeClr val="tx1"/>
            </a:solidFill>
          </a:endParaRPr>
        </a:p>
      </dgm:t>
    </dgm:pt>
    <dgm:pt modelId="{4C9C2573-E67C-446D-9573-9AE7F50C4568}" type="parTrans" cxnId="{3FF58468-EF52-4BFF-81EC-A85CD5C00A34}">
      <dgm:prSet/>
      <dgm:spPr/>
      <dgm:t>
        <a:bodyPr/>
        <a:lstStyle/>
        <a:p>
          <a:endParaRPr lang="en-US"/>
        </a:p>
      </dgm:t>
    </dgm:pt>
    <dgm:pt modelId="{7A0CC31D-B4D3-47AE-8087-C0DC1BDCA7CE}" type="sibTrans" cxnId="{3FF58468-EF52-4BFF-81EC-A85CD5C00A34}">
      <dgm:prSet/>
      <dgm:spPr/>
      <dgm:t>
        <a:bodyPr/>
        <a:lstStyle/>
        <a:p>
          <a:endParaRPr lang="en-US"/>
        </a:p>
      </dgm:t>
    </dgm:pt>
    <dgm:pt modelId="{7523CC76-F65D-4042-9689-BB2BFFA25829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</a:rPr>
            <a:t>একুশে পদক,</a:t>
          </a:r>
        </a:p>
        <a:p>
          <a:r>
            <a:rPr lang="bn-BD" dirty="0" smtClean="0">
              <a:solidFill>
                <a:schemeClr val="tx1"/>
              </a:solidFill>
            </a:rPr>
            <a:t>বাংলাএকাডেমি</a:t>
          </a:r>
        </a:p>
        <a:p>
          <a:r>
            <a:rPr lang="bn-BD" dirty="0" smtClean="0">
              <a:solidFill>
                <a:schemeClr val="tx1"/>
              </a:solidFill>
            </a:rPr>
            <a:t>পুরস্কার</a:t>
          </a:r>
          <a:endParaRPr lang="en-US" dirty="0">
            <a:solidFill>
              <a:schemeClr val="tx1"/>
            </a:solidFill>
          </a:endParaRPr>
        </a:p>
      </dgm:t>
    </dgm:pt>
    <dgm:pt modelId="{6E1728A4-1A39-4517-A58F-ECB5D61A648B}" type="parTrans" cxnId="{D136EEFA-49D5-4AD4-BC9C-EBCD1EDDC310}">
      <dgm:prSet/>
      <dgm:spPr/>
      <dgm:t>
        <a:bodyPr/>
        <a:lstStyle/>
        <a:p>
          <a:endParaRPr lang="en-US"/>
        </a:p>
      </dgm:t>
    </dgm:pt>
    <dgm:pt modelId="{9669D69F-6ED5-4E57-B4AE-ECE8B09054B7}" type="sibTrans" cxnId="{D136EEFA-49D5-4AD4-BC9C-EBCD1EDDC310}">
      <dgm:prSet/>
      <dgm:spPr/>
      <dgm:t>
        <a:bodyPr/>
        <a:lstStyle/>
        <a:p>
          <a:endParaRPr lang="en-US"/>
        </a:p>
      </dgm:t>
    </dgm:pt>
    <dgm:pt modelId="{0E8A0263-C25F-45E8-B780-4A03D138E80B}">
      <dgm:prSet phldrT="[Text]" custT="1"/>
      <dgm:spPr/>
      <dgm:t>
        <a:bodyPr/>
        <a:lstStyle/>
        <a:p>
          <a:r>
            <a:rPr lang="bn-BD" sz="1800" dirty="0" smtClean="0">
              <a:solidFill>
                <a:schemeClr val="tx1"/>
              </a:solidFill>
            </a:rPr>
            <a:t>সাহিত্যের সকল শাখায় পদচারনা</a:t>
          </a:r>
          <a:endParaRPr lang="en-US" sz="1800" dirty="0">
            <a:solidFill>
              <a:schemeClr val="tx1"/>
            </a:solidFill>
          </a:endParaRPr>
        </a:p>
      </dgm:t>
    </dgm:pt>
    <dgm:pt modelId="{FF1CD514-61CD-415C-A84F-B8854DD7DA67}" type="parTrans" cxnId="{3F0EC769-EA7A-457D-8D78-3CDCCC3FB523}">
      <dgm:prSet/>
      <dgm:spPr/>
      <dgm:t>
        <a:bodyPr/>
        <a:lstStyle/>
        <a:p>
          <a:endParaRPr lang="en-US"/>
        </a:p>
      </dgm:t>
    </dgm:pt>
    <dgm:pt modelId="{7224F50C-37A4-4268-AF9E-BAF94D4BF505}" type="sibTrans" cxnId="{3F0EC769-EA7A-457D-8D78-3CDCCC3FB523}">
      <dgm:prSet/>
      <dgm:spPr/>
      <dgm:t>
        <a:bodyPr/>
        <a:lstStyle/>
        <a:p>
          <a:endParaRPr lang="en-US"/>
        </a:p>
      </dgm:t>
    </dgm:pt>
    <dgm:pt modelId="{7A65C30B-8E61-4D65-9CA1-306D26A163D1}">
      <dgm:prSet phldrT="[Text]" custT="1"/>
      <dgm:spPr/>
      <dgm:t>
        <a:bodyPr/>
        <a:lstStyle/>
        <a:p>
          <a:r>
            <a:rPr lang="bn-BD" sz="2000" dirty="0" smtClean="0">
              <a:solidFill>
                <a:schemeClr val="tx1"/>
              </a:solidFill>
            </a:rPr>
            <a:t>মৃত্যু</a:t>
          </a:r>
        </a:p>
        <a:p>
          <a:r>
            <a:rPr lang="bn-BD" sz="2000" dirty="0" smtClean="0">
              <a:solidFill>
                <a:schemeClr val="tx1"/>
              </a:solidFill>
            </a:rPr>
            <a:t>২০১৬</a:t>
          </a:r>
        </a:p>
        <a:p>
          <a:r>
            <a:rPr lang="bn-BD" sz="2000" dirty="0" smtClean="0">
              <a:solidFill>
                <a:schemeClr val="tx1"/>
              </a:solidFill>
            </a:rPr>
            <a:t>সালে</a:t>
          </a:r>
          <a:endParaRPr lang="en-US" sz="2000" dirty="0">
            <a:solidFill>
              <a:schemeClr val="tx1"/>
            </a:solidFill>
          </a:endParaRPr>
        </a:p>
      </dgm:t>
    </dgm:pt>
    <dgm:pt modelId="{10302C92-39E9-4C84-B83E-07ED727AB5C5}" type="parTrans" cxnId="{888021B1-055B-42C3-8D72-C10024FC062C}">
      <dgm:prSet/>
      <dgm:spPr/>
      <dgm:t>
        <a:bodyPr/>
        <a:lstStyle/>
        <a:p>
          <a:endParaRPr lang="en-US"/>
        </a:p>
      </dgm:t>
    </dgm:pt>
    <dgm:pt modelId="{FA0ACFB9-5192-46FA-96BB-2057EF8AF00C}" type="sibTrans" cxnId="{888021B1-055B-42C3-8D72-C10024FC062C}">
      <dgm:prSet/>
      <dgm:spPr/>
      <dgm:t>
        <a:bodyPr/>
        <a:lstStyle/>
        <a:p>
          <a:endParaRPr lang="en-US"/>
        </a:p>
      </dgm:t>
    </dgm:pt>
    <dgm:pt modelId="{4C7621AB-0EC2-49B0-80C9-DB15FF5E941B}" type="pres">
      <dgm:prSet presAssocID="{ED4B58A9-3529-4573-AB38-4B0C3F39BB5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DE4D3C1-B151-46B4-BC7C-3C50D0F6A312}" type="pres">
      <dgm:prSet presAssocID="{546E6972-0B68-49D6-8C86-9952FA9C8DC9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BB3DD303-29C8-4D27-A107-7D9552F7B08D}" type="pres">
      <dgm:prSet presAssocID="{37E57874-1679-409D-8EE8-217CE28D6E69}" presName="Accent1" presStyleCnt="0"/>
      <dgm:spPr/>
    </dgm:pt>
    <dgm:pt modelId="{71A41D33-9938-46A0-83FE-E9DAA2E7BA56}" type="pres">
      <dgm:prSet presAssocID="{37E57874-1679-409D-8EE8-217CE28D6E69}" presName="Accent" presStyleLbl="bgShp" presStyleIdx="0" presStyleCnt="6"/>
      <dgm:spPr/>
    </dgm:pt>
    <dgm:pt modelId="{EC17B0E1-CC2C-42E0-9393-06AC3130997F}" type="pres">
      <dgm:prSet presAssocID="{37E57874-1679-409D-8EE8-217CE28D6E6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6DD26-6972-4A76-A0C3-2B98F52C62D1}" type="pres">
      <dgm:prSet presAssocID="{1E5CABF9-C246-45E4-BA98-330101D02008}" presName="Accent2" presStyleCnt="0"/>
      <dgm:spPr/>
    </dgm:pt>
    <dgm:pt modelId="{2D1FB3B1-31A9-46D9-ACDE-5152278614B4}" type="pres">
      <dgm:prSet presAssocID="{1E5CABF9-C246-45E4-BA98-330101D02008}" presName="Accent" presStyleLbl="bgShp" presStyleIdx="1" presStyleCnt="6"/>
      <dgm:spPr/>
    </dgm:pt>
    <dgm:pt modelId="{FDD363ED-F36A-4F44-88DC-62873E5EB814}" type="pres">
      <dgm:prSet presAssocID="{1E5CABF9-C246-45E4-BA98-330101D02008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621F6-4B34-4521-8D84-A29F9B0F1060}" type="pres">
      <dgm:prSet presAssocID="{AAD0AAEF-583F-45A3-9706-FDD17DE7E2D3}" presName="Accent3" presStyleCnt="0"/>
      <dgm:spPr/>
    </dgm:pt>
    <dgm:pt modelId="{2586AF67-75B6-44A6-900C-BA953EC6B9D5}" type="pres">
      <dgm:prSet presAssocID="{AAD0AAEF-583F-45A3-9706-FDD17DE7E2D3}" presName="Accent" presStyleLbl="bgShp" presStyleIdx="2" presStyleCnt="6"/>
      <dgm:spPr/>
    </dgm:pt>
    <dgm:pt modelId="{EBBBE9EB-EBBB-49CB-A4EE-A884D5006636}" type="pres">
      <dgm:prSet presAssocID="{AAD0AAEF-583F-45A3-9706-FDD17DE7E2D3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72A6C-75ED-4C6E-BAA0-82158D408B28}" type="pres">
      <dgm:prSet presAssocID="{7523CC76-F65D-4042-9689-BB2BFFA25829}" presName="Accent4" presStyleCnt="0"/>
      <dgm:spPr/>
    </dgm:pt>
    <dgm:pt modelId="{B4F033C7-9AD4-452D-8681-1A756AF6723B}" type="pres">
      <dgm:prSet presAssocID="{7523CC76-F65D-4042-9689-BB2BFFA25829}" presName="Accent" presStyleLbl="bgShp" presStyleIdx="3" presStyleCnt="6"/>
      <dgm:spPr/>
    </dgm:pt>
    <dgm:pt modelId="{42699024-0B47-48B7-AA13-5D9996F910B8}" type="pres">
      <dgm:prSet presAssocID="{7523CC76-F65D-4042-9689-BB2BFFA2582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B4C35-DAA6-4B40-ADED-5FF65AD964DC}" type="pres">
      <dgm:prSet presAssocID="{0E8A0263-C25F-45E8-B780-4A03D138E80B}" presName="Accent5" presStyleCnt="0"/>
      <dgm:spPr/>
    </dgm:pt>
    <dgm:pt modelId="{E4A9E853-9586-4620-B8B2-12B6B2F9FD07}" type="pres">
      <dgm:prSet presAssocID="{0E8A0263-C25F-45E8-B780-4A03D138E80B}" presName="Accent" presStyleLbl="bgShp" presStyleIdx="4" presStyleCnt="6"/>
      <dgm:spPr/>
    </dgm:pt>
    <dgm:pt modelId="{48A980CC-3B47-47C1-B234-53AA027526D4}" type="pres">
      <dgm:prSet presAssocID="{0E8A0263-C25F-45E8-B780-4A03D138E80B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76590-43CA-4767-B779-8F368DC8A76C}" type="pres">
      <dgm:prSet presAssocID="{7A65C30B-8E61-4D65-9CA1-306D26A163D1}" presName="Accent6" presStyleCnt="0"/>
      <dgm:spPr/>
    </dgm:pt>
    <dgm:pt modelId="{7A95205F-40D2-43CB-9CDC-13630A6BBBA1}" type="pres">
      <dgm:prSet presAssocID="{7A65C30B-8E61-4D65-9CA1-306D26A163D1}" presName="Accent" presStyleLbl="bgShp" presStyleIdx="5" presStyleCnt="6"/>
      <dgm:spPr/>
    </dgm:pt>
    <dgm:pt modelId="{BC4BA70D-A50A-418B-9D85-DC860299BE0C}" type="pres">
      <dgm:prSet presAssocID="{7A65C30B-8E61-4D65-9CA1-306D26A163D1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8021B1-055B-42C3-8D72-C10024FC062C}" srcId="{546E6972-0B68-49D6-8C86-9952FA9C8DC9}" destId="{7A65C30B-8E61-4D65-9CA1-306D26A163D1}" srcOrd="5" destOrd="0" parTransId="{10302C92-39E9-4C84-B83E-07ED727AB5C5}" sibTransId="{FA0ACFB9-5192-46FA-96BB-2057EF8AF00C}"/>
    <dgm:cxn modelId="{B4D0B44A-BCBE-405C-8B75-F50CC75EF4F2}" type="presOf" srcId="{AAD0AAEF-583F-45A3-9706-FDD17DE7E2D3}" destId="{EBBBE9EB-EBBB-49CB-A4EE-A884D5006636}" srcOrd="0" destOrd="0" presId="urn:microsoft.com/office/officeart/2011/layout/HexagonRadial"/>
    <dgm:cxn modelId="{C9D81FAB-928F-4D15-830D-FD00734DFC75}" type="presOf" srcId="{0E8A0263-C25F-45E8-B780-4A03D138E80B}" destId="{48A980CC-3B47-47C1-B234-53AA027526D4}" srcOrd="0" destOrd="0" presId="urn:microsoft.com/office/officeart/2011/layout/HexagonRadial"/>
    <dgm:cxn modelId="{6AD9745D-B0BD-4C5B-B9C1-256CD50CADD0}" type="presOf" srcId="{7A65C30B-8E61-4D65-9CA1-306D26A163D1}" destId="{BC4BA70D-A50A-418B-9D85-DC860299BE0C}" srcOrd="0" destOrd="0" presId="urn:microsoft.com/office/officeart/2011/layout/HexagonRadial"/>
    <dgm:cxn modelId="{C88723EF-366A-4581-95CF-D1D77A356336}" srcId="{ED4B58A9-3529-4573-AB38-4B0C3F39BB52}" destId="{546E6972-0B68-49D6-8C86-9952FA9C8DC9}" srcOrd="0" destOrd="0" parTransId="{098949F3-97B9-4F39-BD63-395AFBA723E3}" sibTransId="{E1775FF5-2B8F-4D39-A7F6-920B559D3598}"/>
    <dgm:cxn modelId="{4745E9D4-F938-42A3-A834-6AA47740AD0F}" type="presOf" srcId="{1E5CABF9-C246-45E4-BA98-330101D02008}" destId="{FDD363ED-F36A-4F44-88DC-62873E5EB814}" srcOrd="0" destOrd="0" presId="urn:microsoft.com/office/officeart/2011/layout/HexagonRadial"/>
    <dgm:cxn modelId="{1B714FED-5A3F-4CAD-90B7-7219C33A9E4F}" srcId="{546E6972-0B68-49D6-8C86-9952FA9C8DC9}" destId="{37E57874-1679-409D-8EE8-217CE28D6E69}" srcOrd="0" destOrd="0" parTransId="{F046873C-A749-4FAB-ADF1-65B6A7F8F447}" sibTransId="{64B7711C-D259-4660-9DF3-0AE7DE28DED1}"/>
    <dgm:cxn modelId="{3FF58468-EF52-4BFF-81EC-A85CD5C00A34}" srcId="{546E6972-0B68-49D6-8C86-9952FA9C8DC9}" destId="{AAD0AAEF-583F-45A3-9706-FDD17DE7E2D3}" srcOrd="2" destOrd="0" parTransId="{4C9C2573-E67C-446D-9573-9AE7F50C4568}" sibTransId="{7A0CC31D-B4D3-47AE-8087-C0DC1BDCA7CE}"/>
    <dgm:cxn modelId="{65252B76-FF70-4C69-8C6F-424D6595A247}" type="presOf" srcId="{546E6972-0B68-49D6-8C86-9952FA9C8DC9}" destId="{EDE4D3C1-B151-46B4-BC7C-3C50D0F6A312}" srcOrd="0" destOrd="0" presId="urn:microsoft.com/office/officeart/2011/layout/HexagonRadial"/>
    <dgm:cxn modelId="{C64EAA2C-803C-4410-BFA8-503695A6653E}" srcId="{546E6972-0B68-49D6-8C86-9952FA9C8DC9}" destId="{1E5CABF9-C246-45E4-BA98-330101D02008}" srcOrd="1" destOrd="0" parTransId="{5B5B76B7-A963-4F95-A207-8C60F7FC66B0}" sibTransId="{F9E99F00-8BA2-4238-ACD9-E59C9DBB3A59}"/>
    <dgm:cxn modelId="{AFFD2185-F93C-424D-8946-2F0ED73E0C0C}" type="presOf" srcId="{7523CC76-F65D-4042-9689-BB2BFFA25829}" destId="{42699024-0B47-48B7-AA13-5D9996F910B8}" srcOrd="0" destOrd="0" presId="urn:microsoft.com/office/officeart/2011/layout/HexagonRadial"/>
    <dgm:cxn modelId="{8777819E-D422-40B6-B942-15134E09BDD9}" type="presOf" srcId="{37E57874-1679-409D-8EE8-217CE28D6E69}" destId="{EC17B0E1-CC2C-42E0-9393-06AC3130997F}" srcOrd="0" destOrd="0" presId="urn:microsoft.com/office/officeart/2011/layout/HexagonRadial"/>
    <dgm:cxn modelId="{B70CCC33-EC58-4AD1-979A-E83BFC2E2499}" type="presOf" srcId="{ED4B58A9-3529-4573-AB38-4B0C3F39BB52}" destId="{4C7621AB-0EC2-49B0-80C9-DB15FF5E941B}" srcOrd="0" destOrd="0" presId="urn:microsoft.com/office/officeart/2011/layout/HexagonRadial"/>
    <dgm:cxn modelId="{3F0EC769-EA7A-457D-8D78-3CDCCC3FB523}" srcId="{546E6972-0B68-49D6-8C86-9952FA9C8DC9}" destId="{0E8A0263-C25F-45E8-B780-4A03D138E80B}" srcOrd="4" destOrd="0" parTransId="{FF1CD514-61CD-415C-A84F-B8854DD7DA67}" sibTransId="{7224F50C-37A4-4268-AF9E-BAF94D4BF505}"/>
    <dgm:cxn modelId="{D136EEFA-49D5-4AD4-BC9C-EBCD1EDDC310}" srcId="{546E6972-0B68-49D6-8C86-9952FA9C8DC9}" destId="{7523CC76-F65D-4042-9689-BB2BFFA25829}" srcOrd="3" destOrd="0" parTransId="{6E1728A4-1A39-4517-A58F-ECB5D61A648B}" sibTransId="{9669D69F-6ED5-4E57-B4AE-ECE8B09054B7}"/>
    <dgm:cxn modelId="{649FCB61-E19B-4BF1-B7A0-A2B4491BB594}" type="presParOf" srcId="{4C7621AB-0EC2-49B0-80C9-DB15FF5E941B}" destId="{EDE4D3C1-B151-46B4-BC7C-3C50D0F6A312}" srcOrd="0" destOrd="0" presId="urn:microsoft.com/office/officeart/2011/layout/HexagonRadial"/>
    <dgm:cxn modelId="{42CFC456-5CF5-481D-A1D7-BBB4150E94CD}" type="presParOf" srcId="{4C7621AB-0EC2-49B0-80C9-DB15FF5E941B}" destId="{BB3DD303-29C8-4D27-A107-7D9552F7B08D}" srcOrd="1" destOrd="0" presId="urn:microsoft.com/office/officeart/2011/layout/HexagonRadial"/>
    <dgm:cxn modelId="{E4F9B7C5-4693-4B86-A27A-96B21DF03DB1}" type="presParOf" srcId="{BB3DD303-29C8-4D27-A107-7D9552F7B08D}" destId="{71A41D33-9938-46A0-83FE-E9DAA2E7BA56}" srcOrd="0" destOrd="0" presId="urn:microsoft.com/office/officeart/2011/layout/HexagonRadial"/>
    <dgm:cxn modelId="{10EB0076-835B-4AD9-8154-795223DB1D2B}" type="presParOf" srcId="{4C7621AB-0EC2-49B0-80C9-DB15FF5E941B}" destId="{EC17B0E1-CC2C-42E0-9393-06AC3130997F}" srcOrd="2" destOrd="0" presId="urn:microsoft.com/office/officeart/2011/layout/HexagonRadial"/>
    <dgm:cxn modelId="{7F60D3EE-56C4-4190-8E1B-2D17787AD442}" type="presParOf" srcId="{4C7621AB-0EC2-49B0-80C9-DB15FF5E941B}" destId="{F9A6DD26-6972-4A76-A0C3-2B98F52C62D1}" srcOrd="3" destOrd="0" presId="urn:microsoft.com/office/officeart/2011/layout/HexagonRadial"/>
    <dgm:cxn modelId="{42116C68-55A8-4A0E-8E44-3AFF9D2BB23D}" type="presParOf" srcId="{F9A6DD26-6972-4A76-A0C3-2B98F52C62D1}" destId="{2D1FB3B1-31A9-46D9-ACDE-5152278614B4}" srcOrd="0" destOrd="0" presId="urn:microsoft.com/office/officeart/2011/layout/HexagonRadial"/>
    <dgm:cxn modelId="{43F71700-C7A5-4B65-9685-36D8AAA25D08}" type="presParOf" srcId="{4C7621AB-0EC2-49B0-80C9-DB15FF5E941B}" destId="{FDD363ED-F36A-4F44-88DC-62873E5EB814}" srcOrd="4" destOrd="0" presId="urn:microsoft.com/office/officeart/2011/layout/HexagonRadial"/>
    <dgm:cxn modelId="{242BE487-899D-48FA-91BF-8D9AB942CD7B}" type="presParOf" srcId="{4C7621AB-0EC2-49B0-80C9-DB15FF5E941B}" destId="{91C621F6-4B34-4521-8D84-A29F9B0F1060}" srcOrd="5" destOrd="0" presId="urn:microsoft.com/office/officeart/2011/layout/HexagonRadial"/>
    <dgm:cxn modelId="{8C72B8AA-6099-4B84-8A03-80FE797137E6}" type="presParOf" srcId="{91C621F6-4B34-4521-8D84-A29F9B0F1060}" destId="{2586AF67-75B6-44A6-900C-BA953EC6B9D5}" srcOrd="0" destOrd="0" presId="urn:microsoft.com/office/officeart/2011/layout/HexagonRadial"/>
    <dgm:cxn modelId="{650AF7BD-0211-493F-A904-97D61EE24D4C}" type="presParOf" srcId="{4C7621AB-0EC2-49B0-80C9-DB15FF5E941B}" destId="{EBBBE9EB-EBBB-49CB-A4EE-A884D5006636}" srcOrd="6" destOrd="0" presId="urn:microsoft.com/office/officeart/2011/layout/HexagonRadial"/>
    <dgm:cxn modelId="{9E8EF72A-CC61-4A15-BF94-4ED33FDF697A}" type="presParOf" srcId="{4C7621AB-0EC2-49B0-80C9-DB15FF5E941B}" destId="{36372A6C-75ED-4C6E-BAA0-82158D408B28}" srcOrd="7" destOrd="0" presId="urn:microsoft.com/office/officeart/2011/layout/HexagonRadial"/>
    <dgm:cxn modelId="{8709389A-87FC-4931-8B6F-F6D065875D1B}" type="presParOf" srcId="{36372A6C-75ED-4C6E-BAA0-82158D408B28}" destId="{B4F033C7-9AD4-452D-8681-1A756AF6723B}" srcOrd="0" destOrd="0" presId="urn:microsoft.com/office/officeart/2011/layout/HexagonRadial"/>
    <dgm:cxn modelId="{76EF8D2D-2CB8-4EE1-9734-A17E0E3FCA23}" type="presParOf" srcId="{4C7621AB-0EC2-49B0-80C9-DB15FF5E941B}" destId="{42699024-0B47-48B7-AA13-5D9996F910B8}" srcOrd="8" destOrd="0" presId="urn:microsoft.com/office/officeart/2011/layout/HexagonRadial"/>
    <dgm:cxn modelId="{8B2351D0-23A3-4C18-BFF7-260C26E4C531}" type="presParOf" srcId="{4C7621AB-0EC2-49B0-80C9-DB15FF5E941B}" destId="{033B4C35-DAA6-4B40-ADED-5FF65AD964DC}" srcOrd="9" destOrd="0" presId="urn:microsoft.com/office/officeart/2011/layout/HexagonRadial"/>
    <dgm:cxn modelId="{246B24CF-ADE3-4B2D-9C52-BF3B805A6885}" type="presParOf" srcId="{033B4C35-DAA6-4B40-ADED-5FF65AD964DC}" destId="{E4A9E853-9586-4620-B8B2-12B6B2F9FD07}" srcOrd="0" destOrd="0" presId="urn:microsoft.com/office/officeart/2011/layout/HexagonRadial"/>
    <dgm:cxn modelId="{28E239B1-AED8-4868-A581-95AC3C471B1A}" type="presParOf" srcId="{4C7621AB-0EC2-49B0-80C9-DB15FF5E941B}" destId="{48A980CC-3B47-47C1-B234-53AA027526D4}" srcOrd="10" destOrd="0" presId="urn:microsoft.com/office/officeart/2011/layout/HexagonRadial"/>
    <dgm:cxn modelId="{46192EFC-FF9A-44F4-96F0-68243C59B7F8}" type="presParOf" srcId="{4C7621AB-0EC2-49B0-80C9-DB15FF5E941B}" destId="{91F76590-43CA-4767-B779-8F368DC8A76C}" srcOrd="11" destOrd="0" presId="urn:microsoft.com/office/officeart/2011/layout/HexagonRadial"/>
    <dgm:cxn modelId="{275A74D4-E78F-4C46-AEDF-883BC116B8E5}" type="presParOf" srcId="{91F76590-43CA-4767-B779-8F368DC8A76C}" destId="{7A95205F-40D2-43CB-9CDC-13630A6BBBA1}" srcOrd="0" destOrd="0" presId="urn:microsoft.com/office/officeart/2011/layout/HexagonRadial"/>
    <dgm:cxn modelId="{FD905124-6B75-4751-860E-12911CC1A965}" type="presParOf" srcId="{4C7621AB-0EC2-49B0-80C9-DB15FF5E941B}" destId="{BC4BA70D-A50A-418B-9D85-DC860299BE0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4D3C1-B151-46B4-BC7C-3C50D0F6A312}">
      <dsp:nvSpPr>
        <dsp:cNvPr id="0" name=""/>
        <dsp:cNvSpPr/>
      </dsp:nvSpPr>
      <dsp:spPr>
        <a:xfrm>
          <a:off x="2952810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321004" y="2066564"/>
        <a:ext cx="1485474" cy="1284995"/>
      </dsp:txXfrm>
    </dsp:sp>
    <dsp:sp modelId="{2D1FB3B1-31A9-46D9-ACDE-5152278614B4}">
      <dsp:nvSpPr>
        <dsp:cNvPr id="0" name=""/>
        <dsp:cNvSpPr/>
      </dsp:nvSpPr>
      <dsp:spPr>
        <a:xfrm>
          <a:off x="4344123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7B0E1-CC2C-42E0-9393-06AC3130997F}">
      <dsp:nvSpPr>
        <dsp:cNvPr id="0" name=""/>
        <dsp:cNvSpPr/>
      </dsp:nvSpPr>
      <dsp:spPr>
        <a:xfrm>
          <a:off x="3157475" y="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/>
              </a:solidFill>
            </a:rPr>
            <a:t>জন্ম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/>
              </a:solidFill>
            </a:rPr>
            <a:t>১৯৩৫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/>
              </a:solidFill>
            </a:rPr>
            <a:t>সালে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459220" y="261045"/>
        <a:ext cx="1217310" cy="1053116"/>
      </dsp:txXfrm>
    </dsp:sp>
    <dsp:sp modelId="{2586AF67-75B6-44A6-900C-BA953EC6B9D5}">
      <dsp:nvSpPr>
        <dsp:cNvPr id="0" name=""/>
        <dsp:cNvSpPr/>
      </dsp:nvSpPr>
      <dsp:spPr>
        <a:xfrm>
          <a:off x="5322487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363ED-F36A-4F44-88DC-62873E5EB814}">
      <dsp:nvSpPr>
        <dsp:cNvPr id="0" name=""/>
        <dsp:cNvSpPr/>
      </dsp:nvSpPr>
      <dsp:spPr>
        <a:xfrm>
          <a:off x="4827361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/>
              </a:solidFill>
            </a:rPr>
            <a:t>সৈয়দ সিদ্দিক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/>
              </a:solidFill>
            </a:rPr>
            <a:t>মা হালিমা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129106" y="1229902"/>
        <a:ext cx="1217310" cy="1053116"/>
      </dsp:txXfrm>
    </dsp:sp>
    <dsp:sp modelId="{B4F033C7-9AD4-452D-8681-1A756AF6723B}">
      <dsp:nvSpPr>
        <dsp:cNvPr id="0" name=""/>
        <dsp:cNvSpPr/>
      </dsp:nvSpPr>
      <dsp:spPr>
        <a:xfrm>
          <a:off x="4642852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BBE9EB-EBBB-49CB-A4EE-A884D5006636}">
      <dsp:nvSpPr>
        <dsp:cNvPr id="0" name=""/>
        <dsp:cNvSpPr/>
      </dsp:nvSpPr>
      <dsp:spPr>
        <a:xfrm>
          <a:off x="4827361" y="2873519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/>
              </a:solidFill>
            </a:rPr>
            <a:t>পেশা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/>
              </a:solidFill>
            </a:rPr>
            <a:t>সাংবাদিকতা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129106" y="3134564"/>
        <a:ext cx="1217310" cy="1053116"/>
      </dsp:txXfrm>
    </dsp:sp>
    <dsp:sp modelId="{E4A9E853-9586-4620-B8B2-12B6B2F9FD07}">
      <dsp:nvSpPr>
        <dsp:cNvPr id="0" name=""/>
        <dsp:cNvSpPr/>
      </dsp:nvSpPr>
      <dsp:spPr>
        <a:xfrm>
          <a:off x="2956944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99024-0B47-48B7-AA13-5D9996F910B8}">
      <dsp:nvSpPr>
        <dsp:cNvPr id="0" name=""/>
        <dsp:cNvSpPr/>
      </dsp:nvSpPr>
      <dsp:spPr>
        <a:xfrm>
          <a:off x="3157475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solidFill>
                <a:schemeClr val="tx1"/>
              </a:solidFill>
            </a:rPr>
            <a:t>একুশে পদক,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solidFill>
                <a:schemeClr val="tx1"/>
              </a:solidFill>
            </a:rPr>
            <a:t>বাংলাএকাডেমি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solidFill>
                <a:schemeClr val="tx1"/>
              </a:solidFill>
            </a:rPr>
            <a:t>পুরস্কার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459220" y="4104505"/>
        <a:ext cx="1217310" cy="1053116"/>
      </dsp:txXfrm>
    </dsp:sp>
    <dsp:sp modelId="{7A95205F-40D2-43CB-9CDC-13630A6BBBA1}">
      <dsp:nvSpPr>
        <dsp:cNvPr id="0" name=""/>
        <dsp:cNvSpPr/>
      </dsp:nvSpPr>
      <dsp:spPr>
        <a:xfrm>
          <a:off x="1962559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980CC-3B47-47C1-B234-53AA027526D4}">
      <dsp:nvSpPr>
        <dsp:cNvPr id="0" name=""/>
        <dsp:cNvSpPr/>
      </dsp:nvSpPr>
      <dsp:spPr>
        <a:xfrm>
          <a:off x="1479837" y="2874602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solidFill>
                <a:schemeClr val="tx1"/>
              </a:solidFill>
            </a:rPr>
            <a:t>সাহিত্যের সকল শাখায় পদচারনা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781582" y="3135647"/>
        <a:ext cx="1217310" cy="1053116"/>
      </dsp:txXfrm>
    </dsp:sp>
    <dsp:sp modelId="{BC4BA70D-A50A-418B-9D85-DC860299BE0C}">
      <dsp:nvSpPr>
        <dsp:cNvPr id="0" name=""/>
        <dsp:cNvSpPr/>
      </dsp:nvSpPr>
      <dsp:spPr>
        <a:xfrm>
          <a:off x="1479837" y="96669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/>
              </a:solidFill>
            </a:rPr>
            <a:t>মৃত্যু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/>
              </a:solidFill>
            </a:rPr>
            <a:t>২০১৬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/>
              </a:solidFill>
            </a:rPr>
            <a:t>সালে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781582" y="1227735"/>
        <a:ext cx="1217310" cy="1053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9891-893E-4735-91FC-6BAFBDD31137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B159-FE3A-4A7D-B19C-E5E7DB8A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04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9891-893E-4735-91FC-6BAFBDD31137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B159-FE3A-4A7D-B19C-E5E7DB8A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3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9891-893E-4735-91FC-6BAFBDD31137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B159-FE3A-4A7D-B19C-E5E7DB8A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0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9891-893E-4735-91FC-6BAFBDD31137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B159-FE3A-4A7D-B19C-E5E7DB8A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9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9891-893E-4735-91FC-6BAFBDD31137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B159-FE3A-4A7D-B19C-E5E7DB8A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3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9891-893E-4735-91FC-6BAFBDD31137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B159-FE3A-4A7D-B19C-E5E7DB8A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4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9891-893E-4735-91FC-6BAFBDD31137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B159-FE3A-4A7D-B19C-E5E7DB8A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46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9891-893E-4735-91FC-6BAFBDD31137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B159-FE3A-4A7D-B19C-E5E7DB8A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8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9891-893E-4735-91FC-6BAFBDD31137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B159-FE3A-4A7D-B19C-E5E7DB8A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30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9891-893E-4735-91FC-6BAFBDD31137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B159-FE3A-4A7D-B19C-E5E7DB8A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4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9891-893E-4735-91FC-6BAFBDD31137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B159-FE3A-4A7D-B19C-E5E7DB8A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6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19891-893E-4735-91FC-6BAFBDD31137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8B159-FE3A-4A7D-B19C-E5E7DB8A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71553" y="0"/>
            <a:ext cx="5391397" cy="10925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মাল্টিমিডিয়া ক্লাসে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62950" y="0"/>
            <a:ext cx="2933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স্বাগতম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9" y="1092529"/>
            <a:ext cx="11364685" cy="564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440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87" y="103909"/>
            <a:ext cx="3243634" cy="16892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1" y="391886"/>
            <a:ext cx="2838202" cy="86689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ক্ষুদিরাম বসু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420408" y="213756"/>
            <a:ext cx="4667003" cy="122315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/>
              <a:t>১৮৮৯সালে মেদিনীপুর জেলার মৌবনি</a:t>
            </a:r>
          </a:p>
          <a:p>
            <a:pPr algn="ctr"/>
            <a:r>
              <a:rPr lang="bn-BD" sz="2000" dirty="0" smtClean="0"/>
              <a:t>গ্রামে জন্মগ্রহণ করেন।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88" y="4560804"/>
            <a:ext cx="3243634" cy="2219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87" y="1918823"/>
            <a:ext cx="3243634" cy="24955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0" y="2244436"/>
            <a:ext cx="2838203" cy="10331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বঙ্গবন্ধু শেখ মুজিবুর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7633545" y="2244436"/>
            <a:ext cx="4558455" cy="138941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/>
              <a:t>১৯২০সালে ফরিদপুর জেলার টুঙ্গিপাড়া</a:t>
            </a:r>
          </a:p>
          <a:p>
            <a:pPr algn="ctr"/>
            <a:r>
              <a:rPr lang="bn-BD" sz="2000" dirty="0" smtClean="0"/>
              <a:t>গ্রামে জন্মগ্রহণ করেন।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914400" y="5058888"/>
            <a:ext cx="2838203" cy="102127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জয়নুল আবেদিন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7528956" y="5058888"/>
            <a:ext cx="4558455" cy="124690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১৯১৪সালে কিশোরগজ্ঞের কেন্দুয়া</a:t>
            </a:r>
          </a:p>
          <a:p>
            <a:pPr algn="ctr"/>
            <a:r>
              <a:rPr lang="bn-BD" sz="2400" dirty="0" smtClean="0"/>
              <a:t>থানায় জন্ম গ্রহণ করেন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5107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6977" y="154379"/>
            <a:ext cx="3277589" cy="10925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একক কাজ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r="4959" b="23088"/>
          <a:stretch/>
        </p:blipFill>
        <p:spPr>
          <a:xfrm rot="10800000">
            <a:off x="213756" y="1306284"/>
            <a:ext cx="5272644" cy="52488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97039" y="1650670"/>
            <a:ext cx="59257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কবি কত সালে মৃত্যু বরণ করেন?</a:t>
            </a:r>
          </a:p>
          <a:p>
            <a:endParaRPr lang="bn-BD" sz="2800" dirty="0"/>
          </a:p>
          <a:p>
            <a:r>
              <a:rPr lang="bn-BD" sz="2800" dirty="0" smtClean="0"/>
              <a:t>তাঁর মায়ের নাম কি?</a:t>
            </a:r>
          </a:p>
          <a:p>
            <a:endParaRPr lang="bn-BD" sz="2800" dirty="0"/>
          </a:p>
          <a:p>
            <a:r>
              <a:rPr lang="bn-BD" sz="2800" dirty="0" smtClean="0"/>
              <a:t>দেউল শব্দের অর্থ কি?</a:t>
            </a:r>
          </a:p>
          <a:p>
            <a:r>
              <a:rPr lang="bn-BD" sz="2800" dirty="0"/>
              <a:t/>
            </a:r>
            <a:br>
              <a:rPr lang="bn-BD" sz="2800" dirty="0"/>
            </a:br>
            <a:r>
              <a:rPr lang="bn-BD" sz="2800" dirty="0" smtClean="0"/>
              <a:t>বঙ্গবন্ধু শেখ মুজিবুর রহমান কত সালে জন্ম গ্রহণ করেন?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65921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32033" y="145470"/>
            <a:ext cx="3218212" cy="99752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আদর্শ পাঠ</a:t>
            </a:r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t="5398" r="3973" b="7197"/>
          <a:stretch/>
        </p:blipFill>
        <p:spPr>
          <a:xfrm>
            <a:off x="7365301" y="336963"/>
            <a:ext cx="2422566" cy="2018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9" t="3042" r="15049" b="2631"/>
          <a:stretch/>
        </p:blipFill>
        <p:spPr>
          <a:xfrm>
            <a:off x="583191" y="2876053"/>
            <a:ext cx="3348842" cy="15482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739373" y="2504950"/>
            <a:ext cx="1674421" cy="40376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বাংলায়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080654" y="4497776"/>
            <a:ext cx="2434442" cy="4987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বাংলা ভাষার বর্ণ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936" y="3057893"/>
            <a:ext cx="3055296" cy="13664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79055" y="4497776"/>
            <a:ext cx="1995055" cy="4987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আলপথ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361675" y="5126425"/>
            <a:ext cx="8358928" cy="148441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আমি জন্মেছি বাংলায়,আমি বাংলায় কথা বলি,</a:t>
            </a:r>
          </a:p>
          <a:p>
            <a:pPr algn="ctr"/>
            <a:r>
              <a:rPr lang="bn-BD" sz="2400" dirty="0" smtClean="0"/>
              <a:t>আমি বাংলার আলপথ দিয়ে হাজার বছর চলি। 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5" y="336963"/>
            <a:ext cx="3385950" cy="19282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41911" y="2355768"/>
            <a:ext cx="1674421" cy="4586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আমি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3964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036" y="106878"/>
            <a:ext cx="4678631" cy="2030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810" y="106878"/>
            <a:ext cx="4488873" cy="20306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85826" y="2280062"/>
            <a:ext cx="1805050" cy="47501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পলিমাটি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8259287" y="2291938"/>
            <a:ext cx="1531917" cy="46313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নদী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036" y="2992583"/>
            <a:ext cx="4678631" cy="19848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810" y="2992584"/>
            <a:ext cx="4488873" cy="19848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49590" y="5070764"/>
            <a:ext cx="1721922" cy="41563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ডিঙার বহর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449036" y="5070764"/>
            <a:ext cx="6234299" cy="166254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/>
              <a:t>চলি পলিমাটি কোমলে আমার চলার চিহ্ন ফেলে।</a:t>
            </a:r>
          </a:p>
          <a:p>
            <a:pPr algn="ctr"/>
            <a:r>
              <a:rPr lang="bn-BD" sz="2000" dirty="0" smtClean="0"/>
              <a:t>তেরোশত নদী শুধায় আমাকে, ‘কোথা থেকে তুমি এলে?’</a:t>
            </a:r>
          </a:p>
          <a:p>
            <a:pPr algn="ctr"/>
            <a:r>
              <a:rPr lang="bn-BD" sz="2000" dirty="0" smtClean="0"/>
              <a:t>আমি তো এসেছি চর্যাপদের অক্ষরগুলো থেকে।</a:t>
            </a:r>
          </a:p>
          <a:p>
            <a:pPr algn="ctr"/>
            <a:r>
              <a:rPr lang="bn-BD" sz="2000" dirty="0" smtClean="0"/>
              <a:t>আমি তো এসেছি  সওদাগরের ডিঙার বহর থেকে।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8563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294" y="27771"/>
            <a:ext cx="4292435" cy="1733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99" y="27770"/>
            <a:ext cx="3725945" cy="17335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39950" y="1847111"/>
            <a:ext cx="2434442" cy="52251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কৈবর্তের বিদ্রোহ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7303325" y="1864426"/>
            <a:ext cx="2624446" cy="51063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পালযুগের চিত্রকলা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99" y="2537548"/>
            <a:ext cx="3774898" cy="17240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71948" y="4352804"/>
            <a:ext cx="2220686" cy="59376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বৌদ্ধবিহার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293" y="2537548"/>
            <a:ext cx="4292435" cy="17240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87392" y="4348199"/>
            <a:ext cx="2256312" cy="59376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মন্দির-বেদি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594199" y="4941965"/>
            <a:ext cx="8861529" cy="1820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আমি তো এসেছি কৈবর্তের বিদ্রোহী গ্রাম থেকে।</a:t>
            </a:r>
          </a:p>
          <a:p>
            <a:pPr algn="ctr"/>
            <a:r>
              <a:rPr lang="bn-BD" sz="2400" dirty="0" smtClean="0"/>
              <a:t>আমি তো এসেছি পালযুগ নামে চিত্রকলার থেকে।</a:t>
            </a:r>
          </a:p>
          <a:p>
            <a:pPr algn="ctr"/>
            <a:r>
              <a:rPr lang="bn-BD" sz="2400" dirty="0" smtClean="0"/>
              <a:t>এসেছি বাঙালি পাহাড়পুরের বৌদ্ধবিহার থেকে।</a:t>
            </a:r>
          </a:p>
          <a:p>
            <a:pPr algn="ctr"/>
            <a:r>
              <a:rPr lang="bn-BD" sz="2400" dirty="0" smtClean="0"/>
              <a:t>এসেছি বাঙালি জোড়বাংলার মন্দির-বেদি থেকে।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3584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16" y="83127"/>
            <a:ext cx="3607625" cy="1543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8" y="83127"/>
            <a:ext cx="3268497" cy="1543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1325" y="1816925"/>
            <a:ext cx="1805049" cy="4987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সোনা মসজিদ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65818" y="1721922"/>
            <a:ext cx="1888177" cy="46313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মাটির দেউল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16" y="2506436"/>
            <a:ext cx="3607625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9" y="2470068"/>
            <a:ext cx="3268496" cy="18842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54431" y="4354286"/>
            <a:ext cx="2101933" cy="43147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বারো ভূঁইয়া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73932" y="4453247"/>
            <a:ext cx="2280063" cy="47501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মহুয়ার পালা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484416" y="5027221"/>
            <a:ext cx="8110846" cy="17060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আমি তো এসেছি বরেন্দ্রভূমে সোনা মসজিদ থেকে।</a:t>
            </a:r>
          </a:p>
          <a:p>
            <a:pPr algn="ctr"/>
            <a:r>
              <a:rPr lang="bn-BD" sz="2400" dirty="0" smtClean="0"/>
              <a:t>এসেছি বাঙালি আউল-বাউল মাটির দেউল থেকে।</a:t>
            </a:r>
          </a:p>
          <a:p>
            <a:pPr algn="ctr"/>
            <a:r>
              <a:rPr lang="bn-BD" sz="2400" dirty="0" smtClean="0"/>
              <a:t>আমি তো এসেছি সার্বভৌম বারোভূঁইয়ার থেকে।</a:t>
            </a:r>
          </a:p>
          <a:p>
            <a:pPr algn="ctr"/>
            <a:r>
              <a:rPr lang="bn-BD" sz="2400" dirty="0" smtClean="0"/>
              <a:t>আমি তো এসেছি ‘কমলার দিঘি’ ‘মহুয়ার পালা’থেকে।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553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01" y="118259"/>
            <a:ext cx="260985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638" y="118259"/>
            <a:ext cx="2971800" cy="1543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43792" y="2101932"/>
            <a:ext cx="1983179" cy="47501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তিতুমীর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12675" y="1870859"/>
            <a:ext cx="2327564" cy="58733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হাজী শরিয়ত উল্লাহ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00" y="2808018"/>
            <a:ext cx="2609851" cy="1499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639" y="2714685"/>
            <a:ext cx="2971800" cy="159259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74421" y="4383971"/>
            <a:ext cx="1852550" cy="40722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ক্ষুদিরাম বসু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62057" y="4441371"/>
            <a:ext cx="2078182" cy="4512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সূর্যসেন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21278" y="5026727"/>
            <a:ext cx="8728364" cy="169470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আমি তো এসেছি তিতুমীর আর হাজী শরিয়ত থেকে।</a:t>
            </a:r>
          </a:p>
          <a:p>
            <a:pPr algn="ctr"/>
            <a:r>
              <a:rPr lang="bn-BD" sz="2400" dirty="0" smtClean="0"/>
              <a:t>আমি তো এসেছি গীতাঞ্জলি ও অগ্নিবীণার থেকে।</a:t>
            </a:r>
          </a:p>
          <a:p>
            <a:pPr algn="ctr"/>
            <a:r>
              <a:rPr lang="bn-BD" sz="2400" dirty="0" smtClean="0"/>
              <a:t>এসেছি বাঙালি ক্ষুদিরাম আর সূর্য সেনের থেকে।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5688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99" y="146958"/>
            <a:ext cx="3491098" cy="1883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69" y="146958"/>
            <a:ext cx="2850078" cy="18837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99" y="2660073"/>
            <a:ext cx="3526971" cy="20188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69" y="2660074"/>
            <a:ext cx="2850078" cy="19713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67544" y="2161310"/>
            <a:ext cx="2090057" cy="4393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অবন ঠাকুর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09559" y="2161310"/>
            <a:ext cx="1781298" cy="41563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জয়নুল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21922" y="4762004"/>
            <a:ext cx="2244436" cy="47501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রাষ্ট্রভাষা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311735" y="4714506"/>
            <a:ext cx="2576945" cy="52251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বঙ্গবন্ধু শেখ মুজিবুর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16924" y="5320145"/>
            <a:ext cx="7469579" cy="144879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এসেছি বাঙালি জয়নুল আর অবন ঠাকুর থেকে।</a:t>
            </a:r>
          </a:p>
          <a:p>
            <a:pPr algn="ctr"/>
            <a:r>
              <a:rPr lang="bn-BD" sz="2400" dirty="0" smtClean="0"/>
              <a:t>এসেছি বাঙালি রাষ্ট্রভাষার লাল রাজপথ থেকে।</a:t>
            </a:r>
          </a:p>
          <a:p>
            <a:pPr algn="ctr"/>
            <a:r>
              <a:rPr lang="bn-BD" sz="2400" dirty="0" smtClean="0"/>
              <a:t>এসেছি বাঙালি বঙ্গবন্ধু শেখ মুজিবুর থেকে।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0633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2610" y="95003"/>
            <a:ext cx="3158836" cy="9262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জোড়ায় কাজ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3" r="6839"/>
          <a:stretch/>
        </p:blipFill>
        <p:spPr>
          <a:xfrm rot="5400000">
            <a:off x="70721" y="1305762"/>
            <a:ext cx="5533907" cy="52974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18910" y="1626919"/>
            <a:ext cx="61276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যতটুকু পড়া হয়েছে, এর মধ্য থেকে কবি কোন কোন জায়গা থেকে এসেছেন সেই নামগুলো</a:t>
            </a:r>
          </a:p>
          <a:p>
            <a:r>
              <a:rPr lang="bn-BD" sz="3600" dirty="0" smtClean="0"/>
              <a:t>লিখ।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92193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305" y="87580"/>
            <a:ext cx="3616965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919" y="97105"/>
            <a:ext cx="3461039" cy="15906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36322" y="1793173"/>
            <a:ext cx="1769423" cy="4393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জয়বাংলা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04561" y="1793173"/>
            <a:ext cx="2125683" cy="4393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মুক্তিযুদধ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1"/>
          <a:stretch/>
        </p:blipFill>
        <p:spPr>
          <a:xfrm>
            <a:off x="1691306" y="2327564"/>
            <a:ext cx="3616964" cy="16269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29445" y="4049487"/>
            <a:ext cx="1840674" cy="4868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চরণ চিহ্ন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920" y="2354283"/>
            <a:ext cx="3461038" cy="1600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50182" y="4049487"/>
            <a:ext cx="2280062" cy="4868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শুধাও আমাকে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983179" y="4631378"/>
            <a:ext cx="7885216" cy="199505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আমি যে এসেছি জয়বাংলার বজ্রকণ্ঠ থেকে।</a:t>
            </a:r>
          </a:p>
          <a:p>
            <a:pPr algn="ctr"/>
            <a:r>
              <a:rPr lang="bn-BD" sz="2400" dirty="0" smtClean="0"/>
              <a:t>আমি যে এসেছি একাত্তরের মুক্তিযুদ্ধ থেকে।</a:t>
            </a:r>
          </a:p>
          <a:p>
            <a:pPr algn="ctr"/>
            <a:r>
              <a:rPr lang="bn-BD" sz="2400" dirty="0" smtClean="0"/>
              <a:t>এসেছি আমার পেছনে হাজার চরণচিহ্ন ফেলে।</a:t>
            </a:r>
          </a:p>
          <a:p>
            <a:pPr algn="ctr"/>
            <a:r>
              <a:rPr lang="bn-BD" sz="2400" dirty="0" smtClean="0"/>
              <a:t>শুধাও আমাকে ‘এতদূর তুমি কোন প্রেরণায় এলে?’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7952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1958" y="95003"/>
            <a:ext cx="6519554" cy="89064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শিক্ষক ও পাঠ পরিচিতি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25143" r="36797" b="16907"/>
          <a:stretch/>
        </p:blipFill>
        <p:spPr>
          <a:xfrm rot="5400000">
            <a:off x="670954" y="397823"/>
            <a:ext cx="2553194" cy="1947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53" y="3087584"/>
            <a:ext cx="59257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শাহনাজ আক্তার (এম.এ,এম.এড)</a:t>
            </a:r>
          </a:p>
          <a:p>
            <a:r>
              <a:rPr lang="bn-BD" sz="2800" dirty="0" smtClean="0"/>
              <a:t>সিনিয়র শিক্ষক (বাংলা)</a:t>
            </a:r>
          </a:p>
          <a:p>
            <a:r>
              <a:rPr lang="bn-BD" sz="2800" dirty="0" smtClean="0"/>
              <a:t>কোনাবাড়ী এম এ কুদ্দুছ উচ্চ বিদ্যালয়</a:t>
            </a:r>
          </a:p>
          <a:p>
            <a:r>
              <a:rPr lang="bn-BD" sz="2800" dirty="0" smtClean="0"/>
              <a:t>গাজীপুর সদর,গাজীপুর।</a:t>
            </a:r>
          </a:p>
          <a:p>
            <a:r>
              <a:rPr lang="bn-BD" sz="2800" dirty="0" smtClean="0"/>
              <a:t>ইমেইল:</a:t>
            </a:r>
            <a:r>
              <a:rPr lang="en-US" sz="2800" dirty="0" smtClean="0"/>
              <a:t>shahnazakternomi@gmail.com</a:t>
            </a:r>
          </a:p>
          <a:p>
            <a:r>
              <a:rPr lang="bn-BD" sz="2800" dirty="0" smtClean="0"/>
              <a:t>মোবাইল:01717871696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768935" y="3170712"/>
            <a:ext cx="49638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বাংলা সাহিত্য</a:t>
            </a:r>
          </a:p>
          <a:p>
            <a:r>
              <a:rPr lang="bn-BD" sz="2800" dirty="0" smtClean="0"/>
              <a:t>শ্রেণি-নবম/দশম</a:t>
            </a:r>
          </a:p>
          <a:p>
            <a:r>
              <a:rPr lang="bn-BD" sz="2800" dirty="0" smtClean="0"/>
              <a:t>কবিতা</a:t>
            </a:r>
          </a:p>
          <a:p>
            <a:r>
              <a:rPr lang="bn-BD" sz="2800" dirty="0" smtClean="0"/>
              <a:t>মোট শিক্ষার্থী-৫০জন</a:t>
            </a:r>
          </a:p>
          <a:p>
            <a:r>
              <a:rPr lang="bn-BD" sz="2800" dirty="0" smtClean="0"/>
              <a:t>সময়-৪৫মিনিট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4648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532" y="83126"/>
            <a:ext cx="3495985" cy="23038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66950" y="2493818"/>
            <a:ext cx="1888178" cy="5462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মানুষ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018317" y="2517569"/>
            <a:ext cx="2161309" cy="52251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একসাথে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626919" y="3681351"/>
            <a:ext cx="8953995" cy="280257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তবে তুমি বুঝি বাঙালি জাতির বীজমন্ত্রটি শোন নাই-</a:t>
            </a:r>
          </a:p>
          <a:p>
            <a:pPr algn="ctr"/>
            <a:r>
              <a:rPr lang="bn-BD" sz="2400" dirty="0" smtClean="0"/>
              <a:t>‘সবার উপরে মানুষ সত্য,তাহার উপরে নাই।’</a:t>
            </a:r>
          </a:p>
          <a:p>
            <a:pPr algn="ctr"/>
            <a:r>
              <a:rPr lang="bn-BD" sz="2400" dirty="0" smtClean="0"/>
              <a:t>একসাথে আছি,একসাথে বাঁচি,আজও একসাথে থাকবই-</a:t>
            </a:r>
          </a:p>
          <a:p>
            <a:pPr algn="ctr"/>
            <a:r>
              <a:rPr lang="bn-BD" sz="2400" dirty="0" smtClean="0"/>
              <a:t>সব বিভেদের রেখা মুছে দিয়ে সাম্যের ছবি আঁকবই।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19" y="83126"/>
            <a:ext cx="3776354" cy="230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99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6981" y="118753"/>
            <a:ext cx="2968831" cy="97377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মূল্যায়ন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0032" y="1757547"/>
            <a:ext cx="9607137" cy="46195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শেখ মুজিবুর রহমান কে বঙ্গবন্ধু বলা হয় কেন?</a:t>
            </a:r>
          </a:p>
          <a:p>
            <a:pPr algn="ctr"/>
            <a:endParaRPr lang="bn-BD" sz="2800" dirty="0" smtClean="0">
              <a:solidFill>
                <a:schemeClr val="tx1"/>
              </a:solidFill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সোনা মসজিদ কোথায় অবস্থিত?</a:t>
            </a:r>
          </a:p>
          <a:p>
            <a:pPr algn="ctr"/>
            <a:endParaRPr lang="bn-BD" sz="2800" dirty="0" smtClean="0">
              <a:solidFill>
                <a:schemeClr val="tx1"/>
              </a:solidFill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কবিতায় নদীর সংখ্যা কত?</a:t>
            </a:r>
          </a:p>
          <a:p>
            <a:pPr algn="ctr"/>
            <a:endParaRPr lang="bn-BD" sz="2800" dirty="0" smtClean="0">
              <a:solidFill>
                <a:schemeClr val="tx1"/>
              </a:solidFill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ক্ষুদিরাম বসু কোন জেলা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Quad Arrow Callout 1"/>
          <p:cNvSpPr/>
          <p:nvPr/>
        </p:nvSpPr>
        <p:spPr>
          <a:xfrm>
            <a:off x="1757548" y="2386940"/>
            <a:ext cx="665018" cy="712520"/>
          </a:xfrm>
          <a:prstGeom prst="quad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Quad Arrow Callout 2"/>
          <p:cNvSpPr/>
          <p:nvPr/>
        </p:nvSpPr>
        <p:spPr>
          <a:xfrm>
            <a:off x="2778826" y="3313216"/>
            <a:ext cx="653143" cy="617516"/>
          </a:xfrm>
          <a:prstGeom prst="quad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Quad Arrow Callout 5"/>
          <p:cNvSpPr/>
          <p:nvPr/>
        </p:nvSpPr>
        <p:spPr>
          <a:xfrm>
            <a:off x="3105398" y="4120736"/>
            <a:ext cx="611580" cy="641267"/>
          </a:xfrm>
          <a:prstGeom prst="quad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Quad Arrow Callout 6"/>
          <p:cNvSpPr/>
          <p:nvPr/>
        </p:nvSpPr>
        <p:spPr>
          <a:xfrm>
            <a:off x="3402282" y="5070764"/>
            <a:ext cx="629392" cy="635326"/>
          </a:xfrm>
          <a:prstGeom prst="quad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1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48842" y="0"/>
            <a:ext cx="3241963" cy="10569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বাড়ির কাজ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9" y="1140031"/>
            <a:ext cx="6970816" cy="42394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26919" y="5462649"/>
            <a:ext cx="8348354" cy="12944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তোমার দেখা একটি ঐতিহাসিক স্থানের বর্ণনা পনের বাক্যে লিখে আনবে।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4408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97" y="1104404"/>
            <a:ext cx="10521538" cy="57535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3491" y="35626"/>
            <a:ext cx="8253350" cy="9262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পাঠে আন্তরিক হওয়ায়,সবাইকে ধন্যবাদ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2298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00" y="1288287"/>
            <a:ext cx="3103728" cy="16985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08897" y="83127"/>
            <a:ext cx="9338272" cy="9619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নিচের চিত্র দেখ এবং চিন্তা করে বলো, তাঁদের সম্পর্কে জানতে হলে কী করতে হবে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38" y="1200520"/>
            <a:ext cx="2814453" cy="16985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00" y="3644982"/>
            <a:ext cx="3103727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38" y="3644982"/>
            <a:ext cx="2814453" cy="1600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81199" y="3065565"/>
            <a:ext cx="2006930" cy="4631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নজরুল ইসলাম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63937" y="3053690"/>
            <a:ext cx="1995054" cy="4868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রবীন্দ্রনাথ ঠাকুর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81199" y="5421085"/>
            <a:ext cx="2006930" cy="5700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বেগম রোকেয়া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077692" y="5421085"/>
            <a:ext cx="1781299" cy="5700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মাদার তেরেসা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46389" y="6080166"/>
            <a:ext cx="7841055" cy="7696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নিশ্চয় বলবে, তাঁদের পরিচয় জানতে হবে।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45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0067" y="95003"/>
            <a:ext cx="5640779" cy="81939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আমাদের আজকের পাঠ</a:t>
            </a:r>
            <a:endParaRPr lang="en-US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1" y="1033153"/>
            <a:ext cx="7588332" cy="38713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17864" y="5023262"/>
            <a:ext cx="6745184" cy="16981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সৈয়দ শামসুল হক এর লেখা</a:t>
            </a:r>
          </a:p>
          <a:p>
            <a:pPr algn="ctr"/>
            <a:r>
              <a:rPr lang="bn-BD" sz="6000" dirty="0" smtClean="0">
                <a:solidFill>
                  <a:schemeClr val="tx1"/>
                </a:solidFill>
              </a:rPr>
              <a:t>আমার পরিচয়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34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19797" y="0"/>
            <a:ext cx="3586348" cy="1413164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শিখনফল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91938" y="1721922"/>
            <a:ext cx="7042067" cy="429886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এই পাঠ শেষে শিক্ষার্থীরা-</a:t>
            </a:r>
          </a:p>
          <a:p>
            <a:pPr algn="ctr"/>
            <a:endParaRPr lang="bn-BD" sz="2800" dirty="0" smtClean="0">
              <a:solidFill>
                <a:schemeClr val="tx1"/>
              </a:solidFill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কবি সম্পর্কে বলতে পারব।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নতুন শব্দের অর্থ বলতে পারবে।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কবিতায় বর্নিত ঐতিহাসিক স্থানগুলো সম্পর্কে বলতে পারবে</a:t>
            </a:r>
            <a:r>
              <a:rPr lang="bn-BD" dirty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461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99047189"/>
              </p:ext>
            </p:extLst>
          </p:nvPr>
        </p:nvGraphicFramePr>
        <p:xfrm>
          <a:off x="3860800" y="101654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0" y="66524"/>
            <a:ext cx="4049486" cy="836002"/>
          </a:xfrm>
          <a:prstGeom prst="wedgeRectCallout">
            <a:avLst>
              <a:gd name="adj1" fmla="val 44616"/>
              <a:gd name="adj2" fmla="val 11997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কবি পরিচিতি জেনে নেই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560" y="2612571"/>
            <a:ext cx="2280063" cy="2208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6256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1974" y="106878"/>
            <a:ext cx="2897579" cy="95002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নীরব পাঠ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6" r="5974"/>
          <a:stretch/>
        </p:blipFill>
        <p:spPr>
          <a:xfrm rot="5400000">
            <a:off x="17284" y="1454200"/>
            <a:ext cx="5498275" cy="50836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42660" y="2375065"/>
            <a:ext cx="5985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কবিতাটি নীরবে পড়ে অজানা নতুন শব্দগুলো বের করো 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14354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94460" y="142504"/>
            <a:ext cx="6127669" cy="7481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এবার শব্দের অর্থগুলো মিলিয়ে নাও-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436914" y="1407228"/>
            <a:ext cx="2280062" cy="78970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আলপথ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555" y="1181596"/>
            <a:ext cx="2705100" cy="12944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44017" y="1442853"/>
            <a:ext cx="3764478" cy="77189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জমির সীমানার পথ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" t="17469" r="4538" b="19172"/>
          <a:stretch/>
        </p:blipFill>
        <p:spPr>
          <a:xfrm>
            <a:off x="3971555" y="2689763"/>
            <a:ext cx="2705100" cy="11044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55668" y="2755075"/>
            <a:ext cx="2161310" cy="73627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চর্যাপদ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6844017" y="2689763"/>
            <a:ext cx="5347983" cy="93221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বাংলা ভাষা ও সাহিত্য-ঐতিয্যের প্রথম নিদর্শন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6547" r="15630" b="14887"/>
          <a:stretch/>
        </p:blipFill>
        <p:spPr>
          <a:xfrm>
            <a:off x="3971556" y="3978235"/>
            <a:ext cx="2705100" cy="121128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9393" y="4322618"/>
            <a:ext cx="3087584" cy="7243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সওদাগরের ডিঙার বহর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6844017" y="3978236"/>
            <a:ext cx="5256939" cy="106877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মঙ্গলকাব্যে চাঁদ সওদাগরের বাণিজ্যের কথা আছে।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759" y="5373584"/>
            <a:ext cx="2657475" cy="139745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29392" y="5563592"/>
            <a:ext cx="3087584" cy="83720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পাহাড়পুরের বৌদ্ধবিহার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6844017" y="5557652"/>
            <a:ext cx="5256939" cy="103315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/>
              <a:t>নওগাঁ জেলার বদলগাছি থানায় পাহাড়পুর গ্রামে এই </a:t>
            </a:r>
          </a:p>
          <a:p>
            <a:pPr algn="ctr"/>
            <a:r>
              <a:rPr lang="bn-BD" sz="2000" dirty="0" smtClean="0"/>
              <a:t>প্রাচীন বিহার অবস্থিত।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2150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456" y="104280"/>
            <a:ext cx="2971800" cy="13920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1257" y="439387"/>
            <a:ext cx="3325091" cy="79564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বরেন্দ্রভূমে সোনামসজিদ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089569" y="194644"/>
            <a:ext cx="5102431" cy="121128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চাঁপাইনবাবগঞ্জ জেলায় অবস্থিত ছোট </a:t>
            </a:r>
          </a:p>
          <a:p>
            <a:pPr algn="ctr"/>
            <a:r>
              <a:rPr lang="bn-BD" sz="2400" dirty="0" smtClean="0"/>
              <a:t>সোনামসজিদকে বোঝানো হয়েছে।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457" y="1710047"/>
            <a:ext cx="2971800" cy="14012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41912" y="1840675"/>
            <a:ext cx="2244436" cy="76002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দেউল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7089569" y="2054431"/>
            <a:ext cx="3182587" cy="87877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দেবালয়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456" y="3230088"/>
            <a:ext cx="2971799" cy="17456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41913" y="3598223"/>
            <a:ext cx="2244436" cy="83127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তিতুমীর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7089569" y="3776353"/>
            <a:ext cx="4536375" cy="95002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/>
              <a:t>১৭৮২সালে নিসার আলী ওরফে তিতুমীর</a:t>
            </a:r>
          </a:p>
          <a:p>
            <a:pPr algn="ctr"/>
            <a:r>
              <a:rPr lang="bn-BD" sz="2000" dirty="0" smtClean="0"/>
              <a:t>জন্ম গ্রহন করেন।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7" r="22561"/>
          <a:stretch/>
        </p:blipFill>
        <p:spPr>
          <a:xfrm>
            <a:off x="3909456" y="5094514"/>
            <a:ext cx="2835728" cy="171004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3771" y="5391026"/>
            <a:ext cx="2802577" cy="89065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হাজী শরীয়তউল্লাহ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7089569" y="5278582"/>
            <a:ext cx="4488872" cy="99752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১৭৮১সালে মাদারীপুর জেলার শিবচরে জন্ম গ্রহন করেন।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7107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</TotalTime>
  <Words>582</Words>
  <Application>Microsoft Office PowerPoint</Application>
  <PresentationFormat>Widescreen</PresentationFormat>
  <Paragraphs>154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Shahnaz Akter</dc:creator>
  <cp:lastModifiedBy>Shahnaz Akter</cp:lastModifiedBy>
  <cp:revision>58</cp:revision>
  <dcterms:created xsi:type="dcterms:W3CDTF">2019-12-21T12:39:37Z</dcterms:created>
  <dcterms:modified xsi:type="dcterms:W3CDTF">2019-12-25T05:26:37Z</dcterms:modified>
</cp:coreProperties>
</file>