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8" r:id="rId4"/>
    <p:sldId id="262" r:id="rId5"/>
    <p:sldId id="259" r:id="rId6"/>
    <p:sldId id="261" r:id="rId7"/>
    <p:sldId id="263" r:id="rId8"/>
    <p:sldId id="264" r:id="rId9"/>
    <p:sldId id="265" r:id="rId10"/>
    <p:sldId id="266" r:id="rId11"/>
    <p:sldId id="267" r:id="rId12"/>
    <p:sldId id="268" r:id="rId13"/>
    <p:sldId id="270" r:id="rId14"/>
    <p:sldId id="272" r:id="rId15"/>
    <p:sldId id="271" r:id="rId16"/>
    <p:sldId id="273" r:id="rId17"/>
    <p:sldId id="274" r:id="rId18"/>
    <p:sldId id="276" r:id="rId19"/>
    <p:sldId id="275"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18D6"/>
    <a:srgbClr val="1CEC30"/>
    <a:srgbClr val="FF99FF"/>
    <a:srgbClr val="99FFCC"/>
    <a:srgbClr val="69A395"/>
    <a:srgbClr val="6184AB"/>
    <a:srgbClr val="FF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308" y="3422470"/>
            <a:ext cx="4580691" cy="3442062"/>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5532"/>
            <a:ext cx="4563308" cy="3428999"/>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563309" cy="3429000"/>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308" y="0"/>
            <a:ext cx="4580691" cy="3442062"/>
          </a:xfrm>
          <a:prstGeom prst="rect">
            <a:avLst/>
          </a:prstGeom>
        </p:spPr>
      </p:pic>
      <p:sp>
        <p:nvSpPr>
          <p:cNvPr id="12" name="TextBox 11"/>
          <p:cNvSpPr txBox="1"/>
          <p:nvPr/>
        </p:nvSpPr>
        <p:spPr>
          <a:xfrm>
            <a:off x="381000" y="325580"/>
            <a:ext cx="8382000" cy="5999020"/>
          </a:xfrm>
          <a:prstGeom prst="rect">
            <a:avLst/>
          </a:prstGeom>
          <a:noFill/>
        </p:spPr>
        <p:txBody>
          <a:bodyPr wrap="square" rtlCol="0">
            <a:prstTxWarp prst="textArchUpPour">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bn-IN" sz="4800" b="1" dirty="0" smtClean="0">
                <a:ln w="3810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স্বাগতম  </a:t>
            </a:r>
            <a:endParaRPr lang="en-US" sz="4800" b="1" dirty="0">
              <a:ln w="3810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p:txBody>
      </p:sp>
      <p:sp>
        <p:nvSpPr>
          <p:cNvPr id="13" name="TextBox 12"/>
          <p:cNvSpPr txBox="1"/>
          <p:nvPr/>
        </p:nvSpPr>
        <p:spPr>
          <a:xfrm>
            <a:off x="381000" y="609600"/>
            <a:ext cx="8382000" cy="6096000"/>
          </a:xfrm>
          <a:prstGeom prst="rect">
            <a:avLst/>
          </a:prstGeom>
          <a:noFill/>
        </p:spPr>
        <p:txBody>
          <a:bodyPr wrap="square" rtlCol="0">
            <a:prstTxWarp prst="textArchDownPour">
              <a:avLst>
                <a:gd name="adj1" fmla="val 811063"/>
                <a:gd name="adj2" fmla="val 76511"/>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bn-IN" sz="4800" b="1" dirty="0" smtClean="0">
                <a:ln w="3810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স্বাগতম  </a:t>
            </a:r>
            <a:endParaRPr lang="en-US" sz="4800" b="1" dirty="0">
              <a:ln w="3810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47576"/>
          <a:stretch/>
        </p:blipFill>
        <p:spPr>
          <a:xfrm>
            <a:off x="14514" y="8708"/>
            <a:ext cx="4793674" cy="6858000"/>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52121"/>
          <a:stretch/>
        </p:blipFill>
        <p:spPr>
          <a:xfrm>
            <a:off x="4808188" y="13062"/>
            <a:ext cx="4335812" cy="6858000"/>
          </a:xfrm>
          <a:prstGeom prst="rect">
            <a:avLst/>
          </a:prstGeom>
        </p:spPr>
      </p:pic>
    </p:spTree>
    <p:extLst>
      <p:ext uri="{BB962C8B-B14F-4D97-AF65-F5344CB8AC3E}">
        <p14:creationId xmlns:p14="http://schemas.microsoft.com/office/powerpoint/2010/main" val="3974521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0"/>
                                        <p:tgtEl>
                                          <p:spTgt spid="15"/>
                                        </p:tgtEl>
                                        <p:attrNameLst>
                                          <p:attrName>ppt_x</p:attrName>
                                        </p:attrNameLst>
                                      </p:cBhvr>
                                      <p:tavLst>
                                        <p:tav tm="0">
                                          <p:val>
                                            <p:strVal val="ppt_x"/>
                                          </p:val>
                                        </p:tav>
                                        <p:tav tm="100000">
                                          <p:val>
                                            <p:strVal val="1+ppt_w/2"/>
                                          </p:val>
                                        </p:tav>
                                      </p:tavLst>
                                    </p:anim>
                                    <p:anim calcmode="lin" valueType="num">
                                      <p:cBhvr additive="base">
                                        <p:cTn id="7" dur="5000"/>
                                        <p:tgtEl>
                                          <p:spTgt spid="15"/>
                                        </p:tgtEl>
                                        <p:attrNameLst>
                                          <p:attrName>ppt_y</p:attrName>
                                        </p:attrNameLst>
                                      </p:cBhvr>
                                      <p:tavLst>
                                        <p:tav tm="0">
                                          <p:val>
                                            <p:strVal val="ppt_y"/>
                                          </p:val>
                                        </p:tav>
                                        <p:tav tm="100000">
                                          <p:val>
                                            <p:strVal val="ppt_y"/>
                                          </p:val>
                                        </p:tav>
                                      </p:tavLst>
                                    </p:anim>
                                    <p:set>
                                      <p:cBhvr>
                                        <p:cTn id="8" dur="1" fill="hold">
                                          <p:stCondLst>
                                            <p:cond delay="4999"/>
                                          </p:stCondLst>
                                        </p:cTn>
                                        <p:tgtEl>
                                          <p:spTgt spid="15"/>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5000"/>
                                        <p:tgtEl>
                                          <p:spTgt spid="14"/>
                                        </p:tgtEl>
                                        <p:attrNameLst>
                                          <p:attrName>ppt_x</p:attrName>
                                        </p:attrNameLst>
                                      </p:cBhvr>
                                      <p:tavLst>
                                        <p:tav tm="0">
                                          <p:val>
                                            <p:strVal val="ppt_x"/>
                                          </p:val>
                                        </p:tav>
                                        <p:tav tm="100000">
                                          <p:val>
                                            <p:strVal val="0-ppt_w/2"/>
                                          </p:val>
                                        </p:tav>
                                      </p:tavLst>
                                    </p:anim>
                                    <p:anim calcmode="lin" valueType="num">
                                      <p:cBhvr additive="base">
                                        <p:cTn id="11" dur="5000"/>
                                        <p:tgtEl>
                                          <p:spTgt spid="14"/>
                                        </p:tgtEl>
                                        <p:attrNameLst>
                                          <p:attrName>ppt_y</p:attrName>
                                        </p:attrNameLst>
                                      </p:cBhvr>
                                      <p:tavLst>
                                        <p:tav tm="0">
                                          <p:val>
                                            <p:strVal val="ppt_y"/>
                                          </p:val>
                                        </p:tav>
                                        <p:tav tm="100000">
                                          <p:val>
                                            <p:strVal val="ppt_y"/>
                                          </p:val>
                                        </p:tav>
                                      </p:tavLst>
                                    </p:anim>
                                    <p:set>
                                      <p:cBhvr>
                                        <p:cTn id="12" dur="1" fill="hold">
                                          <p:stCondLst>
                                            <p:cond delay="49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3000" fill="hold"/>
                                        <p:tgtEl>
                                          <p:spTgt spid="13"/>
                                        </p:tgtEl>
                                        <p:attrNameLst>
                                          <p:attrName>ppt_w</p:attrName>
                                        </p:attrNameLst>
                                      </p:cBhvr>
                                      <p:tavLst>
                                        <p:tav tm="0">
                                          <p:val>
                                            <p:fltVal val="0"/>
                                          </p:val>
                                        </p:tav>
                                        <p:tav tm="100000">
                                          <p:val>
                                            <p:strVal val="#ppt_w"/>
                                          </p:val>
                                        </p:tav>
                                      </p:tavLst>
                                    </p:anim>
                                    <p:anim calcmode="lin" valueType="num">
                                      <p:cBhvr>
                                        <p:cTn id="18" dur="3000" fill="hold"/>
                                        <p:tgtEl>
                                          <p:spTgt spid="13"/>
                                        </p:tgtEl>
                                        <p:attrNameLst>
                                          <p:attrName>ppt_h</p:attrName>
                                        </p:attrNameLst>
                                      </p:cBhvr>
                                      <p:tavLst>
                                        <p:tav tm="0">
                                          <p:val>
                                            <p:fltVal val="0"/>
                                          </p:val>
                                        </p:tav>
                                        <p:tav tm="100000">
                                          <p:val>
                                            <p:strVal val="#ppt_h"/>
                                          </p:val>
                                        </p:tav>
                                      </p:tavLst>
                                    </p:anim>
                                    <p:animEffect transition="in" filter="fade">
                                      <p:cBhvr>
                                        <p:cTn id="19" dur="30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3000" fill="hold"/>
                                        <p:tgtEl>
                                          <p:spTgt spid="12"/>
                                        </p:tgtEl>
                                        <p:attrNameLst>
                                          <p:attrName>ppt_w</p:attrName>
                                        </p:attrNameLst>
                                      </p:cBhvr>
                                      <p:tavLst>
                                        <p:tav tm="0">
                                          <p:val>
                                            <p:fltVal val="0"/>
                                          </p:val>
                                        </p:tav>
                                        <p:tav tm="100000">
                                          <p:val>
                                            <p:strVal val="#ppt_w"/>
                                          </p:val>
                                        </p:tav>
                                      </p:tavLst>
                                    </p:anim>
                                    <p:anim calcmode="lin" valueType="num">
                                      <p:cBhvr>
                                        <p:cTn id="23" dur="3000" fill="hold"/>
                                        <p:tgtEl>
                                          <p:spTgt spid="12"/>
                                        </p:tgtEl>
                                        <p:attrNameLst>
                                          <p:attrName>ppt_h</p:attrName>
                                        </p:attrNameLst>
                                      </p:cBhvr>
                                      <p:tavLst>
                                        <p:tav tm="0">
                                          <p:val>
                                            <p:fltVal val="0"/>
                                          </p:val>
                                        </p:tav>
                                        <p:tav tm="100000">
                                          <p:val>
                                            <p:strVal val="#ppt_h"/>
                                          </p:val>
                                        </p:tav>
                                      </p:tavLst>
                                    </p:anim>
                                    <p:animEffect transition="in" filter="fade">
                                      <p:cBhvr>
                                        <p:cTn id="24"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1"/>
          </a:xfrm>
          <a:prstGeom prst="rect">
            <a:avLst/>
          </a:prstGeom>
          <a:pattFill prst="dashHorz">
            <a:fgClr>
              <a:schemeClr val="accent2">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826877">
            <a:off x="5352835" y="265249"/>
            <a:ext cx="2590800" cy="1135280"/>
          </a:xfrm>
          <a:prstGeom prst="rect">
            <a:avLst/>
          </a:prstGeom>
          <a:noFill/>
        </p:spPr>
        <p:txBody>
          <a:bodyPr wrap="square" rtlCol="0">
            <a:prstTxWarp prst="textFadeLeft">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একক কাজ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6" name="TextBox 5"/>
          <p:cNvSpPr txBox="1"/>
          <p:nvPr/>
        </p:nvSpPr>
        <p:spPr>
          <a:xfrm>
            <a:off x="152399" y="2112256"/>
            <a:ext cx="4953001"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2400" dirty="0" smtClean="0">
                <a:solidFill>
                  <a:srgbClr val="FF0000"/>
                </a:solidFill>
                <a:latin typeface="NikoshBAN" pitchFamily="2" charset="0"/>
                <a:cs typeface="NikoshBAN" pitchFamily="2" charset="0"/>
              </a:rPr>
              <a:t>প্রশ্নঃ সৈয়দ মুজতবা আলী কোথায় জন্মগ্রহণ করেন? </a:t>
            </a:r>
            <a:endParaRPr lang="en-US" sz="2400" dirty="0">
              <a:solidFill>
                <a:srgbClr val="FF0000"/>
              </a:solidFill>
              <a:latin typeface="NikoshBAN" pitchFamily="2" charset="0"/>
              <a:cs typeface="NikoshBAN" pitchFamily="2" charset="0"/>
            </a:endParaRPr>
          </a:p>
        </p:txBody>
      </p:sp>
      <p:sp>
        <p:nvSpPr>
          <p:cNvPr id="7" name="TextBox 6"/>
          <p:cNvSpPr txBox="1"/>
          <p:nvPr/>
        </p:nvSpPr>
        <p:spPr>
          <a:xfrm>
            <a:off x="159327" y="2740042"/>
            <a:ext cx="4946073"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2800" dirty="0" smtClean="0">
                <a:solidFill>
                  <a:srgbClr val="0070C0"/>
                </a:solidFill>
                <a:latin typeface="NikoshBAN" pitchFamily="2" charset="0"/>
                <a:cs typeface="NikoshBAN" pitchFamily="2" charset="0"/>
              </a:rPr>
              <a:t>প্রশ্নঃ ‘চাচা কাহিনী’ গ্রন্থের লেখক কে?  </a:t>
            </a:r>
            <a:endParaRPr lang="en-US" sz="2800" dirty="0">
              <a:solidFill>
                <a:srgbClr val="0070C0"/>
              </a:solidFill>
              <a:latin typeface="NikoshBAN" pitchFamily="2" charset="0"/>
              <a:cs typeface="NikoshBAN" pitchFamily="2" charset="0"/>
            </a:endParaRPr>
          </a:p>
        </p:txBody>
      </p:sp>
      <p:sp>
        <p:nvSpPr>
          <p:cNvPr id="8" name="TextBox 7"/>
          <p:cNvSpPr txBox="1"/>
          <p:nvPr/>
        </p:nvSpPr>
        <p:spPr>
          <a:xfrm>
            <a:off x="159326" y="3456049"/>
            <a:ext cx="4793673"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2400" dirty="0" smtClean="0">
                <a:solidFill>
                  <a:schemeClr val="accent2">
                    <a:lumMod val="75000"/>
                  </a:schemeClr>
                </a:solidFill>
                <a:latin typeface="NikoshBAN" pitchFamily="2" charset="0"/>
                <a:cs typeface="NikoshBAN" pitchFamily="2" charset="0"/>
              </a:rPr>
              <a:t>প্রশ্নঃ সৈয়দ মুজতবা আলী কবে মৃত্যুবরণ করেন? </a:t>
            </a:r>
            <a:endParaRPr lang="en-US" sz="2400" dirty="0">
              <a:solidFill>
                <a:schemeClr val="accent2">
                  <a:lumMod val="75000"/>
                </a:schemeClr>
              </a:solidFill>
              <a:latin typeface="NikoshBAN" pitchFamily="2" charset="0"/>
              <a:cs typeface="NikoshBAN" pitchFamily="2" charset="0"/>
            </a:endParaRPr>
          </a:p>
        </p:txBody>
      </p:sp>
      <p:sp>
        <p:nvSpPr>
          <p:cNvPr id="9" name="TextBox 8"/>
          <p:cNvSpPr txBox="1"/>
          <p:nvPr/>
        </p:nvSpPr>
        <p:spPr>
          <a:xfrm>
            <a:off x="159326" y="4215784"/>
            <a:ext cx="87630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2800" dirty="0">
                <a:solidFill>
                  <a:srgbClr val="7030A0"/>
                </a:solidFill>
                <a:latin typeface="NikoshBAN" pitchFamily="2" charset="0"/>
                <a:cs typeface="NikoshBAN" pitchFamily="2" charset="0"/>
              </a:rPr>
              <a:t>প্রশ্নঃ </a:t>
            </a:r>
            <a:r>
              <a:rPr lang="bn-IN" sz="2800" dirty="0" smtClean="0">
                <a:solidFill>
                  <a:srgbClr val="7030A0"/>
                </a:solidFill>
                <a:latin typeface="NikoshBAN" pitchFamily="2" charset="0"/>
                <a:cs typeface="NikoshBAN" pitchFamily="2" charset="0"/>
              </a:rPr>
              <a:t>ব্রহ্মরন্ধ্র শব্দের অর্থ কী ? </a:t>
            </a:r>
            <a:endParaRPr lang="en-US" sz="2800" dirty="0">
              <a:solidFill>
                <a:srgbClr val="7030A0"/>
              </a:solidFill>
              <a:latin typeface="NikoshBAN" pitchFamily="2" charset="0"/>
              <a:cs typeface="NikoshBAN" pitchFamily="2" charset="0"/>
            </a:endParaRPr>
          </a:p>
        </p:txBody>
      </p:sp>
      <p:sp>
        <p:nvSpPr>
          <p:cNvPr id="10" name="TextBox 9"/>
          <p:cNvSpPr txBox="1"/>
          <p:nvPr/>
        </p:nvSpPr>
        <p:spPr>
          <a:xfrm>
            <a:off x="152399" y="5587854"/>
            <a:ext cx="8769927"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IN" sz="2800" dirty="0" smtClean="0">
                <a:solidFill>
                  <a:srgbClr val="00B050"/>
                </a:solidFill>
                <a:latin typeface="NikoshBAN" pitchFamily="2" charset="0"/>
                <a:cs typeface="NikoshBAN" pitchFamily="2" charset="0"/>
              </a:rPr>
              <a:t>প্রশ্নঃ আব্দুর রহমান কে ?  </a:t>
            </a:r>
            <a:endParaRPr lang="en-US" sz="2800" dirty="0">
              <a:solidFill>
                <a:srgbClr val="00B050"/>
              </a:solidFill>
              <a:latin typeface="NikoshBAN" pitchFamily="2" charset="0"/>
              <a:cs typeface="NikoshBAN" pitchFamily="2" charset="0"/>
            </a:endParaRPr>
          </a:p>
        </p:txBody>
      </p:sp>
      <p:sp>
        <p:nvSpPr>
          <p:cNvPr id="11" name="TextBox 10"/>
          <p:cNvSpPr txBox="1"/>
          <p:nvPr/>
        </p:nvSpPr>
        <p:spPr>
          <a:xfrm>
            <a:off x="5254906" y="2112256"/>
            <a:ext cx="3667421"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2000" dirty="0" smtClean="0">
                <a:solidFill>
                  <a:srgbClr val="FF0000"/>
                </a:solidFill>
                <a:latin typeface="NikoshBAN" pitchFamily="2" charset="0"/>
                <a:cs typeface="NikoshBAN" pitchFamily="2" charset="0"/>
              </a:rPr>
              <a:t>উত্তরঃ  আসামের কাছার জেলার করিমগঞ্জে। </a:t>
            </a:r>
            <a:endParaRPr lang="en-US" sz="2000" dirty="0">
              <a:solidFill>
                <a:srgbClr val="FF0000"/>
              </a:solidFill>
              <a:latin typeface="NikoshBAN" pitchFamily="2" charset="0"/>
              <a:cs typeface="NikoshBAN" pitchFamily="2" charset="0"/>
            </a:endParaRPr>
          </a:p>
        </p:txBody>
      </p:sp>
      <p:sp>
        <p:nvSpPr>
          <p:cNvPr id="12" name="TextBox 11"/>
          <p:cNvSpPr txBox="1"/>
          <p:nvPr/>
        </p:nvSpPr>
        <p:spPr>
          <a:xfrm>
            <a:off x="5254905" y="2741717"/>
            <a:ext cx="366742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2800" dirty="0" smtClean="0">
                <a:solidFill>
                  <a:srgbClr val="0070C0"/>
                </a:solidFill>
                <a:latin typeface="NikoshBAN" pitchFamily="2" charset="0"/>
                <a:cs typeface="NikoshBAN" pitchFamily="2" charset="0"/>
              </a:rPr>
              <a:t>উত্তরঃ  সৈয়দ মুজতবা আলী। </a:t>
            </a:r>
            <a:endParaRPr lang="en-US" sz="2800" dirty="0">
              <a:solidFill>
                <a:srgbClr val="0070C0"/>
              </a:solidFill>
              <a:latin typeface="NikoshBAN" pitchFamily="2" charset="0"/>
              <a:cs typeface="NikoshBAN" pitchFamily="2" charset="0"/>
            </a:endParaRPr>
          </a:p>
        </p:txBody>
      </p:sp>
      <p:sp>
        <p:nvSpPr>
          <p:cNvPr id="13" name="TextBox 12"/>
          <p:cNvSpPr txBox="1"/>
          <p:nvPr/>
        </p:nvSpPr>
        <p:spPr>
          <a:xfrm>
            <a:off x="5105400" y="3456049"/>
            <a:ext cx="3816927"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2400" dirty="0" smtClean="0">
                <a:solidFill>
                  <a:schemeClr val="accent2">
                    <a:lumMod val="75000"/>
                  </a:schemeClr>
                </a:solidFill>
                <a:latin typeface="NikoshBAN" pitchFamily="2" charset="0"/>
                <a:cs typeface="NikoshBAN" pitchFamily="2" charset="0"/>
              </a:rPr>
              <a:t>উত্তরঃ  ১১ই ফেব্রুয়ারী, ১৯৭৪ খ্রিস্টাব্দে। </a:t>
            </a:r>
            <a:endParaRPr lang="en-US" sz="2400" dirty="0">
              <a:solidFill>
                <a:schemeClr val="accent2">
                  <a:lumMod val="75000"/>
                </a:schemeClr>
              </a:solidFill>
              <a:latin typeface="NikoshBAN" pitchFamily="2" charset="0"/>
              <a:cs typeface="NikoshBAN" pitchFamily="2" charset="0"/>
            </a:endParaRPr>
          </a:p>
        </p:txBody>
      </p:sp>
      <p:sp>
        <p:nvSpPr>
          <p:cNvPr id="14" name="TextBox 13"/>
          <p:cNvSpPr txBox="1"/>
          <p:nvPr/>
        </p:nvSpPr>
        <p:spPr>
          <a:xfrm>
            <a:off x="152398" y="4811992"/>
            <a:ext cx="8769927"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2800" dirty="0" smtClean="0">
                <a:solidFill>
                  <a:srgbClr val="7030A0"/>
                </a:solidFill>
                <a:latin typeface="NikoshBAN" pitchFamily="2" charset="0"/>
                <a:cs typeface="NikoshBAN" pitchFamily="2" charset="0"/>
              </a:rPr>
              <a:t>উত্তরঃ  তালুর কেন্দ্রবর্তী ছিদ্র। </a:t>
            </a:r>
            <a:endParaRPr lang="en-US" sz="2800" dirty="0">
              <a:solidFill>
                <a:srgbClr val="7030A0"/>
              </a:solidFill>
              <a:latin typeface="NikoshBAN" pitchFamily="2" charset="0"/>
              <a:cs typeface="NikoshBAN" pitchFamily="2" charset="0"/>
            </a:endParaRPr>
          </a:p>
        </p:txBody>
      </p:sp>
      <p:sp>
        <p:nvSpPr>
          <p:cNvPr id="15" name="TextBox 14"/>
          <p:cNvSpPr txBox="1"/>
          <p:nvPr/>
        </p:nvSpPr>
        <p:spPr>
          <a:xfrm>
            <a:off x="152399" y="6199910"/>
            <a:ext cx="8769927"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IN" sz="2800" dirty="0" smtClean="0">
                <a:solidFill>
                  <a:srgbClr val="00B050"/>
                </a:solidFill>
                <a:latin typeface="NikoshBAN" pitchFamily="2" charset="0"/>
                <a:cs typeface="NikoshBAN" pitchFamily="2" charset="0"/>
              </a:rPr>
              <a:t>উত্তরঃ  লেখকের চাকর। </a:t>
            </a:r>
            <a:endParaRPr lang="en-US" sz="2800" dirty="0">
              <a:solidFill>
                <a:srgbClr val="00B050"/>
              </a:solidFill>
              <a:latin typeface="NikoshBAN" pitchFamily="2" charset="0"/>
              <a:cs typeface="NikoshBAN"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9095" y="152400"/>
            <a:ext cx="1365810" cy="1821080"/>
          </a:xfrm>
          <a:prstGeom prst="ellipse">
            <a:avLst/>
          </a:prstGeom>
          <a:ln w="63500" cap="rnd">
            <a:solidFill>
              <a:srgbClr val="1CEC3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p:cNvSpPr txBox="1"/>
          <p:nvPr/>
        </p:nvSpPr>
        <p:spPr>
          <a:xfrm rot="20986569">
            <a:off x="1187645" y="255923"/>
            <a:ext cx="2590800" cy="1088285"/>
          </a:xfrm>
          <a:prstGeom prst="rect">
            <a:avLst/>
          </a:prstGeom>
          <a:noFill/>
        </p:spPr>
        <p:txBody>
          <a:bodyPr wrap="square" rtlCol="0">
            <a:prstTxWarp prst="textFadeRight">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একক কাজ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67199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by="(-#ppt_w*2)" calcmode="lin" valueType="num">
                                      <p:cBhvr rctx="PPT">
                                        <p:cTn id="15" dur="500" autoRev="1" fill="hold">
                                          <p:stCondLst>
                                            <p:cond delay="0"/>
                                          </p:stCondLst>
                                        </p:cTn>
                                        <p:tgtEl>
                                          <p:spTgt spid="11"/>
                                        </p:tgtEl>
                                        <p:attrNameLst>
                                          <p:attrName>ppt_w</p:attrName>
                                        </p:attrNameLst>
                                      </p:cBhvr>
                                    </p:anim>
                                    <p:anim by="(#ppt_w*0.50)" calcmode="lin" valueType="num">
                                      <p:cBhvr>
                                        <p:cTn id="16" dur="500" decel="50000" autoRev="1" fill="hold">
                                          <p:stCondLst>
                                            <p:cond delay="0"/>
                                          </p:stCondLst>
                                        </p:cTn>
                                        <p:tgtEl>
                                          <p:spTgt spid="11"/>
                                        </p:tgtEl>
                                        <p:attrNameLst>
                                          <p:attrName>ppt_x</p:attrName>
                                        </p:attrNameLst>
                                      </p:cBhvr>
                                    </p:anim>
                                    <p:anim from="(-#ppt_h/2)" to="(#ppt_y)" calcmode="lin" valueType="num">
                                      <p:cBhvr>
                                        <p:cTn id="17" dur="1000" fill="hold">
                                          <p:stCondLst>
                                            <p:cond delay="0"/>
                                          </p:stCondLst>
                                        </p:cTn>
                                        <p:tgtEl>
                                          <p:spTgt spid="11"/>
                                        </p:tgtEl>
                                        <p:attrNameLst>
                                          <p:attrName>ppt_y</p:attrName>
                                        </p:attrNameLst>
                                      </p:cBhvr>
                                    </p:anim>
                                    <p:animRot by="21600000">
                                      <p:cBhvr>
                                        <p:cTn id="18" dur="1000" fill="hold">
                                          <p:stCondLst>
                                            <p:cond delay="0"/>
                                          </p:stCondLst>
                                        </p:cTn>
                                        <p:tgtEl>
                                          <p:spTgt spid="11"/>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Scale>
                                      <p:cBhvr>
                                        <p:cTn id="2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
                                        </p:tgtEl>
                                        <p:attrNameLst>
                                          <p:attrName>ppt_x</p:attrName>
                                          <p:attrName>ppt_y</p:attrName>
                                        </p:attrNameLst>
                                      </p:cBhvr>
                                    </p:animMotion>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Scale>
                                      <p:cBhvr>
                                        <p:cTn id="30"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2"/>
                                        </p:tgtEl>
                                        <p:attrNameLst>
                                          <p:attrName>ppt_x</p:attrName>
                                          <p:attrName>ppt_y</p:attrName>
                                        </p:attrNameLst>
                                      </p:cBhvr>
                                    </p:animMotion>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6" dur="1000" fill="hold"/>
                                        <p:tgtEl>
                                          <p:spTgt spid="9"/>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9"/>
                                        </p:tgtEl>
                                      </p:cBhvr>
                                    </p:animEffect>
                                  </p:childTnLst>
                                </p:cTn>
                              </p:par>
                            </p:childTnLst>
                          </p:cTn>
                        </p:par>
                      </p:childTnLst>
                    </p:cTn>
                  </p:par>
                  <p:par>
                    <p:cTn id="81" fill="hold">
                      <p:stCondLst>
                        <p:cond delay="indefinite"/>
                      </p:stCondLst>
                      <p:childTnLst>
                        <p:par>
                          <p:cTn id="82" fill="hold">
                            <p:stCondLst>
                              <p:cond delay="0"/>
                            </p:stCondLst>
                            <p:childTnLst>
                              <p:par>
                                <p:cTn id="83" presetID="25"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88" dur="1000" fill="hold"/>
                                        <p:tgtEl>
                                          <p:spTgt spid="14"/>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15" presetClass="entr" presetSubtype="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1000" fill="hold"/>
                                        <p:tgtEl>
                                          <p:spTgt spid="10"/>
                                        </p:tgtEl>
                                        <p:attrNameLst>
                                          <p:attrName>ppt_w</p:attrName>
                                        </p:attrNameLst>
                                      </p:cBhvr>
                                      <p:tavLst>
                                        <p:tav tm="0">
                                          <p:val>
                                            <p:fltVal val="0"/>
                                          </p:val>
                                        </p:tav>
                                        <p:tav tm="100000">
                                          <p:val>
                                            <p:strVal val="#ppt_w"/>
                                          </p:val>
                                        </p:tav>
                                      </p:tavLst>
                                    </p:anim>
                                    <p:anim calcmode="lin" valueType="num">
                                      <p:cBhvr>
                                        <p:cTn id="98" dur="1000" fill="hold"/>
                                        <p:tgtEl>
                                          <p:spTgt spid="10"/>
                                        </p:tgtEl>
                                        <p:attrNameLst>
                                          <p:attrName>ppt_h</p:attrName>
                                        </p:attrNameLst>
                                      </p:cBhvr>
                                      <p:tavLst>
                                        <p:tav tm="0">
                                          <p:val>
                                            <p:fltVal val="0"/>
                                          </p:val>
                                        </p:tav>
                                        <p:tav tm="100000">
                                          <p:val>
                                            <p:strVal val="#ppt_h"/>
                                          </p:val>
                                        </p:tav>
                                      </p:tavLst>
                                    </p:anim>
                                    <p:anim calcmode="lin" valueType="num">
                                      <p:cBhvr>
                                        <p:cTn id="9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1" fill="hold">
                      <p:stCondLst>
                        <p:cond delay="indefinite"/>
                      </p:stCondLst>
                      <p:childTnLst>
                        <p:par>
                          <p:cTn id="102" fill="hold">
                            <p:stCondLst>
                              <p:cond delay="0"/>
                            </p:stCondLst>
                            <p:childTnLst>
                              <p:par>
                                <p:cTn id="103" presetID="15" presetClass="entr" presetSubtype="0" fill="hold" grpId="0"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1000" fill="hold"/>
                                        <p:tgtEl>
                                          <p:spTgt spid="15"/>
                                        </p:tgtEl>
                                        <p:attrNameLst>
                                          <p:attrName>ppt_w</p:attrName>
                                        </p:attrNameLst>
                                      </p:cBhvr>
                                      <p:tavLst>
                                        <p:tav tm="0">
                                          <p:val>
                                            <p:fltVal val="0"/>
                                          </p:val>
                                        </p:tav>
                                        <p:tav tm="100000">
                                          <p:val>
                                            <p:strVal val="#ppt_w"/>
                                          </p:val>
                                        </p:tav>
                                      </p:tavLst>
                                    </p:anim>
                                    <p:anim calcmode="lin" valueType="num">
                                      <p:cBhvr>
                                        <p:cTn id="106" dur="1000" fill="hold"/>
                                        <p:tgtEl>
                                          <p:spTgt spid="15"/>
                                        </p:tgtEl>
                                        <p:attrNameLst>
                                          <p:attrName>ppt_h</p:attrName>
                                        </p:attrNameLst>
                                      </p:cBhvr>
                                      <p:tavLst>
                                        <p:tav tm="0">
                                          <p:val>
                                            <p:fltVal val="0"/>
                                          </p:val>
                                        </p:tav>
                                        <p:tav tm="100000">
                                          <p:val>
                                            <p:strVal val="#ppt_h"/>
                                          </p:val>
                                        </p:tav>
                                      </p:tavLst>
                                    </p:anim>
                                    <p:anim calcmode="lin" valueType="num">
                                      <p:cBhvr>
                                        <p:cTn id="107"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pattFill prst="wdDnDiag">
            <a:fgClr>
              <a:schemeClr val="accent3">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1" y="4876800"/>
            <a:ext cx="8872178" cy="1815882"/>
          </a:xfrm>
          <a:prstGeom prst="rect">
            <a:avLst/>
          </a:prstGeom>
          <a:ln w="28575">
            <a:solidFill>
              <a:srgbClr val="00B0F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bn-IN" sz="2800" dirty="0" smtClean="0">
                <a:solidFill>
                  <a:srgbClr val="002060"/>
                </a:solidFill>
                <a:latin typeface="NikoshBAN" pitchFamily="2" charset="0"/>
                <a:cs typeface="NikoshBAN" pitchFamily="2" charset="0"/>
              </a:rPr>
              <a:t>ব্যঙ্গ ও রম্য-রসিকতার লেখক সৈয়দ মুজতবা আলীর ‘প্রবাস বন্ধু’ গল্পটি তাঁর ‘দেশে বিদেশে’ গ্রন্থ থেকে নেওয়া হয়েছে। প্রতিবেশী দেশ আফগানিস্থানের ভূমি, পরিবেশ; সেখানকার মানুষ ও তাদের সহজ-সরল জীবনাচরণ, বিচিত্র খাবার ইত্যাদি হাস্যরসাত্মক ভাবে এই গল্পে তুলে ধরেছেন। </a:t>
            </a:r>
            <a:endParaRPr lang="en-US" sz="2800" dirty="0">
              <a:solidFill>
                <a:srgbClr val="002060"/>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401822"/>
            <a:ext cx="4210123" cy="2340864"/>
          </a:xfrm>
          <a:prstGeom prst="rect">
            <a:avLst/>
          </a:prstGeom>
          <a:ln w="28575">
            <a:solidFill>
              <a:srgbClr val="00B050"/>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2401822"/>
            <a:ext cx="4474188" cy="2340864"/>
          </a:xfrm>
          <a:prstGeom prst="rect">
            <a:avLst/>
          </a:prstGeom>
          <a:ln w="28575">
            <a:solidFill>
              <a:srgbClr val="FF99FF"/>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80841"/>
            <a:ext cx="4223979" cy="2228256"/>
          </a:xfrm>
          <a:prstGeom prst="rect">
            <a:avLst/>
          </a:prstGeom>
          <a:ln w="28575">
            <a:solidFill>
              <a:srgbClr val="FFC000"/>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1" y="108551"/>
            <a:ext cx="4474188" cy="2200546"/>
          </a:xfrm>
          <a:prstGeom prst="rect">
            <a:avLst/>
          </a:prstGeom>
          <a:ln w="28575">
            <a:solidFill>
              <a:schemeClr val="accent6">
                <a:lumMod val="50000"/>
              </a:schemeClr>
            </a:solidFill>
          </a:ln>
        </p:spPr>
      </p:pic>
    </p:spTree>
    <p:extLst>
      <p:ext uri="{BB962C8B-B14F-4D97-AF65-F5344CB8AC3E}">
        <p14:creationId xmlns:p14="http://schemas.microsoft.com/office/powerpoint/2010/main" val="265876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1+#ppt_w/2"/>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0" fill="hold"/>
                                        <p:tgtEl>
                                          <p:spTgt spid="5"/>
                                        </p:tgtEl>
                                        <p:attrNameLst>
                                          <p:attrName>ppt_x</p:attrName>
                                        </p:attrNameLst>
                                      </p:cBhvr>
                                      <p:tavLst>
                                        <p:tav tm="0">
                                          <p:val>
                                            <p:strVal val="0-#ppt_w/2"/>
                                          </p:val>
                                        </p:tav>
                                        <p:tav tm="100000">
                                          <p:val>
                                            <p:strVal val="#ppt_x"/>
                                          </p:val>
                                        </p:tav>
                                      </p:tavLst>
                                    </p:anim>
                                    <p:anim calcmode="lin" valueType="num">
                                      <p:cBhvr additive="base">
                                        <p:cTn id="12" dur="3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000" fill="hold"/>
                                        <p:tgtEl>
                                          <p:spTgt spid="4"/>
                                        </p:tgtEl>
                                        <p:attrNameLst>
                                          <p:attrName>ppt_x</p:attrName>
                                        </p:attrNameLst>
                                      </p:cBhvr>
                                      <p:tavLst>
                                        <p:tav tm="0">
                                          <p:val>
                                            <p:strVal val="1+#ppt_w/2"/>
                                          </p:val>
                                        </p:tav>
                                        <p:tav tm="100000">
                                          <p:val>
                                            <p:strVal val="#ppt_x"/>
                                          </p:val>
                                        </p:tav>
                                      </p:tavLst>
                                    </p:anim>
                                    <p:anim calcmode="lin" valueType="num">
                                      <p:cBhvr additive="base">
                                        <p:cTn id="16" dur="3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3000" fill="hold"/>
                                        <p:tgtEl>
                                          <p:spTgt spid="3"/>
                                        </p:tgtEl>
                                        <p:attrNameLst>
                                          <p:attrName>ppt_x</p:attrName>
                                        </p:attrNameLst>
                                      </p:cBhvr>
                                      <p:tavLst>
                                        <p:tav tm="0">
                                          <p:val>
                                            <p:strVal val="0-#ppt_w/2"/>
                                          </p:val>
                                        </p:tav>
                                        <p:tav tm="100000">
                                          <p:val>
                                            <p:strVal val="#ppt_x"/>
                                          </p:val>
                                        </p:tav>
                                      </p:tavLst>
                                    </p:anim>
                                    <p:anim calcmode="lin" valueType="num">
                                      <p:cBhvr additive="base">
                                        <p:cTn id="20"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pattFill prst="diagBrick">
            <a:fgClr>
              <a:schemeClr val="accent2">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4045530"/>
            <a:ext cx="8839200" cy="2677656"/>
          </a:xfrm>
          <a:prstGeom prst="rect">
            <a:avLst/>
          </a:prstGeom>
          <a:ln w="28575">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bn-IN" sz="2800" dirty="0" smtClean="0">
                <a:solidFill>
                  <a:srgbClr val="0070C0"/>
                </a:solidFill>
                <a:latin typeface="NikoshBAN" pitchFamily="2" charset="0"/>
                <a:cs typeface="NikoshBAN" pitchFamily="2" charset="0"/>
              </a:rPr>
              <a:t>পেশাগত কারনে লেখক আফগানিস্থানের রাজধানী কাবুলের সন্নিকটে খাজামোল্লা গ্রামে এক বাসায় উঠেছিলেন। সঙ্গে পেয়েছিলেন আব্দুর রহমান নামে এক চাকর। ‘ছ’ ফুট চার ইঞ্চি লম্বার চাকরটির শারিরীক গঠনের বর্ণনা লেখক এখানে তুলে ধরেছেন। হাত দুখানা হাটু পর্যন্ত, পা দুখানা ডিঙ্গি নৌকার মত, এ কান ও কান জোড়া মুখ, এবড়ো-থেবড়ো নাক-কপাল নেই, গায়ের রঙ ফর্সা, শীতে গ্রীষ্মে চামড়া চিড়ে ফেঁড়ে গিয়েছে, গাল দুটো লাল।    </a:t>
            </a:r>
            <a:endParaRPr lang="en-US" sz="2800" dirty="0">
              <a:solidFill>
                <a:srgbClr val="0070C0"/>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152400"/>
            <a:ext cx="4419600" cy="3733800"/>
          </a:xfrm>
          <a:prstGeom prst="rect">
            <a:avLst/>
          </a:prstGeom>
          <a:ln>
            <a:solidFill>
              <a:srgbClr val="F018D6"/>
            </a:solidFill>
            <a:prstDash val="dashDot"/>
          </a:ln>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693" r="12767"/>
          <a:stretch/>
        </p:blipFill>
        <p:spPr>
          <a:xfrm>
            <a:off x="4648200" y="152400"/>
            <a:ext cx="4350326" cy="3740215"/>
          </a:xfrm>
          <a:prstGeom prst="rect">
            <a:avLst/>
          </a:prstGeom>
          <a:ln>
            <a:solidFill>
              <a:srgbClr val="F018D6"/>
            </a:solidFill>
            <a:prstDash val="dashDot"/>
          </a:ln>
        </p:spPr>
      </p:pic>
    </p:spTree>
    <p:extLst>
      <p:ext uri="{BB962C8B-B14F-4D97-AF65-F5344CB8AC3E}">
        <p14:creationId xmlns:p14="http://schemas.microsoft.com/office/powerpoint/2010/main" val="87611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1+#ppt_w/2"/>
                                          </p:val>
                                        </p:tav>
                                        <p:tav tm="100000">
                                          <p:val>
                                            <p:strVal val="#ppt_x"/>
                                          </p:val>
                                        </p:tav>
                                      </p:tavLst>
                                    </p:anim>
                                    <p:anim calcmode="lin" valueType="num">
                                      <p:cBhvr additive="base">
                                        <p:cTn id="8" dur="5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0" fill="hold"/>
                                        <p:tgtEl>
                                          <p:spTgt spid="6"/>
                                        </p:tgtEl>
                                        <p:attrNameLst>
                                          <p:attrName>ppt_x</p:attrName>
                                        </p:attrNameLst>
                                      </p:cBhvr>
                                      <p:tavLst>
                                        <p:tav tm="0">
                                          <p:val>
                                            <p:strVal val="0-#ppt_w/2"/>
                                          </p:val>
                                        </p:tav>
                                        <p:tav tm="100000">
                                          <p:val>
                                            <p:strVal val="#ppt_x"/>
                                          </p:val>
                                        </p:tav>
                                      </p:tavLst>
                                    </p:anim>
                                    <p:anim calcmode="lin" valueType="num">
                                      <p:cBhvr additive="base">
                                        <p:cTn id="12" dur="5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anim calcmode="lin" valueType="num">
                                      <p:cBhvr>
                                        <p:cTn id="1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pattFill prst="lgCheck">
            <a:fgClr>
              <a:schemeClr val="bg2">
                <a:lumMod val="9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7372" y="4946075"/>
            <a:ext cx="8952882" cy="1815882"/>
          </a:xfrm>
          <a:prstGeom prst="rect">
            <a:avLst/>
          </a:prstGeom>
          <a:ln w="28575">
            <a:solidFill>
              <a:srgbClr val="FF99FF"/>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bn-IN" sz="2800" dirty="0" smtClean="0">
                <a:solidFill>
                  <a:srgbClr val="7030A0"/>
                </a:solidFill>
                <a:latin typeface="NikoshBAN" pitchFamily="2" charset="0"/>
                <a:cs typeface="NikoshBAN" pitchFamily="2" charset="0"/>
              </a:rPr>
              <a:t>আব্দুর রহমান সকল কাজের উপযোগী অর্থাৎ ‘হরফুন মৌলা’ বা ‘সকল কাজের কাজি’। লেখক তার উপর ভরসা পেল যে সে সব কাজ করে দিবে আবার ভয়ও পেল যদি সে বিগড়ে যায় তবে কী উপায় হবে? অনেক কথা বলাবলীর পর আব্দুর রহমান বললো বাজার করতে হবে হাঁড়িকুড়ি, বাসনকোসন কিছুই নাই। </a:t>
            </a:r>
            <a:endParaRPr lang="en-US" sz="2800" dirty="0">
              <a:solidFill>
                <a:srgbClr val="7030A0"/>
              </a:solidFill>
              <a:latin typeface="NikoshBAN" pitchFamily="2" charset="0"/>
              <a:cs typeface="NikoshBAN"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3335" y="82261"/>
            <a:ext cx="4436919" cy="2341418"/>
          </a:xfrm>
          <a:prstGeom prst="rect">
            <a:avLst/>
          </a:prstGeom>
          <a:ln>
            <a:solidFill>
              <a:srgbClr val="FF0000"/>
            </a:solidFill>
            <a:prstDash val="sysDash"/>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72" y="72305"/>
            <a:ext cx="4436918" cy="2341418"/>
          </a:xfrm>
          <a:prstGeom prst="rect">
            <a:avLst/>
          </a:prstGeom>
          <a:ln>
            <a:solidFill>
              <a:srgbClr val="FF0000"/>
            </a:solidFill>
            <a:prstDash val="sysDash"/>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2" y="2509160"/>
            <a:ext cx="4436918" cy="2320880"/>
          </a:xfrm>
          <a:prstGeom prst="rect">
            <a:avLst/>
          </a:prstGeom>
          <a:ln>
            <a:solidFill>
              <a:srgbClr val="FF0000"/>
            </a:solidFill>
            <a:prstDash val="sysDash"/>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3335" y="2509160"/>
            <a:ext cx="4436919" cy="2337827"/>
          </a:xfrm>
          <a:prstGeom prst="rect">
            <a:avLst/>
          </a:prstGeom>
          <a:ln>
            <a:solidFill>
              <a:srgbClr val="FF0000"/>
            </a:solidFill>
            <a:prstDash val="sysDash"/>
          </a:ln>
        </p:spPr>
      </p:pic>
    </p:spTree>
    <p:extLst>
      <p:ext uri="{BB962C8B-B14F-4D97-AF65-F5344CB8AC3E}">
        <p14:creationId xmlns:p14="http://schemas.microsoft.com/office/powerpoint/2010/main" val="334441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0"/>
                                        <p:tgtEl>
                                          <p:spTgt spid="4"/>
                                        </p:tgtEl>
                                      </p:cBhvr>
                                    </p:animEffect>
                                    <p:anim calcmode="lin" valueType="num">
                                      <p:cBhvr>
                                        <p:cTn id="13" dur="3000" fill="hold"/>
                                        <p:tgtEl>
                                          <p:spTgt spid="4"/>
                                        </p:tgtEl>
                                        <p:attrNameLst>
                                          <p:attrName>ppt_x</p:attrName>
                                        </p:attrNameLst>
                                      </p:cBhvr>
                                      <p:tavLst>
                                        <p:tav tm="0">
                                          <p:val>
                                            <p:strVal val="#ppt_x"/>
                                          </p:val>
                                        </p:tav>
                                        <p:tav tm="100000">
                                          <p:val>
                                            <p:strVal val="#ppt_x"/>
                                          </p:val>
                                        </p:tav>
                                      </p:tavLst>
                                    </p:anim>
                                    <p:anim calcmode="lin" valueType="num">
                                      <p:cBhvr>
                                        <p:cTn id="14" dur="3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3000"/>
                                        <p:tgtEl>
                                          <p:spTgt spid="2"/>
                                        </p:tgtEl>
                                      </p:cBhvr>
                                    </p:animEffect>
                                    <p:anim calcmode="lin" valueType="num">
                                      <p:cBhvr>
                                        <p:cTn id="18" dur="3000" fill="hold"/>
                                        <p:tgtEl>
                                          <p:spTgt spid="2"/>
                                        </p:tgtEl>
                                        <p:attrNameLst>
                                          <p:attrName>ppt_x</p:attrName>
                                        </p:attrNameLst>
                                      </p:cBhvr>
                                      <p:tavLst>
                                        <p:tav tm="0">
                                          <p:val>
                                            <p:strVal val="#ppt_x"/>
                                          </p:val>
                                        </p:tav>
                                        <p:tav tm="100000">
                                          <p:val>
                                            <p:strVal val="#ppt_x"/>
                                          </p:val>
                                        </p:tav>
                                      </p:tavLst>
                                    </p:anim>
                                    <p:anim calcmode="lin" valueType="num">
                                      <p:cBhvr>
                                        <p:cTn id="19" dur="3000" fill="hold"/>
                                        <p:tgtEl>
                                          <p:spTgt spid="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000"/>
                                        <p:tgtEl>
                                          <p:spTgt spid="5"/>
                                        </p:tgtEl>
                                      </p:cBhvr>
                                    </p:animEffect>
                                    <p:anim calcmode="lin" valueType="num">
                                      <p:cBhvr>
                                        <p:cTn id="23" dur="3000" fill="hold"/>
                                        <p:tgtEl>
                                          <p:spTgt spid="5"/>
                                        </p:tgtEl>
                                        <p:attrNameLst>
                                          <p:attrName>ppt_x</p:attrName>
                                        </p:attrNameLst>
                                      </p:cBhvr>
                                      <p:tavLst>
                                        <p:tav tm="0">
                                          <p:val>
                                            <p:strVal val="#ppt_x"/>
                                          </p:val>
                                        </p:tav>
                                        <p:tav tm="100000">
                                          <p:val>
                                            <p:strVal val="#ppt_x"/>
                                          </p:val>
                                        </p:tav>
                                      </p:tavLst>
                                    </p:anim>
                                    <p:anim calcmode="lin" valueType="num">
                                      <p:cBhvr>
                                        <p:cTn id="24" dur="3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pattFill prst="dotGrid">
            <a:fgClr>
              <a:schemeClr val="accent3">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35081" y="4436612"/>
            <a:ext cx="8873837" cy="2062103"/>
          </a:xfrm>
          <a:prstGeom prst="rect">
            <a:avLst/>
          </a:prstGeom>
          <a:ln w="28575">
            <a:solidFill>
              <a:srgbClr val="1CEC3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bn-IN" sz="3200" dirty="0" smtClean="0">
                <a:solidFill>
                  <a:srgbClr val="7030A0"/>
                </a:solidFill>
                <a:latin typeface="NikoshBAN" pitchFamily="2" charset="0"/>
                <a:cs typeface="NikoshBAN" pitchFamily="2" charset="0"/>
              </a:rPr>
              <a:t>বাজার করার পর আব্দুর রহমান পাকশাক করেছে। মাংসের কোরমা,  কোফতা-পোলাওসহ অনেক কিছু রান্না করেছে। লেখক খাবার টেবিলে গিয়ে দেখল পাঁচ ছয় জনের খাবার রেখে গেছেন। এর পরও লেখকের উদ্দেশ্যে আব্দুর রহমান বলেছিলেন রান্নাঘরে আরো আছে। </a:t>
            </a:r>
            <a:endParaRPr lang="en-US" sz="3200" dirty="0">
              <a:solidFill>
                <a:srgbClr val="7030A0"/>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10837"/>
            <a:ext cx="4242954" cy="4177145"/>
          </a:xfrm>
          <a:prstGeom prst="rect">
            <a:avLst/>
          </a:prstGeom>
          <a:ln>
            <a:solidFill>
              <a:schemeClr val="accent2">
                <a:lumMod val="75000"/>
              </a:schemeClr>
            </a:solidFill>
            <a:prstDash val="dash"/>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72" y="96982"/>
            <a:ext cx="4540828" cy="4191000"/>
          </a:xfrm>
          <a:prstGeom prst="rect">
            <a:avLst/>
          </a:prstGeom>
          <a:ln>
            <a:solidFill>
              <a:schemeClr val="accent2">
                <a:lumMod val="75000"/>
              </a:schemeClr>
            </a:solidFill>
            <a:prstDash val="dash"/>
          </a:ln>
        </p:spPr>
      </p:pic>
    </p:spTree>
    <p:extLst>
      <p:ext uri="{BB962C8B-B14F-4D97-AF65-F5344CB8AC3E}">
        <p14:creationId xmlns:p14="http://schemas.microsoft.com/office/powerpoint/2010/main" val="123474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1+#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0" fill="hold"/>
                                        <p:tgtEl>
                                          <p:spTgt spid="2"/>
                                        </p:tgtEl>
                                        <p:attrNameLst>
                                          <p:attrName>ppt_x</p:attrName>
                                        </p:attrNameLst>
                                      </p:cBhvr>
                                      <p:tavLst>
                                        <p:tav tm="0">
                                          <p:val>
                                            <p:strVal val="0-#ppt_w/2"/>
                                          </p:val>
                                        </p:tav>
                                        <p:tav tm="100000">
                                          <p:val>
                                            <p:strVal val="#ppt_x"/>
                                          </p:val>
                                        </p:tav>
                                      </p:tavLst>
                                    </p:anim>
                                    <p:anim calcmode="lin" valueType="num">
                                      <p:cBhvr additive="base">
                                        <p:cTn id="12"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2"/>
                                        </p:tgtEl>
                                        <p:attrNameLst>
                                          <p:attrName>ppt_y</p:attrName>
                                        </p:attrNameLst>
                                      </p:cBhvr>
                                      <p:tavLst>
                                        <p:tav tm="0">
                                          <p:val>
                                            <p:strVal val="#ppt_y"/>
                                          </p:val>
                                        </p:tav>
                                        <p:tav tm="100000">
                                          <p:val>
                                            <p:strVal val="#ppt_y"/>
                                          </p:val>
                                        </p:tav>
                                      </p:tavLst>
                                    </p:anim>
                                    <p:anim calcmode="lin" valueType="num">
                                      <p:cBhvr>
                                        <p:cTn id="1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pattFill prst="dotDmnd">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2392" y="3671455"/>
            <a:ext cx="8950600" cy="3108543"/>
          </a:xfrm>
          <a:prstGeom prst="rect">
            <a:avLst/>
          </a:prstGeom>
          <a:ln w="28575">
            <a:solidFill>
              <a:srgbClr val="00B0F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bn-IN" sz="2800" dirty="0" smtClean="0">
                <a:solidFill>
                  <a:srgbClr val="00B050"/>
                </a:solidFill>
                <a:latin typeface="NikoshBAN" pitchFamily="2" charset="0"/>
                <a:cs typeface="NikoshBAN" pitchFamily="2" charset="0"/>
              </a:rPr>
              <a:t>লেখকের চাকর আব্দুর রহমানের চরিত্রের মধ্যে সরলতা, স্বদেশপ্রেম, অতিথিপরায়নতা ফুটে উঠেছে। আব্দুর রহমানের রান্না ও পরিবেশন করা খাবারের মধ্যে আফগানিস্থানের বিচিত্র ও সুস্বাদু খাদ্যবস্তুর পরিচয় পাওয়া যায়। আফগানিস্থানের প্রস্তরভুমি এবং একই সঙ্গে নিকট-প্রতিবেশী এই জনপদের বরফ-শীতল জলবায়ু আকর্ষণীয়। আব্দুর রহমানের সরল অতিথেয়তায় কখনো  লেখকের ধৈর্যচ্যুতি ঘটলেও শেষ অবধি সৈয়দ মুজতবা আলী একে গ্রহণ করেছেন শ্রদ্ধার সঙ্গে। </a:t>
            </a:r>
            <a:endParaRPr lang="en-US" sz="2800" dirty="0">
              <a:solidFill>
                <a:srgbClr val="00B050"/>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83860"/>
            <a:ext cx="4394792" cy="3497539"/>
          </a:xfrm>
          <a:prstGeom prst="rect">
            <a:avLst/>
          </a:prstGeom>
          <a:ln>
            <a:solidFill>
              <a:srgbClr val="FF0000"/>
            </a:solidFill>
            <a:prstDash val="dashDot"/>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46" y="62345"/>
            <a:ext cx="4461446" cy="3519054"/>
          </a:xfrm>
          <a:prstGeom prst="rect">
            <a:avLst/>
          </a:prstGeom>
          <a:ln>
            <a:solidFill>
              <a:srgbClr val="FF0000"/>
            </a:solidFill>
            <a:prstDash val="dashDot"/>
          </a:ln>
        </p:spPr>
      </p:pic>
    </p:spTree>
    <p:extLst>
      <p:ext uri="{BB962C8B-B14F-4D97-AF65-F5344CB8AC3E}">
        <p14:creationId xmlns:p14="http://schemas.microsoft.com/office/powerpoint/2010/main" val="189610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0" fill="hold"/>
                                        <p:tgtEl>
                                          <p:spTgt spid="2"/>
                                        </p:tgtEl>
                                        <p:attrNameLst>
                                          <p:attrName>ppt_x</p:attrName>
                                        </p:attrNameLst>
                                      </p:cBhvr>
                                      <p:tavLst>
                                        <p:tav tm="0">
                                          <p:val>
                                            <p:strVal val="0-#ppt_w/2"/>
                                          </p:val>
                                        </p:tav>
                                        <p:tav tm="100000">
                                          <p:val>
                                            <p:strVal val="#ppt_x"/>
                                          </p:val>
                                        </p:tav>
                                      </p:tavLst>
                                    </p:anim>
                                    <p:anim calcmode="lin" valueType="num">
                                      <p:cBhvr additive="base">
                                        <p:cTn id="12"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anim calcmode="lin" valueType="num">
                                      <p:cBhvr>
                                        <p:cTn id="1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9559457">
            <a:off x="1173402" y="466901"/>
            <a:ext cx="2971800" cy="800120"/>
          </a:xfrm>
          <a:prstGeom prst="rect">
            <a:avLst/>
          </a:prstGeom>
          <a:noFill/>
        </p:spPr>
        <p:txBody>
          <a:bodyPr wrap="square" rtlCol="0">
            <a:prstTxWarp prst="textCurve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জোড়ায় কাজ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7" name="TextBox 6"/>
          <p:cNvSpPr txBox="1"/>
          <p:nvPr/>
        </p:nvSpPr>
        <p:spPr>
          <a:xfrm>
            <a:off x="214744" y="2029690"/>
            <a:ext cx="8686799" cy="1077218"/>
          </a:xfrm>
          <a:prstGeom prst="rect">
            <a:avLst/>
          </a:prstGeom>
          <a:solidFill>
            <a:schemeClr val="accent4">
              <a:lumMod val="20000"/>
              <a:lumOff val="80000"/>
            </a:schemeClr>
          </a:solidFill>
          <a:ln w="28575">
            <a:solidFill>
              <a:schemeClr val="accent6">
                <a:lumMod val="75000"/>
              </a:schemeClr>
            </a:solidFill>
          </a:ln>
        </p:spPr>
        <p:txBody>
          <a:bodyPr wrap="square" rtlCol="0">
            <a:spAutoFit/>
          </a:bodyPr>
          <a:lstStyle/>
          <a:p>
            <a:pPr algn="just"/>
            <a:r>
              <a:rPr lang="bn-IN" sz="3200" dirty="0" smtClean="0">
                <a:solidFill>
                  <a:srgbClr val="0070C0"/>
                </a:solidFill>
                <a:latin typeface="NikoshBAN" pitchFamily="2" charset="0"/>
                <a:cs typeface="NikoshBAN" pitchFamily="2" charset="0"/>
              </a:rPr>
              <a:t>প্রশ্নঃ ‘আমার রান্না হুজুরের পছন্দ হয়নি’- কথাটি দ্বারা কী বুঝানো হয়েছে? </a:t>
            </a:r>
            <a:endParaRPr lang="en-US" sz="3200" dirty="0">
              <a:solidFill>
                <a:srgbClr val="0070C0"/>
              </a:solidFill>
              <a:latin typeface="NikoshBAN" pitchFamily="2" charset="0"/>
              <a:cs typeface="NikoshBAN" pitchFamily="2" charset="0"/>
            </a:endParaRPr>
          </a:p>
        </p:txBody>
      </p:sp>
      <p:sp>
        <p:nvSpPr>
          <p:cNvPr id="8" name="TextBox 7"/>
          <p:cNvSpPr txBox="1"/>
          <p:nvPr/>
        </p:nvSpPr>
        <p:spPr>
          <a:xfrm>
            <a:off x="221667" y="3203893"/>
            <a:ext cx="8686800" cy="3539430"/>
          </a:xfrm>
          <a:prstGeom prst="rect">
            <a:avLst/>
          </a:prstGeom>
          <a:solidFill>
            <a:schemeClr val="accent6">
              <a:lumMod val="20000"/>
              <a:lumOff val="80000"/>
            </a:schemeClr>
          </a:solidFill>
          <a:ln w="28575">
            <a:solidFill>
              <a:srgbClr val="1CEC30"/>
            </a:solidFill>
          </a:ln>
        </p:spPr>
        <p:txBody>
          <a:bodyPr wrap="square" rtlCol="0">
            <a:spAutoFit/>
          </a:bodyPr>
          <a:lstStyle/>
          <a:p>
            <a:pPr algn="just"/>
            <a:r>
              <a:rPr lang="bn-IN" sz="2800" dirty="0" smtClean="0">
                <a:solidFill>
                  <a:srgbClr val="F018D6"/>
                </a:solidFill>
                <a:latin typeface="NikoshBAN" pitchFamily="2" charset="0"/>
                <a:cs typeface="NikoshBAN" pitchFamily="2" charset="0"/>
              </a:rPr>
              <a:t>উত্তরঃ সৈয়দ মুজতবা আলীর চাকর আব্দুর রহমান তাঁকে খুশি করার জন্য নানা রকমের খাবার রান্না করে খাওয়ানোর জন্য সদা ব্যস্ত থাকত। শুধু তাই নয়, সে আফগানিস্থানের ঐতিহ্যবাহী বৈচিত্র্যময় খাবার একের পর এক লেখকের সামনে হাজির করতে লাগল। যেমন মাংসের কোর্মা, শামী কাবাব, কোফতা-পোলাও, আস্ত মুরগীর রোস্ট, ফালুদা, বরফে ঢাকা আঙ্গুর, আখরোট ইত্যাদি। অভ্যস্ত না হওয়ার কারণে লেখক হঠাৎ করে সবকিছু খেতে পারছিলেন না। তাই আব্দুর রহমান ভাবল যে, মনে হয় তার রান্না লেখকের পছন্দ হয়নি। তাই সে প্রশ্নোক্ত উক্তিটি লেখকের সামনে মাথা নিচু করে নিবেদন করেছিল।  </a:t>
            </a:r>
            <a:endParaRPr lang="en-US" sz="2800" dirty="0">
              <a:solidFill>
                <a:srgbClr val="F018D6"/>
              </a:solidFill>
              <a:latin typeface="NikoshBAN" pitchFamily="2" charset="0"/>
              <a:cs typeface="NikoshBAN" pitchFamily="2" charset="0"/>
            </a:endParaRPr>
          </a:p>
        </p:txBody>
      </p:sp>
      <p:sp>
        <p:nvSpPr>
          <p:cNvPr id="6" name="TextBox 5"/>
          <p:cNvSpPr txBox="1"/>
          <p:nvPr/>
        </p:nvSpPr>
        <p:spPr>
          <a:xfrm rot="1779248">
            <a:off x="4762009" y="386417"/>
            <a:ext cx="2971800" cy="791512"/>
          </a:xfrm>
          <a:prstGeom prst="rect">
            <a:avLst/>
          </a:prstGeom>
          <a:noFill/>
        </p:spPr>
        <p:txBody>
          <a:bodyPr wrap="square" rtlCol="0">
            <a:prstTxWarp prst="textCurve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জোড়ায় কাজ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1506"/>
          <a:stretch/>
        </p:blipFill>
        <p:spPr>
          <a:xfrm>
            <a:off x="3810000" y="332791"/>
            <a:ext cx="1295400" cy="1528474"/>
          </a:xfrm>
          <a:prstGeom prst="ellipse">
            <a:avLst/>
          </a:prstGeom>
          <a:ln w="635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9642" y="27710"/>
            <a:ext cx="1466647" cy="109702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41" y="27710"/>
            <a:ext cx="1466647" cy="1097028"/>
          </a:xfrm>
          <a:prstGeom prst="rect">
            <a:avLst/>
          </a:prstGeom>
        </p:spPr>
      </p:pic>
    </p:spTree>
    <p:extLst>
      <p:ext uri="{BB962C8B-B14F-4D97-AF65-F5344CB8AC3E}">
        <p14:creationId xmlns:p14="http://schemas.microsoft.com/office/powerpoint/2010/main" val="194875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166" t="28687" r="36137" b="21819"/>
          <a:stretch/>
        </p:blipFill>
        <p:spPr>
          <a:xfrm>
            <a:off x="2641830" y="1676400"/>
            <a:ext cx="3860340" cy="2400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849582" y="685800"/>
            <a:ext cx="5458690" cy="1323439"/>
          </a:xfrm>
          <a:prstGeom prst="rect">
            <a:avLst/>
          </a:prstGeom>
          <a:noFill/>
          <a:ln w="57150">
            <a:noFill/>
            <a:prstDash val="sysDash"/>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8000" b="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দলীয় কাজ </a:t>
            </a:r>
            <a:endParaRPr lang="en-US" sz="8000" b="1" dirty="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8" name="TextBox 7"/>
          <p:cNvSpPr txBox="1"/>
          <p:nvPr/>
        </p:nvSpPr>
        <p:spPr>
          <a:xfrm>
            <a:off x="1447800" y="4076866"/>
            <a:ext cx="5999017" cy="1200329"/>
          </a:xfrm>
          <a:prstGeom prst="rect">
            <a:avLst/>
          </a:prstGeom>
          <a:noFill/>
          <a:ln w="28575">
            <a:solidFill>
              <a:srgbClr val="1CEC30"/>
            </a:solidFill>
          </a:ln>
        </p:spPr>
        <p:txBody>
          <a:bodyPr wrap="square" rtlCol="0">
            <a:spAutoFit/>
          </a:bodyPr>
          <a:lstStyle/>
          <a:p>
            <a:pPr algn="ctr"/>
            <a:r>
              <a:rPr lang="bn-IN" sz="3600" b="1" dirty="0" smtClean="0">
                <a:solidFill>
                  <a:srgbClr val="F018D6"/>
                </a:solidFill>
                <a:latin typeface="NikoshBAN" pitchFamily="2" charset="0"/>
                <a:cs typeface="NikoshBAN" pitchFamily="2" charset="0"/>
              </a:rPr>
              <a:t>প্রশ্নঃ একজন আদর্শ চাকর হিসেবে আব্দুর রহমানের পরিচয় তুলে ধর।  </a:t>
            </a:r>
            <a:endParaRPr lang="en-US" sz="3600" b="1" dirty="0">
              <a:solidFill>
                <a:srgbClr val="F018D6"/>
              </a:solidFill>
              <a:latin typeface="NikoshBAN" pitchFamily="2" charset="0"/>
              <a:cs typeface="NikoshBAN" pitchFamily="2" charset="0"/>
            </a:endParaRPr>
          </a:p>
        </p:txBody>
      </p:sp>
    </p:spTree>
    <p:extLst>
      <p:ext uri="{BB962C8B-B14F-4D97-AF65-F5344CB8AC3E}">
        <p14:creationId xmlns:p14="http://schemas.microsoft.com/office/powerpoint/2010/main" val="148809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pattFill prst="horzBrick">
            <a:fgClr>
              <a:schemeClr val="accent6"/>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6200" y="796645"/>
            <a:ext cx="89916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2800" dirty="0" smtClean="0">
                <a:latin typeface="NikoshBAN" pitchFamily="2" charset="0"/>
                <a:cs typeface="NikoshBAN" pitchFamily="2" charset="0"/>
              </a:rPr>
              <a:t>প্রশ্নঃ আব্দুর রহমানকে লেখক নরদানব বলেছেন কেন?   </a:t>
            </a:r>
            <a:endParaRPr lang="en-US" sz="2800" dirty="0">
              <a:latin typeface="NikoshBAN" pitchFamily="2" charset="0"/>
              <a:cs typeface="NikoshBAN" pitchFamily="2" charset="0"/>
            </a:endParaRPr>
          </a:p>
        </p:txBody>
      </p:sp>
      <p:sp>
        <p:nvSpPr>
          <p:cNvPr id="20" name="TextBox 19"/>
          <p:cNvSpPr txBox="1"/>
          <p:nvPr/>
        </p:nvSpPr>
        <p:spPr>
          <a:xfrm>
            <a:off x="83127" y="1394395"/>
            <a:ext cx="89916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2400" dirty="0" smtClean="0">
                <a:latin typeface="NikoshBAN" pitchFamily="2" charset="0"/>
                <a:cs typeface="NikoshBAN" pitchFamily="2" charset="0"/>
              </a:rPr>
              <a:t>(ক) আচরণের জন্য (খ) শারীরিক গঠনের জন্য (গ) বেশি রান্নার জন্য (ঘ) বেশি খাওয়ার জন্য  </a:t>
            </a:r>
            <a:endParaRPr lang="en-US" sz="2400" dirty="0">
              <a:latin typeface="NikoshBAN" pitchFamily="2" charset="0"/>
              <a:cs typeface="NikoshBAN" pitchFamily="2" charset="0"/>
            </a:endParaRPr>
          </a:p>
        </p:txBody>
      </p:sp>
      <p:sp>
        <p:nvSpPr>
          <p:cNvPr id="21" name="TextBox 20"/>
          <p:cNvSpPr txBox="1"/>
          <p:nvPr/>
        </p:nvSpPr>
        <p:spPr>
          <a:xfrm>
            <a:off x="90053" y="2635384"/>
            <a:ext cx="89916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2400" dirty="0" smtClean="0">
                <a:latin typeface="NikoshBAN" pitchFamily="2" charset="0"/>
                <a:cs typeface="NikoshBAN" pitchFamily="2" charset="0"/>
              </a:rPr>
              <a:t>(ক) ছোট গল্পকার             (খ) নাট্যকার                (গ) কবি               (ঘ) রম্য রচয়িতা </a:t>
            </a:r>
            <a:endParaRPr lang="en-US" sz="2400" dirty="0">
              <a:latin typeface="NikoshBAN" pitchFamily="2" charset="0"/>
              <a:cs typeface="NikoshBAN" pitchFamily="2" charset="0"/>
            </a:endParaRPr>
          </a:p>
        </p:txBody>
      </p:sp>
      <p:sp>
        <p:nvSpPr>
          <p:cNvPr id="22" name="TextBox 21"/>
          <p:cNvSpPr txBox="1"/>
          <p:nvPr/>
        </p:nvSpPr>
        <p:spPr>
          <a:xfrm>
            <a:off x="79665" y="3883501"/>
            <a:ext cx="89916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2400" dirty="0" smtClean="0">
                <a:latin typeface="NikoshBAN" pitchFamily="2" charset="0"/>
                <a:cs typeface="NikoshBAN" pitchFamily="2" charset="0"/>
              </a:rPr>
              <a:t>(ক)  করিমগঞ্জ             (খ) পানশির         (গ) খাজামোল্লা গ্রামে            (ঘ) বাগেবালা  </a:t>
            </a:r>
            <a:endParaRPr lang="en-US" sz="2400" dirty="0">
              <a:latin typeface="NikoshBAN" pitchFamily="2" charset="0"/>
              <a:cs typeface="NikoshBAN" pitchFamily="2" charset="0"/>
            </a:endParaRPr>
          </a:p>
        </p:txBody>
      </p:sp>
      <p:sp>
        <p:nvSpPr>
          <p:cNvPr id="23" name="TextBox 22"/>
          <p:cNvSpPr txBox="1"/>
          <p:nvPr/>
        </p:nvSpPr>
        <p:spPr>
          <a:xfrm>
            <a:off x="96982" y="6308287"/>
            <a:ext cx="89916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2400" dirty="0" smtClean="0">
                <a:latin typeface="NikoshBAN" pitchFamily="2" charset="0"/>
                <a:cs typeface="NikoshBAN" pitchFamily="2" charset="0"/>
              </a:rPr>
              <a:t>(ক)</a:t>
            </a:r>
            <a:r>
              <a:rPr lang="bn-BD" sz="2400" dirty="0" smtClean="0">
                <a:latin typeface="NikoshBAN" pitchFamily="2" charset="0"/>
                <a:cs typeface="NikoshBAN" pitchFamily="2" charset="0"/>
              </a:rPr>
              <a:t>  i</a:t>
            </a:r>
            <a:r>
              <a:rPr lang="bn-IN" sz="2400" dirty="0" smtClean="0">
                <a:latin typeface="NikoshBAN" pitchFamily="2" charset="0"/>
                <a:cs typeface="NikoshBAN" pitchFamily="2" charset="0"/>
              </a:rPr>
              <a:t> </a:t>
            </a:r>
            <a:r>
              <a:rPr lang="bn-IN" sz="2400" dirty="0">
                <a:latin typeface="NikoshBAN" pitchFamily="2" charset="0"/>
                <a:cs typeface="NikoshBAN" pitchFamily="2" charset="0"/>
              </a:rPr>
              <a:t> </a:t>
            </a:r>
            <a:r>
              <a:rPr lang="bn-IN" sz="2400" dirty="0" smtClean="0">
                <a:latin typeface="NikoshBAN" pitchFamily="2" charset="0"/>
                <a:cs typeface="NikoshBAN" pitchFamily="2" charset="0"/>
              </a:rPr>
              <a:t>  </a:t>
            </a:r>
            <a:r>
              <a:rPr lang="bn-BD" sz="2400" dirty="0" smtClean="0">
                <a:latin typeface="NikoshBAN" pitchFamily="2" charset="0"/>
                <a:cs typeface="NikoshBAN" pitchFamily="2" charset="0"/>
              </a:rPr>
              <a:t> </a:t>
            </a:r>
            <a:r>
              <a:rPr lang="bn-IN" sz="2400" dirty="0" smtClean="0">
                <a:latin typeface="NikoshBAN" pitchFamily="2" charset="0"/>
                <a:cs typeface="NikoshBAN" pitchFamily="2" charset="0"/>
              </a:rPr>
              <a:t>                (খ)</a:t>
            </a:r>
            <a:r>
              <a:rPr lang="bn-BD" sz="2400" dirty="0" smtClean="0">
                <a:latin typeface="NikoshBAN" pitchFamily="2" charset="0"/>
                <a:cs typeface="NikoshBAN" pitchFamily="2" charset="0"/>
              </a:rPr>
              <a:t>  ii </a:t>
            </a:r>
            <a:r>
              <a:rPr lang="bn-IN" sz="2400" dirty="0" smtClean="0">
                <a:latin typeface="NikoshBAN" pitchFamily="2" charset="0"/>
                <a:cs typeface="NikoshBAN" pitchFamily="2" charset="0"/>
              </a:rPr>
              <a:t>                   (গ)</a:t>
            </a:r>
            <a:r>
              <a:rPr lang="bn-BD" sz="2400" dirty="0" smtClean="0">
                <a:latin typeface="NikoshBAN" pitchFamily="2" charset="0"/>
                <a:cs typeface="NikoshBAN" pitchFamily="2" charset="0"/>
              </a:rPr>
              <a:t>  iii </a:t>
            </a:r>
            <a:r>
              <a:rPr lang="bn-IN" sz="2400" dirty="0" smtClean="0">
                <a:latin typeface="NikoshBAN" pitchFamily="2" charset="0"/>
                <a:cs typeface="NikoshBAN" pitchFamily="2" charset="0"/>
              </a:rPr>
              <a:t>                        (ঘ)</a:t>
            </a:r>
            <a:r>
              <a:rPr lang="bn-BD" sz="2400" dirty="0" smtClean="0">
                <a:latin typeface="NikoshBAN" pitchFamily="2" charset="0"/>
                <a:cs typeface="NikoshBAN" pitchFamily="2" charset="0"/>
              </a:rPr>
              <a:t> i,  </a:t>
            </a:r>
            <a:r>
              <a:rPr lang="bn-IN" sz="2400" dirty="0" smtClean="0">
                <a:latin typeface="NikoshBAN" pitchFamily="2" charset="0"/>
                <a:cs typeface="NikoshBAN" pitchFamily="2" charset="0"/>
              </a:rPr>
              <a:t>ও </a:t>
            </a:r>
            <a:r>
              <a:rPr lang="bn-BD" sz="2400" dirty="0" smtClean="0">
                <a:latin typeface="NikoshBAN" pitchFamily="2" charset="0"/>
                <a:cs typeface="NikoshBAN" pitchFamily="2" charset="0"/>
              </a:rPr>
              <a:t> iii </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24" name="TextBox 23"/>
          <p:cNvSpPr txBox="1"/>
          <p:nvPr/>
        </p:nvSpPr>
        <p:spPr>
          <a:xfrm>
            <a:off x="83127" y="2038399"/>
            <a:ext cx="89916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2800" dirty="0" smtClean="0">
                <a:latin typeface="NikoshBAN" pitchFamily="2" charset="0"/>
                <a:cs typeface="NikoshBAN" pitchFamily="2" charset="0"/>
              </a:rPr>
              <a:t>প্রশ্নঃ সৈয়দ মুজতবা আলী বাংলা সাহিত্যে কী হিসেবে খ্যাত ? </a:t>
            </a:r>
            <a:endParaRPr lang="en-US" sz="2800" dirty="0">
              <a:latin typeface="NikoshBAN" pitchFamily="2" charset="0"/>
              <a:cs typeface="NikoshBAN" pitchFamily="2" charset="0"/>
            </a:endParaRPr>
          </a:p>
        </p:txBody>
      </p:sp>
      <p:sp>
        <p:nvSpPr>
          <p:cNvPr id="25" name="TextBox 24"/>
          <p:cNvSpPr txBox="1"/>
          <p:nvPr/>
        </p:nvSpPr>
        <p:spPr>
          <a:xfrm>
            <a:off x="76200" y="3263110"/>
            <a:ext cx="8991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2800" dirty="0" smtClean="0">
                <a:latin typeface="NikoshBAN" pitchFamily="2" charset="0"/>
                <a:cs typeface="NikoshBAN" pitchFamily="2" charset="0"/>
              </a:rPr>
              <a:t>প্রশ্নঃ সৈয়দ মুজতবা আলী কোন গ্রামে বাসা পেয়েছিলেন ? </a:t>
            </a:r>
            <a:endParaRPr lang="en-US" sz="2800" dirty="0">
              <a:latin typeface="NikoshBAN" pitchFamily="2" charset="0"/>
              <a:cs typeface="NikoshBAN" pitchFamily="2" charset="0"/>
            </a:endParaRPr>
          </a:p>
        </p:txBody>
      </p:sp>
      <p:sp>
        <p:nvSpPr>
          <p:cNvPr id="26" name="TextBox 25"/>
          <p:cNvSpPr txBox="1"/>
          <p:nvPr/>
        </p:nvSpPr>
        <p:spPr>
          <a:xfrm>
            <a:off x="103908" y="4534900"/>
            <a:ext cx="89916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2800" dirty="0" smtClean="0">
                <a:latin typeface="NikoshBAN" pitchFamily="2" charset="0"/>
                <a:cs typeface="NikoshBAN" pitchFamily="2" charset="0"/>
              </a:rPr>
              <a:t>প্রশ্নঃ ‘প্রবাস বন্ধু’ রচনাটি সৈয়দ মুজতবা আলীর কোন গ্রন্থ থেকে সংকলিত- </a:t>
            </a:r>
            <a:endParaRPr lang="en-US" sz="2800" dirty="0">
              <a:latin typeface="NikoshBAN" pitchFamily="2" charset="0"/>
              <a:cs typeface="NikoshBAN" pitchFamily="2" charset="0"/>
            </a:endParaRPr>
          </a:p>
        </p:txBody>
      </p:sp>
      <p:sp>
        <p:nvSpPr>
          <p:cNvPr id="27" name="TextBox 26"/>
          <p:cNvSpPr txBox="1"/>
          <p:nvPr/>
        </p:nvSpPr>
        <p:spPr>
          <a:xfrm>
            <a:off x="96982" y="5135115"/>
            <a:ext cx="89916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2400" dirty="0" smtClean="0">
                <a:latin typeface="NikoshBAN" pitchFamily="2" charset="0"/>
                <a:cs typeface="NikoshBAN" pitchFamily="2" charset="0"/>
              </a:rPr>
              <a:t>(</a:t>
            </a:r>
            <a:r>
              <a:rPr lang="bn-BD" sz="2400" dirty="0" smtClean="0">
                <a:latin typeface="NikoshBAN" pitchFamily="2" charset="0"/>
                <a:cs typeface="NikoshBAN" pitchFamily="2" charset="0"/>
              </a:rPr>
              <a:t>i</a:t>
            </a:r>
            <a:r>
              <a:rPr lang="bn-IN" sz="2400" dirty="0" smtClean="0">
                <a:latin typeface="NikoshBAN" pitchFamily="2" charset="0"/>
                <a:cs typeface="NikoshBAN" pitchFamily="2" charset="0"/>
              </a:rPr>
              <a:t>) পঞ্চতন্ত্র                         (</a:t>
            </a:r>
            <a:r>
              <a:rPr lang="bn-BD" sz="2400" dirty="0" smtClean="0">
                <a:latin typeface="NikoshBAN" pitchFamily="2" charset="0"/>
                <a:cs typeface="NikoshBAN" pitchFamily="2" charset="0"/>
              </a:rPr>
              <a:t>ii</a:t>
            </a:r>
            <a:r>
              <a:rPr lang="bn-IN" sz="2400" dirty="0" smtClean="0">
                <a:latin typeface="NikoshBAN" pitchFamily="2" charset="0"/>
                <a:cs typeface="NikoshBAN" pitchFamily="2" charset="0"/>
              </a:rPr>
              <a:t>) চাচাকাহিনী                          (</a:t>
            </a:r>
            <a:r>
              <a:rPr lang="bn-BD" sz="2400" dirty="0" smtClean="0">
                <a:latin typeface="NikoshBAN" pitchFamily="2" charset="0"/>
                <a:cs typeface="NikoshBAN" pitchFamily="2" charset="0"/>
              </a:rPr>
              <a:t>iii</a:t>
            </a:r>
            <a:r>
              <a:rPr lang="bn-IN" sz="2400" dirty="0" smtClean="0">
                <a:latin typeface="NikoshBAN" pitchFamily="2" charset="0"/>
                <a:cs typeface="NikoshBAN" pitchFamily="2" charset="0"/>
              </a:rPr>
              <a:t>) দেশে বিদেশে  </a:t>
            </a:r>
            <a:endParaRPr lang="en-US" sz="2400" dirty="0">
              <a:latin typeface="NikoshBAN" pitchFamily="2" charset="0"/>
              <a:cs typeface="NikoshBAN" pitchFamily="2" charset="0"/>
            </a:endParaRPr>
          </a:p>
        </p:txBody>
      </p:sp>
      <p:sp>
        <p:nvSpPr>
          <p:cNvPr id="28" name="TextBox 27"/>
          <p:cNvSpPr txBox="1"/>
          <p:nvPr/>
        </p:nvSpPr>
        <p:spPr>
          <a:xfrm>
            <a:off x="96982" y="5763040"/>
            <a:ext cx="89916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2400" dirty="0" smtClean="0">
                <a:latin typeface="NikoshBAN" pitchFamily="2" charset="0"/>
                <a:cs typeface="NikoshBAN" pitchFamily="2" charset="0"/>
              </a:rPr>
              <a:t>             নিচের কোনটি সঠিক ? </a:t>
            </a:r>
            <a:endParaRPr lang="en-US" sz="2400" dirty="0">
              <a:latin typeface="NikoshBAN" pitchFamily="2" charset="0"/>
              <a:cs typeface="NikoshBAN" pitchFamily="2" charset="0"/>
            </a:endParaRPr>
          </a:p>
        </p:txBody>
      </p:sp>
      <p:sp>
        <p:nvSpPr>
          <p:cNvPr id="29" name="Oval 28"/>
          <p:cNvSpPr/>
          <p:nvPr/>
        </p:nvSpPr>
        <p:spPr>
          <a:xfrm>
            <a:off x="7010400" y="2727671"/>
            <a:ext cx="304800" cy="304800"/>
          </a:xfrm>
          <a:prstGeom prst="ellipse">
            <a:avLst/>
          </a:prstGeom>
          <a:solidFill>
            <a:srgbClr val="1CE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533900" y="6400348"/>
            <a:ext cx="304800" cy="304800"/>
          </a:xfrm>
          <a:prstGeom prst="ellipse">
            <a:avLst/>
          </a:prstGeom>
          <a:solidFill>
            <a:srgbClr val="F018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029690" y="1486682"/>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267200" y="3975324"/>
            <a:ext cx="304800" cy="304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3908" y="83130"/>
            <a:ext cx="8963892" cy="533400"/>
          </a:xfrm>
          <a:prstGeom prst="rect">
            <a:avLst/>
          </a:prstGeom>
          <a:noFill/>
        </p:spPr>
        <p:txBody>
          <a:bodyPr wrap="square" rtlCol="0">
            <a:prstTxWarp prst="textPlain">
              <a:avLst/>
            </a:prstTxWarp>
            <a:spAutoFit/>
          </a:bodyPr>
          <a:lstStyle/>
          <a:p>
            <a:pPr algn="ctr"/>
            <a:r>
              <a:rPr lang="bn-IN"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NikoshBAN" pitchFamily="2" charset="0"/>
                <a:cs typeface="NikoshBAN" pitchFamily="2" charset="0"/>
              </a:rPr>
              <a:t>মূল্যায়ন </a:t>
            </a:r>
            <a:endParaRPr lang="en-US"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68512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0"/>
                                        </p:tgtEl>
                                        <p:attrNameLst>
                                          <p:attrName>ppt_y</p:attrName>
                                        </p:attrNameLst>
                                      </p:cBhvr>
                                      <p:tavLst>
                                        <p:tav tm="0">
                                          <p:val>
                                            <p:strVal val="#ppt_y"/>
                                          </p:val>
                                        </p:tav>
                                        <p:tav tm="100000">
                                          <p:val>
                                            <p:strVal val="#ppt_y"/>
                                          </p:val>
                                        </p:tav>
                                      </p:tavLst>
                                    </p:anim>
                                    <p:anim calcmode="lin" valueType="num">
                                      <p:cBhvr>
                                        <p:cTn id="1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80">
                                          <p:stCondLst>
                                            <p:cond delay="0"/>
                                          </p:stCondLst>
                                        </p:cTn>
                                        <p:tgtEl>
                                          <p:spTgt spid="31"/>
                                        </p:tgtEl>
                                      </p:cBhvr>
                                    </p:animEffect>
                                    <p:anim calcmode="lin" valueType="num">
                                      <p:cBhvr>
                                        <p:cTn id="26"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31" dur="26">
                                          <p:stCondLst>
                                            <p:cond delay="650"/>
                                          </p:stCondLst>
                                        </p:cTn>
                                        <p:tgtEl>
                                          <p:spTgt spid="31"/>
                                        </p:tgtEl>
                                      </p:cBhvr>
                                      <p:to x="100000" y="60000"/>
                                    </p:animScale>
                                    <p:animScale>
                                      <p:cBhvr>
                                        <p:cTn id="32" dur="166" decel="50000">
                                          <p:stCondLst>
                                            <p:cond delay="676"/>
                                          </p:stCondLst>
                                        </p:cTn>
                                        <p:tgtEl>
                                          <p:spTgt spid="31"/>
                                        </p:tgtEl>
                                      </p:cBhvr>
                                      <p:to x="100000" y="100000"/>
                                    </p:animScale>
                                    <p:animScale>
                                      <p:cBhvr>
                                        <p:cTn id="33" dur="26">
                                          <p:stCondLst>
                                            <p:cond delay="1312"/>
                                          </p:stCondLst>
                                        </p:cTn>
                                        <p:tgtEl>
                                          <p:spTgt spid="31"/>
                                        </p:tgtEl>
                                      </p:cBhvr>
                                      <p:to x="100000" y="80000"/>
                                    </p:animScale>
                                    <p:animScale>
                                      <p:cBhvr>
                                        <p:cTn id="34" dur="166" decel="50000">
                                          <p:stCondLst>
                                            <p:cond delay="1338"/>
                                          </p:stCondLst>
                                        </p:cTn>
                                        <p:tgtEl>
                                          <p:spTgt spid="31"/>
                                        </p:tgtEl>
                                      </p:cBhvr>
                                      <p:to x="100000" y="100000"/>
                                    </p:animScale>
                                    <p:animScale>
                                      <p:cBhvr>
                                        <p:cTn id="35" dur="26">
                                          <p:stCondLst>
                                            <p:cond delay="1642"/>
                                          </p:stCondLst>
                                        </p:cTn>
                                        <p:tgtEl>
                                          <p:spTgt spid="31"/>
                                        </p:tgtEl>
                                      </p:cBhvr>
                                      <p:to x="100000" y="90000"/>
                                    </p:animScale>
                                    <p:animScale>
                                      <p:cBhvr>
                                        <p:cTn id="36" dur="166" decel="50000">
                                          <p:stCondLst>
                                            <p:cond delay="1668"/>
                                          </p:stCondLst>
                                        </p:cTn>
                                        <p:tgtEl>
                                          <p:spTgt spid="31"/>
                                        </p:tgtEl>
                                      </p:cBhvr>
                                      <p:to x="100000" y="100000"/>
                                    </p:animScale>
                                    <p:animScale>
                                      <p:cBhvr>
                                        <p:cTn id="37" dur="26">
                                          <p:stCondLst>
                                            <p:cond delay="1808"/>
                                          </p:stCondLst>
                                        </p:cTn>
                                        <p:tgtEl>
                                          <p:spTgt spid="31"/>
                                        </p:tgtEl>
                                      </p:cBhvr>
                                      <p:to x="100000" y="95000"/>
                                    </p:animScale>
                                    <p:animScale>
                                      <p:cBhvr>
                                        <p:cTn id="38" dur="166" decel="50000">
                                          <p:stCondLst>
                                            <p:cond delay="1834"/>
                                          </p:stCondLst>
                                        </p:cTn>
                                        <p:tgtEl>
                                          <p:spTgt spid="3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anim calcmode="lin" valueType="num">
                                      <p:cBhvr>
                                        <p:cTn id="4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1"/>
                                        </p:tgtEl>
                                        <p:attrNameLst>
                                          <p:attrName>ppt_y</p:attrName>
                                        </p:attrNameLst>
                                      </p:cBhvr>
                                      <p:tavLst>
                                        <p:tav tm="0">
                                          <p:val>
                                            <p:strVal val="#ppt_y"/>
                                          </p:val>
                                        </p:tav>
                                        <p:tav tm="100000">
                                          <p:val>
                                            <p:strVal val="#ppt_y"/>
                                          </p:val>
                                        </p:tav>
                                      </p:tavLst>
                                    </p:anim>
                                    <p:anim calcmode="lin" valueType="num">
                                      <p:cBhvr>
                                        <p:cTn id="5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80">
                                          <p:stCondLst>
                                            <p:cond delay="0"/>
                                          </p:stCondLst>
                                        </p:cTn>
                                        <p:tgtEl>
                                          <p:spTgt spid="29"/>
                                        </p:tgtEl>
                                      </p:cBhvr>
                                    </p:animEffect>
                                    <p:anim calcmode="lin" valueType="num">
                                      <p:cBhvr>
                                        <p:cTn id="6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67" dur="26">
                                          <p:stCondLst>
                                            <p:cond delay="650"/>
                                          </p:stCondLst>
                                        </p:cTn>
                                        <p:tgtEl>
                                          <p:spTgt spid="29"/>
                                        </p:tgtEl>
                                      </p:cBhvr>
                                      <p:to x="100000" y="60000"/>
                                    </p:animScale>
                                    <p:animScale>
                                      <p:cBhvr>
                                        <p:cTn id="68" dur="166" decel="50000">
                                          <p:stCondLst>
                                            <p:cond delay="676"/>
                                          </p:stCondLst>
                                        </p:cTn>
                                        <p:tgtEl>
                                          <p:spTgt spid="29"/>
                                        </p:tgtEl>
                                      </p:cBhvr>
                                      <p:to x="100000" y="100000"/>
                                    </p:animScale>
                                    <p:animScale>
                                      <p:cBhvr>
                                        <p:cTn id="69" dur="26">
                                          <p:stCondLst>
                                            <p:cond delay="1312"/>
                                          </p:stCondLst>
                                        </p:cTn>
                                        <p:tgtEl>
                                          <p:spTgt spid="29"/>
                                        </p:tgtEl>
                                      </p:cBhvr>
                                      <p:to x="100000" y="80000"/>
                                    </p:animScale>
                                    <p:animScale>
                                      <p:cBhvr>
                                        <p:cTn id="70" dur="166" decel="50000">
                                          <p:stCondLst>
                                            <p:cond delay="1338"/>
                                          </p:stCondLst>
                                        </p:cTn>
                                        <p:tgtEl>
                                          <p:spTgt spid="29"/>
                                        </p:tgtEl>
                                      </p:cBhvr>
                                      <p:to x="100000" y="100000"/>
                                    </p:animScale>
                                    <p:animScale>
                                      <p:cBhvr>
                                        <p:cTn id="71" dur="26">
                                          <p:stCondLst>
                                            <p:cond delay="1642"/>
                                          </p:stCondLst>
                                        </p:cTn>
                                        <p:tgtEl>
                                          <p:spTgt spid="29"/>
                                        </p:tgtEl>
                                      </p:cBhvr>
                                      <p:to x="100000" y="90000"/>
                                    </p:animScale>
                                    <p:animScale>
                                      <p:cBhvr>
                                        <p:cTn id="72" dur="166" decel="50000">
                                          <p:stCondLst>
                                            <p:cond delay="1668"/>
                                          </p:stCondLst>
                                        </p:cTn>
                                        <p:tgtEl>
                                          <p:spTgt spid="29"/>
                                        </p:tgtEl>
                                      </p:cBhvr>
                                      <p:to x="100000" y="100000"/>
                                    </p:animScale>
                                    <p:animScale>
                                      <p:cBhvr>
                                        <p:cTn id="73" dur="26">
                                          <p:stCondLst>
                                            <p:cond delay="1808"/>
                                          </p:stCondLst>
                                        </p:cTn>
                                        <p:tgtEl>
                                          <p:spTgt spid="29"/>
                                        </p:tgtEl>
                                      </p:cBhvr>
                                      <p:to x="100000" y="95000"/>
                                    </p:animScale>
                                    <p:animScale>
                                      <p:cBhvr>
                                        <p:cTn id="74" dur="166" decel="50000">
                                          <p:stCondLst>
                                            <p:cond delay="1834"/>
                                          </p:stCondLst>
                                        </p:cTn>
                                        <p:tgtEl>
                                          <p:spTgt spid="2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5"/>
                                        </p:tgtEl>
                                        <p:attrNameLst>
                                          <p:attrName>ppt_y</p:attrName>
                                        </p:attrNameLst>
                                      </p:cBhvr>
                                      <p:tavLst>
                                        <p:tav tm="0">
                                          <p:val>
                                            <p:strVal val="#ppt_y"/>
                                          </p:val>
                                        </p:tav>
                                        <p:tav tm="100000">
                                          <p:val>
                                            <p:strVal val="#ppt_y"/>
                                          </p:val>
                                        </p:tav>
                                      </p:tavLst>
                                    </p:anim>
                                    <p:anim calcmode="lin" valueType="num">
                                      <p:cBhvr>
                                        <p:cTn id="81"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22"/>
                                        </p:tgtEl>
                                        <p:attrNameLst>
                                          <p:attrName>ppt_y</p:attrName>
                                        </p:attrNameLst>
                                      </p:cBhvr>
                                      <p:tavLst>
                                        <p:tav tm="0">
                                          <p:val>
                                            <p:strVal val="#ppt_y"/>
                                          </p:val>
                                        </p:tav>
                                        <p:tav tm="100000">
                                          <p:val>
                                            <p:strVal val="#ppt_y"/>
                                          </p:val>
                                        </p:tav>
                                      </p:tavLst>
                                    </p:anim>
                                    <p:anim calcmode="lin" valueType="num">
                                      <p:cBhvr>
                                        <p:cTn id="90"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80">
                                          <p:stCondLst>
                                            <p:cond delay="0"/>
                                          </p:stCondLst>
                                        </p:cTn>
                                        <p:tgtEl>
                                          <p:spTgt spid="32"/>
                                        </p:tgtEl>
                                      </p:cBhvr>
                                    </p:animEffect>
                                    <p:anim calcmode="lin" valueType="num">
                                      <p:cBhvr>
                                        <p:cTn id="9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03" dur="26">
                                          <p:stCondLst>
                                            <p:cond delay="650"/>
                                          </p:stCondLst>
                                        </p:cTn>
                                        <p:tgtEl>
                                          <p:spTgt spid="32"/>
                                        </p:tgtEl>
                                      </p:cBhvr>
                                      <p:to x="100000" y="60000"/>
                                    </p:animScale>
                                    <p:animScale>
                                      <p:cBhvr>
                                        <p:cTn id="104" dur="166" decel="50000">
                                          <p:stCondLst>
                                            <p:cond delay="676"/>
                                          </p:stCondLst>
                                        </p:cTn>
                                        <p:tgtEl>
                                          <p:spTgt spid="32"/>
                                        </p:tgtEl>
                                      </p:cBhvr>
                                      <p:to x="100000" y="100000"/>
                                    </p:animScale>
                                    <p:animScale>
                                      <p:cBhvr>
                                        <p:cTn id="105" dur="26">
                                          <p:stCondLst>
                                            <p:cond delay="1312"/>
                                          </p:stCondLst>
                                        </p:cTn>
                                        <p:tgtEl>
                                          <p:spTgt spid="32"/>
                                        </p:tgtEl>
                                      </p:cBhvr>
                                      <p:to x="100000" y="80000"/>
                                    </p:animScale>
                                    <p:animScale>
                                      <p:cBhvr>
                                        <p:cTn id="106" dur="166" decel="50000">
                                          <p:stCondLst>
                                            <p:cond delay="1338"/>
                                          </p:stCondLst>
                                        </p:cTn>
                                        <p:tgtEl>
                                          <p:spTgt spid="32"/>
                                        </p:tgtEl>
                                      </p:cBhvr>
                                      <p:to x="100000" y="100000"/>
                                    </p:animScale>
                                    <p:animScale>
                                      <p:cBhvr>
                                        <p:cTn id="107" dur="26">
                                          <p:stCondLst>
                                            <p:cond delay="1642"/>
                                          </p:stCondLst>
                                        </p:cTn>
                                        <p:tgtEl>
                                          <p:spTgt spid="32"/>
                                        </p:tgtEl>
                                      </p:cBhvr>
                                      <p:to x="100000" y="90000"/>
                                    </p:animScale>
                                    <p:animScale>
                                      <p:cBhvr>
                                        <p:cTn id="108" dur="166" decel="50000">
                                          <p:stCondLst>
                                            <p:cond delay="1668"/>
                                          </p:stCondLst>
                                        </p:cTn>
                                        <p:tgtEl>
                                          <p:spTgt spid="32"/>
                                        </p:tgtEl>
                                      </p:cBhvr>
                                      <p:to x="100000" y="100000"/>
                                    </p:animScale>
                                    <p:animScale>
                                      <p:cBhvr>
                                        <p:cTn id="109" dur="26">
                                          <p:stCondLst>
                                            <p:cond delay="1808"/>
                                          </p:stCondLst>
                                        </p:cTn>
                                        <p:tgtEl>
                                          <p:spTgt spid="32"/>
                                        </p:tgtEl>
                                      </p:cBhvr>
                                      <p:to x="100000" y="95000"/>
                                    </p:animScale>
                                    <p:animScale>
                                      <p:cBhvr>
                                        <p:cTn id="110" dur="166" decel="50000">
                                          <p:stCondLst>
                                            <p:cond delay="1834"/>
                                          </p:stCondLst>
                                        </p:cTn>
                                        <p:tgtEl>
                                          <p:spTgt spid="32"/>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41" presetClass="entr" presetSubtype="0" fill="hold" grpId="0" nodeType="clickEffect">
                                  <p:stCondLst>
                                    <p:cond delay="0"/>
                                  </p:stCondLst>
                                  <p:iterate type="lt">
                                    <p:tmPct val="10000"/>
                                  </p:iterate>
                                  <p:childTnLst>
                                    <p:set>
                                      <p:cBhvr>
                                        <p:cTn id="114" dur="1" fill="hold">
                                          <p:stCondLst>
                                            <p:cond delay="0"/>
                                          </p:stCondLst>
                                        </p:cTn>
                                        <p:tgtEl>
                                          <p:spTgt spid="26"/>
                                        </p:tgtEl>
                                        <p:attrNameLst>
                                          <p:attrName>style.visibility</p:attrName>
                                        </p:attrNameLst>
                                      </p:cBhvr>
                                      <p:to>
                                        <p:strVal val="visible"/>
                                      </p:to>
                                    </p:set>
                                    <p:anim calcmode="lin" valueType="num">
                                      <p:cBhvr>
                                        <p:cTn id="115"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26"/>
                                        </p:tgtEl>
                                        <p:attrNameLst>
                                          <p:attrName>ppt_y</p:attrName>
                                        </p:attrNameLst>
                                      </p:cBhvr>
                                      <p:tavLst>
                                        <p:tav tm="0">
                                          <p:val>
                                            <p:strVal val="#ppt_y"/>
                                          </p:val>
                                        </p:tav>
                                        <p:tav tm="100000">
                                          <p:val>
                                            <p:strVal val="#ppt_y"/>
                                          </p:val>
                                        </p:tav>
                                      </p:tavLst>
                                    </p:anim>
                                    <p:anim calcmode="lin" valueType="num">
                                      <p:cBhvr>
                                        <p:cTn id="117"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26"/>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7"/>
                                        </p:tgtEl>
                                        <p:attrNameLst>
                                          <p:attrName>style.visibility</p:attrName>
                                        </p:attrNameLst>
                                      </p:cBhvr>
                                      <p:to>
                                        <p:strVal val="visible"/>
                                      </p:to>
                                    </p:set>
                                    <p:anim calcmode="lin" valueType="num">
                                      <p:cBhvr>
                                        <p:cTn id="12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7"/>
                                        </p:tgtEl>
                                        <p:attrNameLst>
                                          <p:attrName>ppt_y</p:attrName>
                                        </p:attrNameLst>
                                      </p:cBhvr>
                                      <p:tavLst>
                                        <p:tav tm="0">
                                          <p:val>
                                            <p:strVal val="#ppt_y"/>
                                          </p:val>
                                        </p:tav>
                                        <p:tav tm="100000">
                                          <p:val>
                                            <p:strVal val="#ppt_y"/>
                                          </p:val>
                                        </p:tav>
                                      </p:tavLst>
                                    </p:anim>
                                    <p:anim calcmode="lin" valueType="num">
                                      <p:cBhvr>
                                        <p:cTn id="12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7"/>
                                        </p:tgtEl>
                                      </p:cBhvr>
                                    </p:animEffect>
                                  </p:childTnLst>
                                </p:cTn>
                              </p:par>
                            </p:childTnLst>
                          </p:cTn>
                        </p:par>
                      </p:childTnLst>
                    </p:cTn>
                  </p:par>
                  <p:par>
                    <p:cTn id="129" fill="hold">
                      <p:stCondLst>
                        <p:cond delay="indefinite"/>
                      </p:stCondLst>
                      <p:childTnLst>
                        <p:par>
                          <p:cTn id="130" fill="hold">
                            <p:stCondLst>
                              <p:cond delay="0"/>
                            </p:stCondLst>
                            <p:childTnLst>
                              <p:par>
                                <p:cTn id="131" presetID="41" presetClass="entr" presetSubtype="0" fill="hold" grpId="0" nodeType="clickEffect">
                                  <p:stCondLst>
                                    <p:cond delay="0"/>
                                  </p:stCondLst>
                                  <p:iterate type="lt">
                                    <p:tmPct val="10000"/>
                                  </p:iterate>
                                  <p:childTnLst>
                                    <p:set>
                                      <p:cBhvr>
                                        <p:cTn id="132" dur="1" fill="hold">
                                          <p:stCondLst>
                                            <p:cond delay="0"/>
                                          </p:stCondLst>
                                        </p:cTn>
                                        <p:tgtEl>
                                          <p:spTgt spid="28"/>
                                        </p:tgtEl>
                                        <p:attrNameLst>
                                          <p:attrName>style.visibility</p:attrName>
                                        </p:attrNameLst>
                                      </p:cBhvr>
                                      <p:to>
                                        <p:strVal val="visible"/>
                                      </p:to>
                                    </p:set>
                                    <p:anim calcmode="lin" valueType="num">
                                      <p:cBhvr>
                                        <p:cTn id="13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34" dur="500" fill="hold"/>
                                        <p:tgtEl>
                                          <p:spTgt spid="28"/>
                                        </p:tgtEl>
                                        <p:attrNameLst>
                                          <p:attrName>ppt_y</p:attrName>
                                        </p:attrNameLst>
                                      </p:cBhvr>
                                      <p:tavLst>
                                        <p:tav tm="0">
                                          <p:val>
                                            <p:strVal val="#ppt_y"/>
                                          </p:val>
                                        </p:tav>
                                        <p:tav tm="100000">
                                          <p:val>
                                            <p:strVal val="#ppt_y"/>
                                          </p:val>
                                        </p:tav>
                                      </p:tavLst>
                                    </p:anim>
                                    <p:anim calcmode="lin" valueType="num">
                                      <p:cBhvr>
                                        <p:cTn id="13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3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37" dur="500" tmFilter="0,0; .5, 1; 1, 1"/>
                                        <p:tgtEl>
                                          <p:spTgt spid="28"/>
                                        </p:tgtEl>
                                      </p:cBhvr>
                                    </p:animEffect>
                                  </p:childTnLst>
                                </p:cTn>
                              </p:par>
                            </p:childTnLst>
                          </p:cTn>
                        </p:par>
                      </p:childTnLst>
                    </p:cTn>
                  </p:par>
                  <p:par>
                    <p:cTn id="138" fill="hold">
                      <p:stCondLst>
                        <p:cond delay="indefinite"/>
                      </p:stCondLst>
                      <p:childTnLst>
                        <p:par>
                          <p:cTn id="139" fill="hold">
                            <p:stCondLst>
                              <p:cond delay="0"/>
                            </p:stCondLst>
                            <p:childTnLst>
                              <p:par>
                                <p:cTn id="140" presetID="41" presetClass="entr" presetSubtype="0" fill="hold" grpId="0" nodeType="clickEffect">
                                  <p:stCondLst>
                                    <p:cond delay="0"/>
                                  </p:stCondLst>
                                  <p:iterate type="lt">
                                    <p:tmPct val="10000"/>
                                  </p:iterate>
                                  <p:childTnLst>
                                    <p:set>
                                      <p:cBhvr>
                                        <p:cTn id="141" dur="1" fill="hold">
                                          <p:stCondLst>
                                            <p:cond delay="0"/>
                                          </p:stCondLst>
                                        </p:cTn>
                                        <p:tgtEl>
                                          <p:spTgt spid="23"/>
                                        </p:tgtEl>
                                        <p:attrNameLst>
                                          <p:attrName>style.visibility</p:attrName>
                                        </p:attrNameLst>
                                      </p:cBhvr>
                                      <p:to>
                                        <p:strVal val="visible"/>
                                      </p:to>
                                    </p:set>
                                    <p:anim calcmode="lin" valueType="num">
                                      <p:cBhvr>
                                        <p:cTn id="14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43" dur="500" fill="hold"/>
                                        <p:tgtEl>
                                          <p:spTgt spid="23"/>
                                        </p:tgtEl>
                                        <p:attrNameLst>
                                          <p:attrName>ppt_y</p:attrName>
                                        </p:attrNameLst>
                                      </p:cBhvr>
                                      <p:tavLst>
                                        <p:tav tm="0">
                                          <p:val>
                                            <p:strVal val="#ppt_y"/>
                                          </p:val>
                                        </p:tav>
                                        <p:tav tm="100000">
                                          <p:val>
                                            <p:strVal val="#ppt_y"/>
                                          </p:val>
                                        </p:tav>
                                      </p:tavLst>
                                    </p:anim>
                                    <p:anim calcmode="lin" valueType="num">
                                      <p:cBhvr>
                                        <p:cTn id="14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46" dur="500" tmFilter="0,0; .5, 1; 1, 1"/>
                                        <p:tgtEl>
                                          <p:spTgt spid="23"/>
                                        </p:tgtEl>
                                      </p:cBhvr>
                                    </p:animEffect>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0"/>
                                        </p:tgtEl>
                                        <p:attrNameLst>
                                          <p:attrName>style.visibility</p:attrName>
                                        </p:attrNameLst>
                                      </p:cBhvr>
                                      <p:to>
                                        <p:strVal val="visible"/>
                                      </p:to>
                                    </p:set>
                                    <p:animEffect transition="in" filter="wipe(down)">
                                      <p:cBhvr>
                                        <p:cTn id="151" dur="580">
                                          <p:stCondLst>
                                            <p:cond delay="0"/>
                                          </p:stCondLst>
                                        </p:cTn>
                                        <p:tgtEl>
                                          <p:spTgt spid="30"/>
                                        </p:tgtEl>
                                      </p:cBhvr>
                                    </p:animEffect>
                                    <p:anim calcmode="lin" valueType="num">
                                      <p:cBhvr>
                                        <p:cTn id="15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57" dur="26">
                                          <p:stCondLst>
                                            <p:cond delay="650"/>
                                          </p:stCondLst>
                                        </p:cTn>
                                        <p:tgtEl>
                                          <p:spTgt spid="30"/>
                                        </p:tgtEl>
                                      </p:cBhvr>
                                      <p:to x="100000" y="60000"/>
                                    </p:animScale>
                                    <p:animScale>
                                      <p:cBhvr>
                                        <p:cTn id="158" dur="166" decel="50000">
                                          <p:stCondLst>
                                            <p:cond delay="676"/>
                                          </p:stCondLst>
                                        </p:cTn>
                                        <p:tgtEl>
                                          <p:spTgt spid="30"/>
                                        </p:tgtEl>
                                      </p:cBhvr>
                                      <p:to x="100000" y="100000"/>
                                    </p:animScale>
                                    <p:animScale>
                                      <p:cBhvr>
                                        <p:cTn id="159" dur="26">
                                          <p:stCondLst>
                                            <p:cond delay="1312"/>
                                          </p:stCondLst>
                                        </p:cTn>
                                        <p:tgtEl>
                                          <p:spTgt spid="30"/>
                                        </p:tgtEl>
                                      </p:cBhvr>
                                      <p:to x="100000" y="80000"/>
                                    </p:animScale>
                                    <p:animScale>
                                      <p:cBhvr>
                                        <p:cTn id="160" dur="166" decel="50000">
                                          <p:stCondLst>
                                            <p:cond delay="1338"/>
                                          </p:stCondLst>
                                        </p:cTn>
                                        <p:tgtEl>
                                          <p:spTgt spid="30"/>
                                        </p:tgtEl>
                                      </p:cBhvr>
                                      <p:to x="100000" y="100000"/>
                                    </p:animScale>
                                    <p:animScale>
                                      <p:cBhvr>
                                        <p:cTn id="161" dur="26">
                                          <p:stCondLst>
                                            <p:cond delay="1642"/>
                                          </p:stCondLst>
                                        </p:cTn>
                                        <p:tgtEl>
                                          <p:spTgt spid="30"/>
                                        </p:tgtEl>
                                      </p:cBhvr>
                                      <p:to x="100000" y="90000"/>
                                    </p:animScale>
                                    <p:animScale>
                                      <p:cBhvr>
                                        <p:cTn id="162" dur="166" decel="50000">
                                          <p:stCondLst>
                                            <p:cond delay="1668"/>
                                          </p:stCondLst>
                                        </p:cTn>
                                        <p:tgtEl>
                                          <p:spTgt spid="30"/>
                                        </p:tgtEl>
                                      </p:cBhvr>
                                      <p:to x="100000" y="100000"/>
                                    </p:animScale>
                                    <p:animScale>
                                      <p:cBhvr>
                                        <p:cTn id="163" dur="26">
                                          <p:stCondLst>
                                            <p:cond delay="1808"/>
                                          </p:stCondLst>
                                        </p:cTn>
                                        <p:tgtEl>
                                          <p:spTgt spid="30"/>
                                        </p:tgtEl>
                                      </p:cBhvr>
                                      <p:to x="100000" y="95000"/>
                                    </p:animScale>
                                    <p:animScale>
                                      <p:cBhvr>
                                        <p:cTn id="164" dur="166" decel="50000">
                                          <p:stCondLst>
                                            <p:cond delay="1834"/>
                                          </p:stCondLst>
                                        </p:cTn>
                                        <p:tgtEl>
                                          <p:spTgt spid="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pattFill prst="openDmnd">
            <a:fgClr>
              <a:schemeClr val="accent3">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19300" y="34636"/>
            <a:ext cx="5448300" cy="5943600"/>
          </a:xfrm>
          <a:prstGeom prst="rect">
            <a:avLst/>
          </a:prstGeom>
          <a:noFill/>
        </p:spPr>
        <p:txBody>
          <a:bodyPr wrap="square" rtlCol="0">
            <a:prstTxWarp prst="textArchUpPour">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600" b="1" spc="50" dirty="0" smtClean="0">
                <a:ln w="11430"/>
                <a:solidFill>
                  <a:srgbClr val="F018D6"/>
                </a:solidFill>
                <a:effectLst>
                  <a:outerShdw blurRad="76200" dist="50800" dir="5400000" algn="tl" rotWithShape="0">
                    <a:srgbClr val="000000">
                      <a:alpha val="65000"/>
                    </a:srgbClr>
                  </a:outerShdw>
                </a:effectLst>
                <a:latin typeface="NikoshBAN" pitchFamily="2" charset="0"/>
                <a:cs typeface="NikoshBAN" pitchFamily="2" charset="0"/>
              </a:rPr>
              <a:t>বাড়ীর কাজ বাড়ীর কাজ বাড়ীর কাজ  </a:t>
            </a:r>
            <a:endParaRPr lang="en-US" sz="3600" b="1" spc="50" dirty="0">
              <a:ln w="11430"/>
              <a:solidFill>
                <a:srgbClr val="F018D6"/>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6" name="TextBox 5"/>
          <p:cNvSpPr txBox="1"/>
          <p:nvPr/>
        </p:nvSpPr>
        <p:spPr>
          <a:xfrm>
            <a:off x="1125458" y="3810000"/>
            <a:ext cx="6931174" cy="120032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36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প্রশ্নঃ চরিত্র গঠনে আব্দুর রহমানকে অনুস্বরণ করা যায় কি? আলোচনা কর।  </a:t>
            </a:r>
            <a:endParaRPr lang="en-US" sz="3600" b="1" spc="50" dirty="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0" y="1600200"/>
            <a:ext cx="2095500" cy="2095500"/>
          </a:xfrm>
          <a:prstGeom prst="ellipse">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48" y="304800"/>
            <a:ext cx="2028825" cy="1905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222" y="304800"/>
            <a:ext cx="2028825" cy="1905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5" y="3816928"/>
            <a:ext cx="3468338" cy="301117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883463" y="3588346"/>
            <a:ext cx="3468338" cy="3011175"/>
          </a:xfrm>
          <a:prstGeom prst="rect">
            <a:avLst/>
          </a:prstGeom>
        </p:spPr>
      </p:pic>
    </p:spTree>
    <p:extLst>
      <p:ext uri="{BB962C8B-B14F-4D97-AF65-F5344CB8AC3E}">
        <p14:creationId xmlns:p14="http://schemas.microsoft.com/office/powerpoint/2010/main" val="125186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798" y="533399"/>
            <a:ext cx="3733801" cy="2971801"/>
          </a:xfrm>
          <a:prstGeom prst="rect">
            <a:avLst/>
          </a:prstGeom>
          <a:blipFill>
            <a:blip r:embed="rId2"/>
            <a:tile tx="0" ty="0" sx="100000" sy="100000" flip="none" algn="tl"/>
          </a:blipFill>
        </p:spPr>
        <p:txBody>
          <a:bodyPr wrap="square" rtlCol="0">
            <a:prstTxWarp prst="textArchUpPour">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bn-IN"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শিক্ষক </a:t>
            </a:r>
            <a:r>
              <a:rPr lang="bn-IN"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পরিচিতি</a:t>
            </a:r>
            <a:r>
              <a:rPr lang="bn-IN"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p:txBody>
      </p:sp>
      <p:sp>
        <p:nvSpPr>
          <p:cNvPr id="4" name="TextBox 3"/>
          <p:cNvSpPr txBox="1"/>
          <p:nvPr/>
        </p:nvSpPr>
        <p:spPr>
          <a:xfrm>
            <a:off x="5125133" y="762000"/>
            <a:ext cx="3561667" cy="2757055"/>
          </a:xfrm>
          <a:prstGeom prst="rect">
            <a:avLst/>
          </a:prstGeom>
          <a:blipFill>
            <a:blip r:embed="rId3"/>
            <a:tile tx="0" ty="0" sx="100000" sy="100000" flip="none" algn="tl"/>
          </a:blipFill>
        </p:spPr>
        <p:txBody>
          <a:bodyPr wrap="square" rtlCol="0">
            <a:prstTxWarp prst="textArchUp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পাঠ পরিচিতি </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685" y="1781441"/>
            <a:ext cx="1314513" cy="1600200"/>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685799" y="3519055"/>
            <a:ext cx="4572000" cy="2554545"/>
          </a:xfrm>
          <a:prstGeom prst="rect">
            <a:avLst/>
          </a:prstGeom>
          <a:blipFill>
            <a:blip r:embed="rId5"/>
            <a:tile tx="0" ty="0" sx="100000" sy="100000" flip="none" algn="tl"/>
          </a:blipFill>
          <a:ln>
            <a:solidFill>
              <a:schemeClr val="accent2">
                <a:lumMod val="75000"/>
              </a:schemeClr>
            </a:solidFill>
            <a:prstDash val="lgDashDot"/>
          </a:ln>
        </p:spPr>
        <p:txBody>
          <a:bodyPr wrap="square" rtlCol="0">
            <a:spAutoFit/>
          </a:bodyPr>
          <a:lstStyle/>
          <a:p>
            <a:pPr algn="ctr"/>
            <a:r>
              <a:rPr lang="bn-IN" sz="2800" dirty="0" smtClean="0">
                <a:solidFill>
                  <a:srgbClr val="F018D6"/>
                </a:solidFill>
                <a:latin typeface="NikoshBAN" pitchFamily="2" charset="0"/>
                <a:cs typeface="NikoshBAN" pitchFamily="2" charset="0"/>
              </a:rPr>
              <a:t>মোঃ </a:t>
            </a:r>
            <a:r>
              <a:rPr lang="en-US" sz="2800" dirty="0" err="1" smtClean="0">
                <a:solidFill>
                  <a:srgbClr val="F018D6"/>
                </a:solidFill>
                <a:latin typeface="NikoshBAN" pitchFamily="2" charset="0"/>
                <a:cs typeface="NikoshBAN" pitchFamily="2" charset="0"/>
              </a:rPr>
              <a:t>শহিদুল</a:t>
            </a:r>
            <a:r>
              <a:rPr lang="en-US" sz="2800" dirty="0" smtClean="0">
                <a:solidFill>
                  <a:srgbClr val="F018D6"/>
                </a:solidFill>
                <a:latin typeface="NikoshBAN" pitchFamily="2" charset="0"/>
                <a:cs typeface="NikoshBAN" pitchFamily="2" charset="0"/>
              </a:rPr>
              <a:t> </a:t>
            </a:r>
            <a:r>
              <a:rPr lang="en-US" sz="2800" dirty="0" err="1" smtClean="0">
                <a:solidFill>
                  <a:srgbClr val="F018D6"/>
                </a:solidFill>
                <a:latin typeface="NikoshBAN" pitchFamily="2" charset="0"/>
                <a:cs typeface="NikoshBAN" pitchFamily="2" charset="0"/>
              </a:rPr>
              <a:t>ইসলাম</a:t>
            </a:r>
            <a:r>
              <a:rPr lang="bn-IN" sz="2800" dirty="0" smtClean="0">
                <a:solidFill>
                  <a:srgbClr val="F018D6"/>
                </a:solidFill>
                <a:latin typeface="NikoshBAN" pitchFamily="2" charset="0"/>
                <a:cs typeface="NikoshBAN" pitchFamily="2" charset="0"/>
              </a:rPr>
              <a:t> </a:t>
            </a:r>
            <a:endParaRPr lang="bn-IN" sz="2800" dirty="0" smtClean="0">
              <a:solidFill>
                <a:srgbClr val="F018D6"/>
              </a:solidFill>
              <a:latin typeface="NikoshBAN" pitchFamily="2" charset="0"/>
              <a:cs typeface="NikoshBAN" pitchFamily="2" charset="0"/>
            </a:endParaRPr>
          </a:p>
          <a:p>
            <a:pPr algn="ctr"/>
            <a:r>
              <a:rPr lang="bn-IN" sz="2800" dirty="0" smtClean="0">
                <a:solidFill>
                  <a:srgbClr val="00B050"/>
                </a:solidFill>
                <a:latin typeface="NikoshBAN" pitchFamily="2" charset="0"/>
                <a:cs typeface="NikoshBAN" pitchFamily="2" charset="0"/>
              </a:rPr>
              <a:t>সহকারী শিক্ষক </a:t>
            </a:r>
            <a:endParaRPr lang="en-US" sz="2800" dirty="0">
              <a:solidFill>
                <a:srgbClr val="00B050"/>
              </a:solidFill>
              <a:latin typeface="NikoshBAN" pitchFamily="2" charset="0"/>
              <a:cs typeface="NikoshBAN" pitchFamily="2" charset="0"/>
            </a:endParaRPr>
          </a:p>
          <a:p>
            <a:pPr algn="ctr"/>
            <a:r>
              <a:rPr lang="en-US" sz="2400" dirty="0" smtClean="0">
                <a:solidFill>
                  <a:srgbClr val="7030A0"/>
                </a:solidFill>
                <a:latin typeface="NikoshBAN" pitchFamily="2" charset="0"/>
                <a:cs typeface="NikoshBAN" pitchFamily="2" charset="0"/>
              </a:rPr>
              <a:t>  </a:t>
            </a:r>
            <a:r>
              <a:rPr lang="en-US" sz="2400" dirty="0" err="1" smtClean="0">
                <a:solidFill>
                  <a:srgbClr val="7030A0"/>
                </a:solidFill>
                <a:latin typeface="NikoshBAN" pitchFamily="2" charset="0"/>
                <a:cs typeface="NikoshBAN" pitchFamily="2" charset="0"/>
              </a:rPr>
              <a:t>গাড়ীদহ</a:t>
            </a:r>
            <a:r>
              <a:rPr lang="en-US" sz="2400" dirty="0" smtClean="0">
                <a:solidFill>
                  <a:srgbClr val="7030A0"/>
                </a:solidFill>
                <a:latin typeface="NikoshBAN" pitchFamily="2" charset="0"/>
                <a:cs typeface="NikoshBAN" pitchFamily="2" charset="0"/>
              </a:rPr>
              <a:t> </a:t>
            </a:r>
            <a:r>
              <a:rPr lang="bn-IN" sz="2400" dirty="0" smtClean="0">
                <a:solidFill>
                  <a:srgbClr val="7030A0"/>
                </a:solidFill>
                <a:latin typeface="NikoshBAN" pitchFamily="2" charset="0"/>
                <a:cs typeface="NikoshBAN" pitchFamily="2" charset="0"/>
              </a:rPr>
              <a:t>দাখিল </a:t>
            </a:r>
            <a:r>
              <a:rPr lang="bn-IN" sz="2400" dirty="0" smtClean="0">
                <a:solidFill>
                  <a:srgbClr val="7030A0"/>
                </a:solidFill>
                <a:latin typeface="NikoshBAN" pitchFamily="2" charset="0"/>
                <a:cs typeface="NikoshBAN" pitchFamily="2" charset="0"/>
              </a:rPr>
              <a:t>মাদ্রাসা </a:t>
            </a:r>
          </a:p>
          <a:p>
            <a:pPr algn="ctr"/>
            <a:r>
              <a:rPr lang="en-US" sz="2800" dirty="0" err="1" smtClean="0">
                <a:solidFill>
                  <a:srgbClr val="00B0F0"/>
                </a:solidFill>
                <a:latin typeface="NikoshBAN" pitchFamily="2" charset="0"/>
                <a:cs typeface="NikoshBAN" pitchFamily="2" charset="0"/>
              </a:rPr>
              <a:t>শের</a:t>
            </a:r>
            <a:r>
              <a:rPr lang="bn-IN" sz="2800" dirty="0" smtClean="0">
                <a:solidFill>
                  <a:srgbClr val="00B0F0"/>
                </a:solidFill>
                <a:latin typeface="NikoshBAN" pitchFamily="2" charset="0"/>
                <a:cs typeface="NikoshBAN" pitchFamily="2" charset="0"/>
              </a:rPr>
              <a:t>পুর</a:t>
            </a:r>
            <a:r>
              <a:rPr lang="bn-IN" sz="2800" dirty="0" smtClean="0">
                <a:solidFill>
                  <a:srgbClr val="00B0F0"/>
                </a:solidFill>
                <a:latin typeface="NikoshBAN" pitchFamily="2" charset="0"/>
                <a:cs typeface="NikoshBAN" pitchFamily="2" charset="0"/>
              </a:rPr>
              <a:t>, বগুড়া। </a:t>
            </a:r>
          </a:p>
          <a:p>
            <a:pPr algn="ctr"/>
            <a:r>
              <a:rPr lang="bn-IN" sz="2800" dirty="0" smtClean="0">
                <a:solidFill>
                  <a:srgbClr val="FF0000"/>
                </a:solidFill>
                <a:latin typeface="NikoshBAN" pitchFamily="2" charset="0"/>
                <a:cs typeface="NikoshBAN" pitchFamily="2" charset="0"/>
              </a:rPr>
              <a:t>০১৭</a:t>
            </a:r>
            <a:r>
              <a:rPr lang="en-US" sz="2800" dirty="0" smtClean="0">
                <a:solidFill>
                  <a:srgbClr val="FF0000"/>
                </a:solidFill>
                <a:latin typeface="NikoshBAN" pitchFamily="2" charset="0"/>
                <a:cs typeface="NikoshBAN" pitchFamily="2" charset="0"/>
              </a:rPr>
              <a:t>২৪৬২২২০৯</a:t>
            </a:r>
            <a:r>
              <a:rPr lang="bn-IN" sz="2800" dirty="0" smtClean="0">
                <a:latin typeface="NikoshBAN" pitchFamily="2" charset="0"/>
                <a:cs typeface="NikoshBAN" pitchFamily="2" charset="0"/>
              </a:rPr>
              <a:t> </a:t>
            </a:r>
            <a:endParaRPr lang="bn-IN" sz="2800" dirty="0" smtClean="0">
              <a:latin typeface="NikoshBAN" pitchFamily="2" charset="0"/>
              <a:cs typeface="NikoshBAN" pitchFamily="2" charset="0"/>
            </a:endParaRPr>
          </a:p>
          <a:p>
            <a:pPr algn="ctr"/>
            <a:r>
              <a:rPr lang="en-US" sz="2000" dirty="0" err="1" smtClean="0">
                <a:solidFill>
                  <a:srgbClr val="0070C0"/>
                </a:solidFill>
                <a:latin typeface="NikoshBAN" pitchFamily="2" charset="0"/>
                <a:cs typeface="NikoshBAN" pitchFamily="2" charset="0"/>
              </a:rPr>
              <a:t>shahidulgdm</a:t>
            </a:r>
            <a:r>
              <a:rPr lang="bn-IN" sz="2000" dirty="0" smtClean="0">
                <a:solidFill>
                  <a:srgbClr val="0070C0"/>
                </a:solidFill>
                <a:latin typeface="NikoshBAN" pitchFamily="2" charset="0"/>
                <a:cs typeface="NikoshBAN" pitchFamily="2" charset="0"/>
              </a:rPr>
              <a:t>@</a:t>
            </a:r>
            <a:r>
              <a:rPr lang="bn-BD" sz="2000" dirty="0" smtClean="0">
                <a:solidFill>
                  <a:srgbClr val="0070C0"/>
                </a:solidFill>
                <a:latin typeface="NikoshBAN" pitchFamily="2" charset="0"/>
                <a:cs typeface="NikoshBAN" pitchFamily="2" charset="0"/>
              </a:rPr>
              <a:t>gmail.com</a:t>
            </a:r>
            <a:endParaRPr lang="en-US" sz="2000" dirty="0">
              <a:solidFill>
                <a:srgbClr val="0070C0"/>
              </a:solidFill>
              <a:latin typeface="NikoshBAN" pitchFamily="2" charset="0"/>
              <a:cs typeface="NikoshBAN" pitchFamily="2" charset="0"/>
            </a:endParaRPr>
          </a:p>
        </p:txBody>
      </p:sp>
      <p:sp>
        <p:nvSpPr>
          <p:cNvPr id="7" name="TextBox 6"/>
          <p:cNvSpPr txBox="1"/>
          <p:nvPr/>
        </p:nvSpPr>
        <p:spPr>
          <a:xfrm>
            <a:off x="5334000" y="3505200"/>
            <a:ext cx="3276600" cy="2554545"/>
          </a:xfrm>
          <a:prstGeom prst="rect">
            <a:avLst/>
          </a:prstGeom>
          <a:blipFill>
            <a:blip r:embed="rId5"/>
            <a:tile tx="0" ty="0" sx="100000" sy="100000" flip="none" algn="tl"/>
          </a:blipFill>
          <a:ln>
            <a:solidFill>
              <a:schemeClr val="accent5">
                <a:lumMod val="75000"/>
              </a:schemeClr>
            </a:solidFill>
            <a:prstDash val="dashDot"/>
          </a:ln>
        </p:spPr>
        <p:txBody>
          <a:bodyPr wrap="square" rtlCol="0">
            <a:spAutoFit/>
          </a:bodyPr>
          <a:lstStyle/>
          <a:p>
            <a:pPr algn="ctr"/>
            <a:r>
              <a:rPr lang="bn-IN" sz="3200" dirty="0" smtClean="0">
                <a:solidFill>
                  <a:srgbClr val="0070C0"/>
                </a:solidFill>
                <a:latin typeface="NikoshBAN" pitchFamily="2" charset="0"/>
                <a:cs typeface="NikoshBAN" pitchFamily="2" charset="0"/>
              </a:rPr>
              <a:t>বাংলা প্রথম পত্র </a:t>
            </a:r>
          </a:p>
          <a:p>
            <a:pPr algn="ctr"/>
            <a:r>
              <a:rPr lang="bn-IN" sz="3200" dirty="0" smtClean="0">
                <a:solidFill>
                  <a:srgbClr val="0070C0"/>
                </a:solidFill>
                <a:latin typeface="NikoshBAN" pitchFamily="2" charset="0"/>
                <a:cs typeface="NikoshBAN" pitchFamily="2" charset="0"/>
              </a:rPr>
              <a:t>( গদ্য )</a:t>
            </a:r>
          </a:p>
          <a:p>
            <a:pPr algn="ctr"/>
            <a:r>
              <a:rPr lang="bn-IN" sz="3200" dirty="0" smtClean="0">
                <a:solidFill>
                  <a:srgbClr val="7030A0"/>
                </a:solidFill>
                <a:latin typeface="NikoshBAN" pitchFamily="2" charset="0"/>
                <a:cs typeface="NikoshBAN" pitchFamily="2" charset="0"/>
              </a:rPr>
              <a:t>দশম শ্রেণি </a:t>
            </a:r>
          </a:p>
          <a:p>
            <a:pPr algn="ctr"/>
            <a:r>
              <a:rPr lang="bn-IN" sz="3200" dirty="0" smtClean="0">
                <a:solidFill>
                  <a:srgbClr val="00B050"/>
                </a:solidFill>
                <a:latin typeface="NikoshBAN" pitchFamily="2" charset="0"/>
                <a:cs typeface="NikoshBAN" pitchFamily="2" charset="0"/>
              </a:rPr>
              <a:t>সময়ঃ ৪৫ মিনিট </a:t>
            </a:r>
          </a:p>
          <a:p>
            <a:pPr algn="ctr"/>
            <a:r>
              <a:rPr lang="bn-IN" sz="3200" dirty="0" smtClean="0">
                <a:solidFill>
                  <a:srgbClr val="F018D6"/>
                </a:solidFill>
                <a:latin typeface="NikoshBAN" pitchFamily="2" charset="0"/>
                <a:cs typeface="NikoshBAN" pitchFamily="2" charset="0"/>
              </a:rPr>
              <a:t>তারিখঃ</a:t>
            </a:r>
            <a:r>
              <a:rPr lang="en-US" sz="3200" dirty="0" smtClean="0">
                <a:solidFill>
                  <a:srgbClr val="F018D6"/>
                </a:solidFill>
                <a:latin typeface="NikoshBAN" pitchFamily="2" charset="0"/>
                <a:cs typeface="NikoshBAN" pitchFamily="2" charset="0"/>
              </a:rPr>
              <a:t>25</a:t>
            </a:r>
            <a:r>
              <a:rPr lang="bn-IN" sz="3200" dirty="0" smtClean="0">
                <a:solidFill>
                  <a:srgbClr val="F018D6"/>
                </a:solidFill>
                <a:latin typeface="NikoshBAN" pitchFamily="2" charset="0"/>
                <a:cs typeface="NikoshBAN" pitchFamily="2" charset="0"/>
              </a:rPr>
              <a:t>/</a:t>
            </a:r>
            <a:r>
              <a:rPr lang="en-US" sz="3200" dirty="0" smtClean="0">
                <a:solidFill>
                  <a:srgbClr val="F018D6"/>
                </a:solidFill>
                <a:latin typeface="NikoshBAN" pitchFamily="2" charset="0"/>
                <a:cs typeface="NikoshBAN" pitchFamily="2" charset="0"/>
              </a:rPr>
              <a:t>12</a:t>
            </a:r>
            <a:r>
              <a:rPr lang="bn-IN" sz="3200" dirty="0" smtClean="0">
                <a:solidFill>
                  <a:srgbClr val="F018D6"/>
                </a:solidFill>
                <a:latin typeface="NikoshBAN" pitchFamily="2" charset="0"/>
                <a:cs typeface="NikoshBAN" pitchFamily="2" charset="0"/>
              </a:rPr>
              <a:t>/২০১</a:t>
            </a:r>
            <a:r>
              <a:rPr lang="en-US" sz="3200" dirty="0" smtClean="0">
                <a:solidFill>
                  <a:srgbClr val="F018D6"/>
                </a:solidFill>
                <a:latin typeface="NikoshBAN" pitchFamily="2" charset="0"/>
                <a:cs typeface="NikoshBAN" pitchFamily="2" charset="0"/>
              </a:rPr>
              <a:t>9</a:t>
            </a:r>
            <a:r>
              <a:rPr lang="bn-IN" sz="3200" dirty="0" smtClean="0">
                <a:solidFill>
                  <a:srgbClr val="F018D6"/>
                </a:solidFill>
                <a:latin typeface="NikoshBAN" pitchFamily="2" charset="0"/>
                <a:cs typeface="NikoshBAN" pitchFamily="2" charset="0"/>
              </a:rPr>
              <a:t>ইং  </a:t>
            </a:r>
            <a:endParaRPr lang="en-US" sz="3200" dirty="0">
              <a:solidFill>
                <a:srgbClr val="F018D6"/>
              </a:solidFill>
              <a:latin typeface="NikoshBAN" pitchFamily="2" charset="0"/>
              <a:cs typeface="NikoshBAN" pitchFamily="2" charset="0"/>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4799" y="2209800"/>
            <a:ext cx="2020669" cy="3546884"/>
          </a:xfrm>
          <a:prstGeom prst="rect">
            <a:avLst/>
          </a:prstGeom>
        </p:spPr>
      </p:pic>
      <p:sp>
        <p:nvSpPr>
          <p:cNvPr id="11" name="Rectangle 10"/>
          <p:cNvSpPr/>
          <p:nvPr/>
        </p:nvSpPr>
        <p:spPr>
          <a:xfrm>
            <a:off x="1676400" y="1781441"/>
            <a:ext cx="1676400" cy="1600200"/>
          </a:xfrm>
          <a:prstGeom prst="rect">
            <a:avLst/>
          </a:prstGeom>
          <a:blipFill dpi="0" rotWithShape="1">
            <a:blip r:embed="rId7">
              <a:extLst>
                <a:ext uri="{28A0092B-C50C-407E-A947-70E740481C1C}">
                  <a14:useLocalDpi xmlns:a14="http://schemas.microsoft.com/office/drawing/2010/main" val="0"/>
                </a:ext>
              </a:extLst>
            </a:blip>
            <a:srcRect/>
            <a:stretch>
              <a:fillRect/>
            </a:stretch>
          </a:blip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060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rot="899753">
            <a:off x="5715000" y="0"/>
            <a:ext cx="3429000" cy="3429000"/>
          </a:xfrm>
          <a:prstGeom prst="rect">
            <a:avLst/>
          </a:prstGeom>
          <a:noFill/>
        </p:spPr>
        <p:txBody>
          <a:bodyPr wrap="square" rtlCol="0">
            <a:prstTxWarp prst="textArchUpPour">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bn-IN" sz="4000" b="1" dirty="0" smtClean="0">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সবাইকে ধন্যবাদ </a:t>
            </a:r>
            <a:endParaRPr lang="en-US" sz="4000" b="1" dirty="0">
              <a:ln w="11430"/>
              <a:solidFill>
                <a:srgbClr val="FF0000"/>
              </a:solidFill>
              <a:effectLst>
                <a:outerShdw blurRad="80000" dist="40000" dir="5040000" algn="tl">
                  <a:srgbClr val="000000">
                    <a:alpha val="30000"/>
                  </a:srgbClr>
                </a:outerShdw>
              </a:effectLst>
              <a:latin typeface="NikoshBAN" pitchFamily="2" charset="0"/>
              <a:cs typeface="NikoshBAN" pitchFamily="2"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7576"/>
          <a:stretch/>
        </p:blipFill>
        <p:spPr>
          <a:xfrm>
            <a:off x="14514" y="8708"/>
            <a:ext cx="4793674" cy="68580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2121"/>
          <a:stretch/>
        </p:blipFill>
        <p:spPr>
          <a:xfrm>
            <a:off x="4765966" y="13062"/>
            <a:ext cx="4378034" cy="6858000"/>
          </a:xfrm>
          <a:prstGeom prst="rect">
            <a:avLst/>
          </a:prstGeom>
        </p:spPr>
      </p:pic>
      <p:sp>
        <p:nvSpPr>
          <p:cNvPr id="10" name="TextBox 9"/>
          <p:cNvSpPr txBox="1"/>
          <p:nvPr/>
        </p:nvSpPr>
        <p:spPr>
          <a:xfrm>
            <a:off x="1333500" y="2057400"/>
            <a:ext cx="6096000" cy="2283782"/>
          </a:xfrm>
          <a:prstGeom prst="rect">
            <a:avLst/>
          </a:prstGeom>
          <a:noFill/>
        </p:spPr>
        <p:txBody>
          <a:bodyPr wrap="square" rtlCol="0">
            <a:prstTxWarp prst="textWave4">
              <a:avLst/>
            </a:prstTxWarp>
            <a:spAutoFit/>
          </a:bodyPr>
          <a:lstStyle/>
          <a:p>
            <a:pPr algn="ctr"/>
            <a:r>
              <a:rPr lang="bn-IN"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rPr>
              <a:t>সমাপ্ত </a:t>
            </a:r>
            <a:endPar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66968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0" fill="hold"/>
                                        <p:tgtEl>
                                          <p:spTgt spid="9"/>
                                        </p:tgtEl>
                                        <p:attrNameLst>
                                          <p:attrName>ppt_x</p:attrName>
                                        </p:attrNameLst>
                                      </p:cBhvr>
                                      <p:tavLst>
                                        <p:tav tm="0">
                                          <p:val>
                                            <p:strVal val="1+#ppt_w/2"/>
                                          </p:val>
                                        </p:tav>
                                        <p:tav tm="100000">
                                          <p:val>
                                            <p:strVal val="#ppt_x"/>
                                          </p:val>
                                        </p:tav>
                                      </p:tavLst>
                                    </p:anim>
                                    <p:anim calcmode="lin" valueType="num">
                                      <p:cBhvr additive="base">
                                        <p:cTn id="15" dur="5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0" fill="hold"/>
                                        <p:tgtEl>
                                          <p:spTgt spid="8"/>
                                        </p:tgtEl>
                                        <p:attrNameLst>
                                          <p:attrName>ppt_x</p:attrName>
                                        </p:attrNameLst>
                                      </p:cBhvr>
                                      <p:tavLst>
                                        <p:tav tm="0">
                                          <p:val>
                                            <p:strVal val="0-#ppt_w/2"/>
                                          </p:val>
                                        </p:tav>
                                        <p:tav tm="100000">
                                          <p:val>
                                            <p:strVal val="#ppt_x"/>
                                          </p:val>
                                        </p:tav>
                                      </p:tavLst>
                                    </p:anim>
                                    <p:anim calcmode="lin" valueType="num">
                                      <p:cBhvr additive="base">
                                        <p:cTn id="19" dur="5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0" fill="hold"/>
                                        <p:tgtEl>
                                          <p:spTgt spid="10"/>
                                        </p:tgtEl>
                                        <p:attrNameLst>
                                          <p:attrName>ppt_w</p:attrName>
                                        </p:attrNameLst>
                                      </p:cBhvr>
                                      <p:tavLst>
                                        <p:tav tm="0">
                                          <p:val>
                                            <p:fltVal val="0"/>
                                          </p:val>
                                        </p:tav>
                                        <p:tav tm="100000">
                                          <p:val>
                                            <p:strVal val="#ppt_w"/>
                                          </p:val>
                                        </p:tav>
                                      </p:tavLst>
                                    </p:anim>
                                    <p:anim calcmode="lin" valueType="num">
                                      <p:cBhvr>
                                        <p:cTn id="25" dur="5000" fill="hold"/>
                                        <p:tgtEl>
                                          <p:spTgt spid="10"/>
                                        </p:tgtEl>
                                        <p:attrNameLst>
                                          <p:attrName>ppt_h</p:attrName>
                                        </p:attrNameLst>
                                      </p:cBhvr>
                                      <p:tavLst>
                                        <p:tav tm="0">
                                          <p:val>
                                            <p:fltVal val="0"/>
                                          </p:val>
                                        </p:tav>
                                        <p:tav tm="100000">
                                          <p:val>
                                            <p:strVal val="#ppt_h"/>
                                          </p:val>
                                        </p:tav>
                                      </p:tavLst>
                                    </p:anim>
                                    <p:animEffect transition="in" filter="fade">
                                      <p:cBhvr>
                                        <p:cTn id="26"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6">
              <a:lumMod val="20000"/>
              <a:lumOff val="80000"/>
            </a:schemeClr>
          </a:solidFill>
          <a:ln>
            <a:solidFill>
              <a:srgbClr val="F018D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17763"/>
            <a:ext cx="4399303" cy="2840182"/>
          </a:xfrm>
          <a:prstGeom prst="rect">
            <a:avLst/>
          </a:prstGeom>
          <a:ln w="28575">
            <a:solidFill>
              <a:srgbClr val="F018D6"/>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17" y="3068780"/>
            <a:ext cx="4447309" cy="2943225"/>
          </a:xfrm>
          <a:prstGeom prst="rect">
            <a:avLst/>
          </a:prstGeom>
          <a:ln w="28575">
            <a:solidFill>
              <a:srgbClr val="1CEC3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962" y="3068780"/>
            <a:ext cx="4385542" cy="2957080"/>
          </a:xfrm>
          <a:prstGeom prst="rect">
            <a:avLst/>
          </a:prstGeom>
          <a:ln w="28575">
            <a:solidFill>
              <a:srgbClr val="7030A0"/>
            </a:solid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6383"/>
          <a:stretch/>
        </p:blipFill>
        <p:spPr>
          <a:xfrm>
            <a:off x="131617" y="117764"/>
            <a:ext cx="4447309" cy="2840181"/>
          </a:xfrm>
          <a:prstGeom prst="rect">
            <a:avLst/>
          </a:prstGeom>
          <a:ln w="28575">
            <a:solidFill>
              <a:srgbClr val="0070C0"/>
            </a:solidFill>
          </a:ln>
        </p:spPr>
      </p:pic>
      <p:sp>
        <p:nvSpPr>
          <p:cNvPr id="9" name="TextBox 8"/>
          <p:cNvSpPr txBox="1"/>
          <p:nvPr/>
        </p:nvSpPr>
        <p:spPr>
          <a:xfrm>
            <a:off x="131618" y="6172200"/>
            <a:ext cx="8915886"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prstTxWarp prst="textPlain">
              <a:avLst/>
            </a:prstTxWarp>
            <a:spAutoFit/>
          </a:bodyPr>
          <a:lstStyle/>
          <a:p>
            <a:r>
              <a:rPr lang="b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পার্শ্ববর্তী দেশ আফগানিস্থানের কিছু চিত্র।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57962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1+#ppt_w/2"/>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0-#ppt_w/2"/>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0" fill="hold"/>
                                        <p:tgtEl>
                                          <p:spTgt spid="4"/>
                                        </p:tgtEl>
                                        <p:attrNameLst>
                                          <p:attrName>ppt_x</p:attrName>
                                        </p:attrNameLst>
                                      </p:cBhvr>
                                      <p:tavLst>
                                        <p:tav tm="0">
                                          <p:val>
                                            <p:strVal val="1+#ppt_w/2"/>
                                          </p:val>
                                        </p:tav>
                                        <p:tav tm="100000">
                                          <p:val>
                                            <p:strVal val="#ppt_x"/>
                                          </p:val>
                                        </p:tav>
                                      </p:tavLst>
                                    </p:anim>
                                    <p:anim calcmode="lin" valueType="num">
                                      <p:cBhvr additive="base">
                                        <p:cTn id="16" dur="5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0" fill="hold"/>
                                        <p:tgtEl>
                                          <p:spTgt spid="5"/>
                                        </p:tgtEl>
                                        <p:attrNameLst>
                                          <p:attrName>ppt_x</p:attrName>
                                        </p:attrNameLst>
                                      </p:cBhvr>
                                      <p:tavLst>
                                        <p:tav tm="0">
                                          <p:val>
                                            <p:strVal val="0-#ppt_w/2"/>
                                          </p:val>
                                        </p:tav>
                                        <p:tav tm="100000">
                                          <p:val>
                                            <p:strVal val="#ppt_x"/>
                                          </p:val>
                                        </p:tav>
                                      </p:tavLst>
                                    </p:anim>
                                    <p:anim calcmode="lin" valueType="num">
                                      <p:cBhvr additive="base">
                                        <p:cTn id="20" dur="5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by="(-#ppt_w*2)" calcmode="lin" valueType="num">
                                      <p:cBhvr rctx="PPT">
                                        <p:cTn id="25" dur="500" autoRev="1" fill="hold">
                                          <p:stCondLst>
                                            <p:cond delay="0"/>
                                          </p:stCondLst>
                                        </p:cTn>
                                        <p:tgtEl>
                                          <p:spTgt spid="9"/>
                                        </p:tgtEl>
                                        <p:attrNameLst>
                                          <p:attrName>ppt_w</p:attrName>
                                        </p:attrNameLst>
                                      </p:cBhvr>
                                    </p:anim>
                                    <p:anim by="(#ppt_w*0.50)" calcmode="lin" valueType="num">
                                      <p:cBhvr>
                                        <p:cTn id="26" dur="500" decel="50000" autoRev="1" fill="hold">
                                          <p:stCondLst>
                                            <p:cond delay="0"/>
                                          </p:stCondLst>
                                        </p:cTn>
                                        <p:tgtEl>
                                          <p:spTgt spid="9"/>
                                        </p:tgtEl>
                                        <p:attrNameLst>
                                          <p:attrName>ppt_x</p:attrName>
                                        </p:attrNameLst>
                                      </p:cBhvr>
                                    </p:anim>
                                    <p:anim from="(-#ppt_h/2)" to="(#ppt_y)" calcmode="lin" valueType="num">
                                      <p:cBhvr>
                                        <p:cTn id="27" dur="1000" fill="hold">
                                          <p:stCondLst>
                                            <p:cond delay="0"/>
                                          </p:stCondLst>
                                        </p:cTn>
                                        <p:tgtEl>
                                          <p:spTgt spid="9"/>
                                        </p:tgtEl>
                                        <p:attrNameLst>
                                          <p:attrName>ppt_y</p:attrName>
                                        </p:attrNameLst>
                                      </p:cBhvr>
                                    </p:anim>
                                    <p:animRot by="21600000">
                                      <p:cBhvr>
                                        <p:cTn id="28"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57200" y="-16823"/>
            <a:ext cx="8001000" cy="5846618"/>
          </a:xfrm>
          <a:prstGeom prst="rect">
            <a:avLst/>
          </a:prstGeom>
          <a:noFill/>
        </p:spPr>
        <p:txBody>
          <a:bodyPr wrap="square" rtlCol="0">
            <a:prstTxWarp prst="textArchUpPour">
              <a:avLst>
                <a:gd name="adj1" fmla="val 10374099"/>
                <a:gd name="adj2" fmla="val 54014"/>
              </a:avLst>
            </a:prstTxWarp>
            <a:spAutoFit/>
          </a:bodyPr>
          <a:lstStyle/>
          <a:p>
            <a:pPr algn="ctr"/>
            <a:r>
              <a:rPr lang="bn-IN" sz="6000" b="1" cap="all" dirty="0" smtClean="0">
                <a:ln w="9000" cmpd="sng">
                  <a:solidFill>
                    <a:schemeClr val="accent4">
                      <a:shade val="50000"/>
                      <a:satMod val="120000"/>
                    </a:schemeClr>
                  </a:solidFill>
                  <a:prstDash val="solid"/>
                </a:ln>
                <a:solidFill>
                  <a:srgbClr val="F018D6"/>
                </a:solidFill>
                <a:effectLst>
                  <a:reflection blurRad="12700" stA="28000" endPos="45000" dist="1000" dir="5400000" sy="-100000" algn="bl" rotWithShape="0"/>
                </a:effectLst>
                <a:latin typeface="NikoshBAN" pitchFamily="2" charset="0"/>
                <a:cs typeface="NikoshBAN" pitchFamily="2" charset="0"/>
              </a:rPr>
              <a:t>পাঠ ঘোষণা </a:t>
            </a:r>
            <a:endParaRPr lang="en-US" sz="6000" b="1" cap="all" dirty="0">
              <a:ln w="9000" cmpd="sng">
                <a:solidFill>
                  <a:schemeClr val="accent4">
                    <a:shade val="50000"/>
                    <a:satMod val="120000"/>
                  </a:schemeClr>
                </a:solidFill>
                <a:prstDash val="solid"/>
              </a:ln>
              <a:solidFill>
                <a:srgbClr val="F018D6"/>
              </a:solidFill>
              <a:effectLst>
                <a:reflection blurRad="12700" stA="28000" endPos="45000" dist="1000" dir="5400000" sy="-100000" algn="bl" rotWithShape="0"/>
              </a:effectLst>
              <a:latin typeface="NikoshBAN" pitchFamily="2" charset="0"/>
              <a:cs typeface="NikoshBAN" pitchFamily="2" charset="0"/>
            </a:endParaRPr>
          </a:p>
        </p:txBody>
      </p:sp>
      <p:sp>
        <p:nvSpPr>
          <p:cNvPr id="3" name="TextBox 2"/>
          <p:cNvSpPr txBox="1"/>
          <p:nvPr/>
        </p:nvSpPr>
        <p:spPr>
          <a:xfrm>
            <a:off x="2590800" y="2271485"/>
            <a:ext cx="3733800" cy="2392555"/>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6600" b="1" dirty="0"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প্রবাস বন্ধু </a:t>
            </a:r>
            <a:endParaRPr lang="en-US" sz="66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5" name="TextBox 4"/>
          <p:cNvSpPr txBox="1"/>
          <p:nvPr/>
        </p:nvSpPr>
        <p:spPr>
          <a:xfrm>
            <a:off x="0" y="1143000"/>
            <a:ext cx="9144000" cy="5715000"/>
          </a:xfrm>
          <a:prstGeom prst="rect">
            <a:avLst/>
          </a:prstGeom>
          <a:noFill/>
        </p:spPr>
        <p:txBody>
          <a:bodyPr wrap="square" rtlCol="0">
            <a:prstTxWarp prst="textArchDownPour">
              <a:avLst>
                <a:gd name="adj1" fmla="val 20959561"/>
                <a:gd name="adj2" fmla="val 44053"/>
              </a:avLst>
            </a:prstTxWarp>
            <a:spAutoFit/>
          </a:bodyPr>
          <a:lstStyle/>
          <a:p>
            <a:pPr algn="ctr"/>
            <a:r>
              <a:rPr lang="bn-IN" sz="6600" b="1" dirty="0"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NikoshBAN" pitchFamily="2" charset="0"/>
                <a:cs typeface="NikoshBAN" pitchFamily="2" charset="0"/>
              </a:rPr>
              <a:t>সৈয়দ মুজতবা আলী  </a:t>
            </a:r>
            <a:endParaRPr lang="en-US" sz="66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Tree>
    <p:extLst>
      <p:ext uri="{BB962C8B-B14F-4D97-AF65-F5344CB8AC3E}">
        <p14:creationId xmlns:p14="http://schemas.microsoft.com/office/powerpoint/2010/main" val="283070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3000" fill="hold"/>
                                        <p:tgtEl>
                                          <p:spTgt spid="3"/>
                                        </p:tgtEl>
                                        <p:attrNameLst>
                                          <p:attrName>ppt_w</p:attrName>
                                        </p:attrNameLst>
                                      </p:cBhvr>
                                      <p:tavLst>
                                        <p:tav tm="0">
                                          <p:val>
                                            <p:fltVal val="0"/>
                                          </p:val>
                                        </p:tav>
                                        <p:tav tm="100000">
                                          <p:val>
                                            <p:strVal val="#ppt_w"/>
                                          </p:val>
                                        </p:tav>
                                      </p:tavLst>
                                    </p:anim>
                                    <p:anim calcmode="lin" valueType="num">
                                      <p:cBhvr>
                                        <p:cTn id="22" dur="3000" fill="hold"/>
                                        <p:tgtEl>
                                          <p:spTgt spid="3"/>
                                        </p:tgtEl>
                                        <p:attrNameLst>
                                          <p:attrName>ppt_h</p:attrName>
                                        </p:attrNameLst>
                                      </p:cBhvr>
                                      <p:tavLst>
                                        <p:tav tm="0">
                                          <p:val>
                                            <p:fltVal val="0"/>
                                          </p:val>
                                        </p:tav>
                                        <p:tav tm="100000">
                                          <p:val>
                                            <p:strVal val="#ppt_h"/>
                                          </p:val>
                                        </p:tav>
                                      </p:tavLst>
                                    </p:anim>
                                    <p:animEffect transition="in" filter="fade">
                                      <p:cBhvr>
                                        <p:cTn id="2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438400" y="96980"/>
            <a:ext cx="4191000" cy="609600"/>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Inflate">
              <a:avLst/>
            </a:prstTxWarp>
          </a:bodyPr>
          <a:lstStyle/>
          <a:p>
            <a:pPr algn="ctr"/>
            <a:r>
              <a:rPr lang="bn-IN" sz="3600" dirty="0" smtClean="0">
                <a:solidFill>
                  <a:srgbClr val="00B0F0"/>
                </a:solidFill>
                <a:latin typeface="NikoshBAN" pitchFamily="2" charset="0"/>
                <a:cs typeface="NikoshBAN" pitchFamily="2" charset="0"/>
              </a:rPr>
              <a:t>শিখন ফল </a:t>
            </a:r>
            <a:endParaRPr lang="en-US" sz="3600" dirty="0">
              <a:solidFill>
                <a:srgbClr val="00B0F0"/>
              </a:solidFill>
              <a:latin typeface="NikoshBAN" pitchFamily="2" charset="0"/>
              <a:cs typeface="NikoshBAN" pitchFamily="2" charset="0"/>
            </a:endParaRPr>
          </a:p>
        </p:txBody>
      </p:sp>
      <p:sp>
        <p:nvSpPr>
          <p:cNvPr id="4" name="TextBox 3"/>
          <p:cNvSpPr txBox="1"/>
          <p:nvPr/>
        </p:nvSpPr>
        <p:spPr>
          <a:xfrm>
            <a:off x="457200" y="745727"/>
            <a:ext cx="4800600" cy="646331"/>
          </a:xfrm>
          <a:prstGeom prst="rect">
            <a:avLst/>
          </a:prstGeom>
          <a:noFill/>
        </p:spPr>
        <p:txBody>
          <a:bodyPr wrap="square" rtlCol="0">
            <a:spAutoFit/>
          </a:bodyPr>
          <a:lstStyle/>
          <a:p>
            <a:r>
              <a:rPr lang="b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এই  পাঠ শেষে শিক্ষার্থীরা--- </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5" name="TextBox 4"/>
          <p:cNvSpPr txBox="1"/>
          <p:nvPr/>
        </p:nvSpPr>
        <p:spPr>
          <a:xfrm>
            <a:off x="1631188" y="1676400"/>
            <a:ext cx="7350021" cy="608229"/>
          </a:xfrm>
          <a:prstGeom prst="rect">
            <a:avLst/>
          </a:prstGeom>
          <a:noFill/>
        </p:spPr>
        <p:txBody>
          <a:bodyPr wrap="square" rtlCol="0">
            <a:prstTxWarp prst="textPlain">
              <a:avLst/>
            </a:prstTxWarp>
            <a:spAutoFit/>
          </a:bodyPr>
          <a:lstStyle/>
          <a:p>
            <a:pPr marL="342900" indent="-342900">
              <a:buFont typeface="Wingdings" pitchFamily="2" charset="2"/>
              <a:buChar char="v"/>
            </a:pPr>
            <a:r>
              <a:rPr lang="bn-IN" sz="2000" b="1"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NikoshBAN" pitchFamily="2" charset="0"/>
                <a:cs typeface="NikoshBAN" pitchFamily="2" charset="0"/>
              </a:rPr>
              <a:t>সৈয়দ মুজতবা আলী সম্পর্কে বলতে পারবে।  </a:t>
            </a:r>
            <a:endParaRPr lang="en-US" sz="20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6" name="TextBox 5"/>
          <p:cNvSpPr txBox="1"/>
          <p:nvPr/>
        </p:nvSpPr>
        <p:spPr>
          <a:xfrm>
            <a:off x="1589809" y="2743200"/>
            <a:ext cx="7391400" cy="516082"/>
          </a:xfrm>
          <a:prstGeom prst="rect">
            <a:avLst/>
          </a:prstGeom>
          <a:noFill/>
        </p:spPr>
        <p:txBody>
          <a:bodyPr wrap="square" rtlCol="0">
            <a:prstTxWarp prst="textPlain">
              <a:avLst/>
            </a:prstTxWarp>
            <a:spAutoFit/>
          </a:bodyPr>
          <a:lstStyle/>
          <a:p>
            <a:pPr marL="571500" indent="-571500">
              <a:buFont typeface="Wingdings" pitchFamily="2" charset="2"/>
              <a:buChar char="v"/>
            </a:pPr>
            <a:r>
              <a:rPr lang="bn-IN" sz="3600" b="1" dirty="0" smtClean="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NikoshBAN" pitchFamily="2" charset="0"/>
                <a:cs typeface="NikoshBAN" pitchFamily="2" charset="0"/>
              </a:rPr>
              <a:t>কয়েকটি শব্দের অর্থ বলতে পারবে।  </a:t>
            </a:r>
            <a:endParaRPr lang="en-US" sz="3600" b="1"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7" name="TextBox 6"/>
          <p:cNvSpPr txBox="1"/>
          <p:nvPr/>
        </p:nvSpPr>
        <p:spPr>
          <a:xfrm>
            <a:off x="1608859" y="3751028"/>
            <a:ext cx="7353300" cy="1932529"/>
          </a:xfrm>
          <a:prstGeom prst="rect">
            <a:avLst/>
          </a:prstGeom>
          <a:noFill/>
        </p:spPr>
        <p:txBody>
          <a:bodyPr wrap="square" rtlCol="0">
            <a:prstTxWarp prst="textPlain">
              <a:avLst/>
            </a:prstTxWarp>
            <a:spAutoFit/>
          </a:bodyPr>
          <a:lstStyle/>
          <a:p>
            <a:pPr marL="571500" indent="-571500">
              <a:buFont typeface="Wingdings" pitchFamily="2" charset="2"/>
              <a:buChar char="v"/>
            </a:pPr>
            <a:r>
              <a:rPr lang="bn-IN" sz="3600" b="1" dirty="0" smtClean="0">
                <a:ln w="17780" cmpd="sng">
                  <a:solidFill>
                    <a:schemeClr val="accent1">
                      <a:tint val="3000"/>
                    </a:schemeClr>
                  </a:solidFill>
                  <a:prstDash val="solid"/>
                  <a:miter lim="800000"/>
                </a:ln>
                <a:solidFill>
                  <a:schemeClr val="accent5">
                    <a:lumMod val="50000"/>
                  </a:schemeClr>
                </a:solidFill>
                <a:effectLst>
                  <a:outerShdw blurRad="55000" dist="50800" dir="5400000" algn="tl">
                    <a:srgbClr val="000000">
                      <a:alpha val="33000"/>
                    </a:srgbClr>
                  </a:outerShdw>
                </a:effectLst>
                <a:latin typeface="NikoshBAN" pitchFamily="2" charset="0"/>
                <a:cs typeface="NikoshBAN" pitchFamily="2" charset="0"/>
              </a:rPr>
              <a:t>একজন মানুষের চরিত্র কিভাবে পরিচালনা করলে মানুষের ভালবাসা পাওয়া যাবে সে সম্পর্কে বলতে পারবে।  </a:t>
            </a:r>
            <a:endParaRPr lang="en-US" sz="3600" b="1" dirty="0">
              <a:ln w="17780" cmpd="sng">
                <a:solidFill>
                  <a:schemeClr val="accent1">
                    <a:tint val="3000"/>
                  </a:schemeClr>
                </a:solidFill>
                <a:prstDash val="solid"/>
                <a:miter lim="800000"/>
              </a:ln>
              <a:solidFill>
                <a:schemeClr val="accent5">
                  <a:lumMod val="50000"/>
                </a:schemeClr>
              </a:solidFill>
              <a:effectLst>
                <a:outerShdw blurRad="55000" dist="50800" dir="5400000" algn="tl">
                  <a:srgbClr val="000000">
                    <a:alpha val="33000"/>
                  </a:srgbClr>
                </a:outerShdw>
              </a:effectLst>
              <a:latin typeface="NikoshBAN" pitchFamily="2" charset="0"/>
              <a:cs typeface="NikoshBAN"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913" y="3564949"/>
            <a:ext cx="1057275" cy="1211315"/>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663" y="2539713"/>
            <a:ext cx="1057275" cy="1211315"/>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663" y="5077899"/>
            <a:ext cx="1057275" cy="121131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270418">
            <a:off x="583623" y="1485214"/>
            <a:ext cx="990600" cy="990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270418">
            <a:off x="690234" y="4280964"/>
            <a:ext cx="990600" cy="990600"/>
          </a:xfrm>
          <a:prstGeom prst="rect">
            <a:avLst/>
          </a:prstGeom>
        </p:spPr>
      </p:pic>
    </p:spTree>
    <p:extLst>
      <p:ext uri="{BB962C8B-B14F-4D97-AF65-F5344CB8AC3E}">
        <p14:creationId xmlns:p14="http://schemas.microsoft.com/office/powerpoint/2010/main" val="179394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2" presetClass="exit" presetSubtype="2" fill="hold" nodeType="withEffect">
                                  <p:stCondLst>
                                    <p:cond delay="0"/>
                                  </p:stCondLst>
                                  <p:childTnLst>
                                    <p:anim calcmode="lin" valueType="num">
                                      <p:cBhvr additive="base">
                                        <p:cTn id="13" dur="1000"/>
                                        <p:tgtEl>
                                          <p:spTgt spid="13"/>
                                        </p:tgtEl>
                                        <p:attrNameLst>
                                          <p:attrName>ppt_x</p:attrName>
                                        </p:attrNameLst>
                                      </p:cBhvr>
                                      <p:tavLst>
                                        <p:tav tm="0">
                                          <p:val>
                                            <p:strVal val="ppt_x"/>
                                          </p:val>
                                        </p:tav>
                                        <p:tav tm="100000">
                                          <p:val>
                                            <p:strVal val="1+ppt_w/2"/>
                                          </p:val>
                                        </p:tav>
                                      </p:tavLst>
                                    </p:anim>
                                    <p:anim calcmode="lin" valueType="num">
                                      <p:cBhvr additive="base">
                                        <p:cTn id="14" dur="1000"/>
                                        <p:tgtEl>
                                          <p:spTgt spid="13"/>
                                        </p:tgtEl>
                                        <p:attrNameLst>
                                          <p:attrName>ppt_y</p:attrName>
                                        </p:attrNameLst>
                                      </p:cBhvr>
                                      <p:tavLst>
                                        <p:tav tm="0">
                                          <p:val>
                                            <p:strVal val="ppt_y"/>
                                          </p:val>
                                        </p:tav>
                                        <p:tav tm="100000">
                                          <p:val>
                                            <p:strVal val="ppt_y"/>
                                          </p:val>
                                        </p:tav>
                                      </p:tavLst>
                                    </p:anim>
                                    <p:set>
                                      <p:cBhvr>
                                        <p:cTn id="15" dur="1" fill="hold">
                                          <p:stCondLst>
                                            <p:cond delay="999"/>
                                          </p:stCondLst>
                                        </p:cTn>
                                        <p:tgtEl>
                                          <p:spTgt spid="1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par>
                                <p:cTn id="25" presetID="2" presetClass="exit" presetSubtype="2" fill="hold" nodeType="withEffect">
                                  <p:stCondLst>
                                    <p:cond delay="0"/>
                                  </p:stCondLst>
                                  <p:childTnLst>
                                    <p:anim calcmode="lin" valueType="num">
                                      <p:cBhvr additive="base">
                                        <p:cTn id="26" dur="1000"/>
                                        <p:tgtEl>
                                          <p:spTgt spid="10"/>
                                        </p:tgtEl>
                                        <p:attrNameLst>
                                          <p:attrName>ppt_x</p:attrName>
                                        </p:attrNameLst>
                                      </p:cBhvr>
                                      <p:tavLst>
                                        <p:tav tm="0">
                                          <p:val>
                                            <p:strVal val="ppt_x"/>
                                          </p:val>
                                        </p:tav>
                                        <p:tav tm="100000">
                                          <p:val>
                                            <p:strVal val="1+ppt_w/2"/>
                                          </p:val>
                                        </p:tav>
                                      </p:tavLst>
                                    </p:anim>
                                    <p:anim calcmode="lin" valueType="num">
                                      <p:cBhvr additive="base">
                                        <p:cTn id="27" dur="1000"/>
                                        <p:tgtEl>
                                          <p:spTgt spid="10"/>
                                        </p:tgtEl>
                                        <p:attrNameLst>
                                          <p:attrName>ppt_y</p:attrName>
                                        </p:attrNameLst>
                                      </p:cBhvr>
                                      <p:tavLst>
                                        <p:tav tm="0">
                                          <p:val>
                                            <p:strVal val="ppt_y"/>
                                          </p:val>
                                        </p:tav>
                                        <p:tav tm="100000">
                                          <p:val>
                                            <p:strVal val="ppt_y"/>
                                          </p:val>
                                        </p:tav>
                                      </p:tavLst>
                                    </p:anim>
                                    <p:set>
                                      <p:cBhvr>
                                        <p:cTn id="28" dur="1" fill="hold">
                                          <p:stCondLst>
                                            <p:cond delay="9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par>
                                <p:cTn id="38" presetID="2" presetClass="exit" presetSubtype="2" fill="hold" nodeType="withEffect">
                                  <p:stCondLst>
                                    <p:cond delay="0"/>
                                  </p:stCondLst>
                                  <p:childTnLst>
                                    <p:anim calcmode="lin" valueType="num">
                                      <p:cBhvr additive="base">
                                        <p:cTn id="39" dur="1000"/>
                                        <p:tgtEl>
                                          <p:spTgt spid="9"/>
                                        </p:tgtEl>
                                        <p:attrNameLst>
                                          <p:attrName>ppt_x</p:attrName>
                                        </p:attrNameLst>
                                      </p:cBhvr>
                                      <p:tavLst>
                                        <p:tav tm="0">
                                          <p:val>
                                            <p:strVal val="ppt_x"/>
                                          </p:val>
                                        </p:tav>
                                        <p:tav tm="100000">
                                          <p:val>
                                            <p:strVal val="1+ppt_w/2"/>
                                          </p:val>
                                        </p:tav>
                                      </p:tavLst>
                                    </p:anim>
                                    <p:anim calcmode="lin" valueType="num">
                                      <p:cBhvr additive="base">
                                        <p:cTn id="40" dur="1000"/>
                                        <p:tgtEl>
                                          <p:spTgt spid="9"/>
                                        </p:tgtEl>
                                        <p:attrNameLst>
                                          <p:attrName>ppt_y</p:attrName>
                                        </p:attrNameLst>
                                      </p:cBhvr>
                                      <p:tavLst>
                                        <p:tav tm="0">
                                          <p:val>
                                            <p:strVal val="ppt_y"/>
                                          </p:val>
                                        </p:tav>
                                        <p:tav tm="100000">
                                          <p:val>
                                            <p:strVal val="ppt_y"/>
                                          </p:val>
                                        </p:tav>
                                      </p:tavLst>
                                    </p:anim>
                                    <p:set>
                                      <p:cBhvr>
                                        <p:cTn id="41" dur="1" fill="hold">
                                          <p:stCondLst>
                                            <p:cond delay="999"/>
                                          </p:stCondLst>
                                        </p:cTn>
                                        <p:tgtEl>
                                          <p:spTgt spid="9"/>
                                        </p:tgtEl>
                                        <p:attrNameLst>
                                          <p:attrName>style.visibility</p:attrName>
                                        </p:attrNameLst>
                                      </p:cBhvr>
                                      <p:to>
                                        <p:strVal val="hidden"/>
                                      </p:to>
                                    </p:set>
                                  </p:childTnLst>
                                </p:cTn>
                              </p:par>
                              <p:par>
                                <p:cTn id="42" presetID="2" presetClass="exit" presetSubtype="2" fill="hold" nodeType="withEffect">
                                  <p:stCondLst>
                                    <p:cond delay="1000"/>
                                  </p:stCondLst>
                                  <p:childTnLst>
                                    <p:anim calcmode="lin" valueType="num">
                                      <p:cBhvr additive="base">
                                        <p:cTn id="43" dur="1000"/>
                                        <p:tgtEl>
                                          <p:spTgt spid="14"/>
                                        </p:tgtEl>
                                        <p:attrNameLst>
                                          <p:attrName>ppt_x</p:attrName>
                                        </p:attrNameLst>
                                      </p:cBhvr>
                                      <p:tavLst>
                                        <p:tav tm="0">
                                          <p:val>
                                            <p:strVal val="ppt_x"/>
                                          </p:val>
                                        </p:tav>
                                        <p:tav tm="100000">
                                          <p:val>
                                            <p:strVal val="1+ppt_w/2"/>
                                          </p:val>
                                        </p:tav>
                                      </p:tavLst>
                                    </p:anim>
                                    <p:anim calcmode="lin" valueType="num">
                                      <p:cBhvr additive="base">
                                        <p:cTn id="44" dur="1000"/>
                                        <p:tgtEl>
                                          <p:spTgt spid="14"/>
                                        </p:tgtEl>
                                        <p:attrNameLst>
                                          <p:attrName>ppt_y</p:attrName>
                                        </p:attrNameLst>
                                      </p:cBhvr>
                                      <p:tavLst>
                                        <p:tav tm="0">
                                          <p:val>
                                            <p:strVal val="ppt_y"/>
                                          </p:val>
                                        </p:tav>
                                        <p:tav tm="100000">
                                          <p:val>
                                            <p:strVal val="ppt_y"/>
                                          </p:val>
                                        </p:tav>
                                      </p:tavLst>
                                    </p:anim>
                                    <p:set>
                                      <p:cBhvr>
                                        <p:cTn id="45" dur="1" fill="hold">
                                          <p:stCondLst>
                                            <p:cond delay="999"/>
                                          </p:stCondLst>
                                        </p:cTn>
                                        <p:tgtEl>
                                          <p:spTgt spid="14"/>
                                        </p:tgtEl>
                                        <p:attrNameLst>
                                          <p:attrName>style.visibility</p:attrName>
                                        </p:attrNameLst>
                                      </p:cBhvr>
                                      <p:to>
                                        <p:strVal val="hidden"/>
                                      </p:to>
                                    </p:set>
                                  </p:childTnLst>
                                </p:cTn>
                              </p:par>
                              <p:par>
                                <p:cTn id="46" presetID="2" presetClass="exit" presetSubtype="2" fill="hold" nodeType="withEffect">
                                  <p:stCondLst>
                                    <p:cond delay="1590"/>
                                  </p:stCondLst>
                                  <p:childTnLst>
                                    <p:anim calcmode="lin" valueType="num">
                                      <p:cBhvr additive="base">
                                        <p:cTn id="47" dur="1000"/>
                                        <p:tgtEl>
                                          <p:spTgt spid="11"/>
                                        </p:tgtEl>
                                        <p:attrNameLst>
                                          <p:attrName>ppt_x</p:attrName>
                                        </p:attrNameLst>
                                      </p:cBhvr>
                                      <p:tavLst>
                                        <p:tav tm="0">
                                          <p:val>
                                            <p:strVal val="ppt_x"/>
                                          </p:val>
                                        </p:tav>
                                        <p:tav tm="100000">
                                          <p:val>
                                            <p:strVal val="1+ppt_w/2"/>
                                          </p:val>
                                        </p:tav>
                                      </p:tavLst>
                                    </p:anim>
                                    <p:anim calcmode="lin" valueType="num">
                                      <p:cBhvr additive="base">
                                        <p:cTn id="48" dur="1000"/>
                                        <p:tgtEl>
                                          <p:spTgt spid="11"/>
                                        </p:tgtEl>
                                        <p:attrNameLst>
                                          <p:attrName>ppt_y</p:attrName>
                                        </p:attrNameLst>
                                      </p:cBhvr>
                                      <p:tavLst>
                                        <p:tav tm="0">
                                          <p:val>
                                            <p:strVal val="ppt_y"/>
                                          </p:val>
                                        </p:tav>
                                        <p:tav tm="100000">
                                          <p:val>
                                            <p:strVal val="ppt_y"/>
                                          </p:val>
                                        </p:tav>
                                      </p:tavLst>
                                    </p:anim>
                                    <p:set>
                                      <p:cBhvr>
                                        <p:cTn id="49"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3181" y="2095"/>
            <a:ext cx="8818417" cy="646331"/>
          </a:xfrm>
          <a:prstGeom prst="rect">
            <a:avLst/>
          </a:prstGeom>
          <a:noFill/>
        </p:spPr>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লেখক পরিচিতি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4" name="TextBox 3"/>
          <p:cNvSpPr txBox="1"/>
          <p:nvPr/>
        </p:nvSpPr>
        <p:spPr>
          <a:xfrm>
            <a:off x="2667000" y="533400"/>
            <a:ext cx="3733800" cy="3048000"/>
          </a:xfrm>
          <a:prstGeom prst="rect">
            <a:avLst/>
          </a:prstGeom>
          <a:noFill/>
        </p:spPr>
        <p:txBody>
          <a:bodyPr wrap="square" rtlCol="0">
            <a:prstTxWarp prst="textArchUp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সৈয়দ মুজতবা আলী </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5" name="TextBox 4"/>
          <p:cNvSpPr txBox="1"/>
          <p:nvPr/>
        </p:nvSpPr>
        <p:spPr>
          <a:xfrm>
            <a:off x="145473" y="1103989"/>
            <a:ext cx="2292927" cy="206210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bn-IN" sz="3200" dirty="0" smtClean="0">
                <a:solidFill>
                  <a:srgbClr val="F018D6"/>
                </a:solidFill>
                <a:latin typeface="NikoshBAN" pitchFamily="2" charset="0"/>
                <a:cs typeface="NikoshBAN" pitchFamily="2" charset="0"/>
              </a:rPr>
              <a:t>জন্মঃ</a:t>
            </a:r>
            <a:r>
              <a:rPr lang="bn-IN" sz="3200" dirty="0" smtClean="0">
                <a:solidFill>
                  <a:srgbClr val="00B050"/>
                </a:solidFill>
                <a:latin typeface="NikoshBAN" pitchFamily="2" charset="0"/>
                <a:cs typeface="NikoshBAN" pitchFamily="2" charset="0"/>
              </a:rPr>
              <a:t> ১৯০৪ খ্রিস্টাব্দে ১৩ই সেপ্টেম্বর জন্ম গ্রহণ করেন। </a:t>
            </a:r>
            <a:endParaRPr lang="en-US" sz="3200" dirty="0">
              <a:solidFill>
                <a:srgbClr val="00B050"/>
              </a:solidFill>
              <a:latin typeface="NikoshBAN" pitchFamily="2" charset="0"/>
              <a:cs typeface="NikoshBAN" pitchFamily="2" charset="0"/>
            </a:endParaRPr>
          </a:p>
        </p:txBody>
      </p:sp>
      <p:sp>
        <p:nvSpPr>
          <p:cNvPr id="6" name="TextBox 5"/>
          <p:cNvSpPr txBox="1"/>
          <p:nvPr/>
        </p:nvSpPr>
        <p:spPr>
          <a:xfrm>
            <a:off x="6705600" y="919323"/>
            <a:ext cx="2292927"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bn-IN" sz="2800" dirty="0" smtClean="0">
                <a:solidFill>
                  <a:srgbClr val="00B050"/>
                </a:solidFill>
                <a:latin typeface="NikoshBAN" pitchFamily="2" charset="0"/>
                <a:cs typeface="NikoshBAN" pitchFamily="2" charset="0"/>
              </a:rPr>
              <a:t>জন্মস্থানঃ</a:t>
            </a:r>
            <a:r>
              <a:rPr lang="bn-IN" sz="2800" dirty="0" smtClean="0">
                <a:solidFill>
                  <a:srgbClr val="0070C0"/>
                </a:solidFill>
                <a:latin typeface="NikoshBAN" pitchFamily="2" charset="0"/>
                <a:cs typeface="NikoshBAN" pitchFamily="2" charset="0"/>
              </a:rPr>
              <a:t> আসামের    কাছার জেলার করিমগঞ্জ। পৈতৃক নিবাস-মৌলভীবাজার । </a:t>
            </a:r>
            <a:endParaRPr lang="en-US" sz="2800" dirty="0">
              <a:solidFill>
                <a:srgbClr val="0070C0"/>
              </a:solidFill>
              <a:latin typeface="NikoshBAN" pitchFamily="2" charset="0"/>
              <a:cs typeface="NikoshBAN" pitchFamily="2" charset="0"/>
            </a:endParaRPr>
          </a:p>
        </p:txBody>
      </p:sp>
      <p:sp>
        <p:nvSpPr>
          <p:cNvPr id="7" name="TextBox 6"/>
          <p:cNvSpPr txBox="1"/>
          <p:nvPr/>
        </p:nvSpPr>
        <p:spPr>
          <a:xfrm>
            <a:off x="4599711" y="3303389"/>
            <a:ext cx="4419598"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bn-IN" sz="2800" dirty="0" smtClean="0">
                <a:solidFill>
                  <a:schemeClr val="accent3">
                    <a:lumMod val="50000"/>
                  </a:schemeClr>
                </a:solidFill>
                <a:latin typeface="NikoshBAN" pitchFamily="2" charset="0"/>
                <a:cs typeface="NikoshBAN" pitchFamily="2" charset="0"/>
              </a:rPr>
              <a:t>কর্মজীবনঃ</a:t>
            </a:r>
            <a:r>
              <a:rPr lang="bn-IN" sz="2800" dirty="0" smtClean="0">
                <a:solidFill>
                  <a:srgbClr val="7030A0"/>
                </a:solidFill>
                <a:latin typeface="NikoshBAN" pitchFamily="2" charset="0"/>
                <a:cs typeface="NikoshBAN" pitchFamily="2" charset="0"/>
              </a:rPr>
              <a:t> বিভিন্ন কলেজ ও বিশ্ববিদ্যালয়ে অধ্যাপনা। </a:t>
            </a:r>
            <a:endParaRPr lang="en-US" sz="2800" dirty="0">
              <a:solidFill>
                <a:srgbClr val="7030A0"/>
              </a:solidFill>
              <a:latin typeface="NikoshBAN" pitchFamily="2" charset="0"/>
              <a:cs typeface="NikoshBAN" pitchFamily="2" charset="0"/>
            </a:endParaRPr>
          </a:p>
        </p:txBody>
      </p:sp>
      <p:sp>
        <p:nvSpPr>
          <p:cNvPr id="8" name="TextBox 7"/>
          <p:cNvSpPr txBox="1"/>
          <p:nvPr/>
        </p:nvSpPr>
        <p:spPr>
          <a:xfrm>
            <a:off x="173181" y="3303389"/>
            <a:ext cx="4246419"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bn-IN" sz="2800" dirty="0" smtClean="0">
                <a:solidFill>
                  <a:srgbClr val="0070C0"/>
                </a:solidFill>
                <a:latin typeface="NikoshBAN" pitchFamily="2" charset="0"/>
                <a:cs typeface="NikoshBAN" pitchFamily="2" charset="0"/>
              </a:rPr>
              <a:t>শিক্ষাজীবনঃ</a:t>
            </a:r>
            <a:r>
              <a:rPr lang="bn-IN" sz="2800" dirty="0" smtClean="0">
                <a:solidFill>
                  <a:schemeClr val="accent6">
                    <a:lumMod val="75000"/>
                  </a:schemeClr>
                </a:solidFill>
                <a:latin typeface="NikoshBAN" pitchFamily="2" charset="0"/>
                <a:cs typeface="NikoshBAN" pitchFamily="2" charset="0"/>
              </a:rPr>
              <a:t> সিলেট গভর্মেন্ট  হাইস্কুল থেকে মাধ্যমিক, শান্তি নিকেতন স্কুল থেকে উচ্চ মাধ্যমিক, বিশ্বভারতী বিদ্যালয় থেকে স্নাতক, ১৯৩২ খ্রিস্টাব্দে বন বিশ্ববিদ্যালয় থেকে ডক্টরেট ডিগ্রি লাভ করেন। </a:t>
            </a:r>
            <a:endParaRPr lang="en-US" sz="2800" dirty="0">
              <a:solidFill>
                <a:schemeClr val="accent6">
                  <a:lumMod val="75000"/>
                </a:schemeClr>
              </a:solidFill>
              <a:latin typeface="NikoshBAN" pitchFamily="2" charset="0"/>
              <a:cs typeface="NikoshBAN" pitchFamily="2" charset="0"/>
            </a:endParaRPr>
          </a:p>
        </p:txBody>
      </p:sp>
      <p:sp>
        <p:nvSpPr>
          <p:cNvPr id="9" name="TextBox 8"/>
          <p:cNvSpPr txBox="1"/>
          <p:nvPr/>
        </p:nvSpPr>
        <p:spPr>
          <a:xfrm>
            <a:off x="4572001" y="4596050"/>
            <a:ext cx="4419598"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bn-IN" sz="2800" dirty="0" smtClean="0">
                <a:solidFill>
                  <a:schemeClr val="accent6">
                    <a:lumMod val="50000"/>
                  </a:schemeClr>
                </a:solidFill>
                <a:latin typeface="NikoshBAN" pitchFamily="2" charset="0"/>
                <a:cs typeface="NikoshBAN" pitchFamily="2" charset="0"/>
              </a:rPr>
              <a:t>উল্লেখযোগ্য রচনাঃ </a:t>
            </a:r>
            <a:r>
              <a:rPr lang="bn-IN" sz="2800" dirty="0" smtClean="0">
                <a:solidFill>
                  <a:srgbClr val="002060"/>
                </a:solidFill>
                <a:latin typeface="NikoshBAN" pitchFamily="2" charset="0"/>
                <a:cs typeface="NikoshBAN" pitchFamily="2" charset="0"/>
              </a:rPr>
              <a:t>দেশে-বিদেশে, পঞ্চতন্ত্র, চাচা কাহিনী, ময়ুরকন্ঠী, শবনম ইত্যাদি। </a:t>
            </a:r>
            <a:endParaRPr lang="en-US" sz="2800" dirty="0">
              <a:solidFill>
                <a:srgbClr val="002060"/>
              </a:solidFill>
              <a:latin typeface="NikoshBAN" pitchFamily="2" charset="0"/>
              <a:cs typeface="NikoshBAN" pitchFamily="2" charset="0"/>
            </a:endParaRPr>
          </a:p>
        </p:txBody>
      </p:sp>
      <p:sp>
        <p:nvSpPr>
          <p:cNvPr id="10" name="TextBox 9"/>
          <p:cNvSpPr txBox="1"/>
          <p:nvPr/>
        </p:nvSpPr>
        <p:spPr>
          <a:xfrm>
            <a:off x="145473" y="6180196"/>
            <a:ext cx="885305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IN" sz="2800" dirty="0" smtClean="0">
                <a:solidFill>
                  <a:srgbClr val="002060"/>
                </a:solidFill>
                <a:latin typeface="NikoshBAN" pitchFamily="2" charset="0"/>
                <a:cs typeface="NikoshBAN" pitchFamily="2" charset="0"/>
              </a:rPr>
              <a:t>মৃত্যুঃ</a:t>
            </a:r>
            <a:r>
              <a:rPr lang="bn-IN" sz="2800" dirty="0" smtClean="0">
                <a:solidFill>
                  <a:srgbClr val="F018D6"/>
                </a:solidFill>
                <a:latin typeface="NikoshBAN" pitchFamily="2" charset="0"/>
                <a:cs typeface="NikoshBAN" pitchFamily="2" charset="0"/>
              </a:rPr>
              <a:t> ১১ই ফেব্রুয়ারী, ১৯৭৪ খ্রিস্টাব্দে ঢাকায়। </a:t>
            </a:r>
            <a:endParaRPr lang="en-US" sz="2800" dirty="0">
              <a:solidFill>
                <a:srgbClr val="F018D6"/>
              </a:solidFill>
              <a:latin typeface="NikoshBAN" pitchFamily="2" charset="0"/>
              <a:cs typeface="NikoshBAN"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0" y="1290828"/>
            <a:ext cx="1752600" cy="2138172"/>
          </a:xfrm>
          <a:prstGeom prst="ellipse">
            <a:avLst/>
          </a:prstGeom>
          <a:ln>
            <a:noFill/>
          </a:ln>
          <a:effectLst>
            <a:softEdge rad="112500"/>
          </a:effectLst>
        </p:spPr>
      </p:pic>
    </p:spTree>
    <p:extLst>
      <p:ext uri="{BB962C8B-B14F-4D97-AF65-F5344CB8AC3E}">
        <p14:creationId xmlns:p14="http://schemas.microsoft.com/office/powerpoint/2010/main" val="61838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by="(-#ppt_w*2)" calcmode="lin" valueType="num">
                                      <p:cBhvr rctx="PPT">
                                        <p:cTn id="15" dur="500" autoRev="1" fill="hold">
                                          <p:stCondLst>
                                            <p:cond delay="0"/>
                                          </p:stCondLst>
                                        </p:cTn>
                                        <p:tgtEl>
                                          <p:spTgt spid="6"/>
                                        </p:tgtEl>
                                        <p:attrNameLst>
                                          <p:attrName>ppt_w</p:attrName>
                                        </p:attrNameLst>
                                      </p:cBhvr>
                                    </p:anim>
                                    <p:anim by="(#ppt_w*0.50)" calcmode="lin" valueType="num">
                                      <p:cBhvr>
                                        <p:cTn id="16" dur="500" decel="50000" autoRev="1" fill="hold">
                                          <p:stCondLst>
                                            <p:cond delay="0"/>
                                          </p:stCondLst>
                                        </p:cTn>
                                        <p:tgtEl>
                                          <p:spTgt spid="6"/>
                                        </p:tgtEl>
                                        <p:attrNameLst>
                                          <p:attrName>ppt_x</p:attrName>
                                        </p:attrNameLst>
                                      </p:cBhvr>
                                    </p:anim>
                                    <p:anim from="(-#ppt_h/2)" to="(#ppt_y)" calcmode="lin" valueType="num">
                                      <p:cBhvr>
                                        <p:cTn id="17" dur="1000" fill="hold">
                                          <p:stCondLst>
                                            <p:cond delay="0"/>
                                          </p:stCondLst>
                                        </p:cTn>
                                        <p:tgtEl>
                                          <p:spTgt spid="6"/>
                                        </p:tgtEl>
                                        <p:attrNameLst>
                                          <p:attrName>ppt_y</p:attrName>
                                        </p:attrNameLst>
                                      </p:cBhvr>
                                    </p:anim>
                                    <p:animRot by="21600000">
                                      <p:cBhvr>
                                        <p:cTn id="18" dur="1000" fill="hold">
                                          <p:stCondLst>
                                            <p:cond delay="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by="(-#ppt_w*2)" calcmode="lin" valueType="num">
                                      <p:cBhvr rctx="PPT">
                                        <p:cTn id="23" dur="500" autoRev="1" fill="hold">
                                          <p:stCondLst>
                                            <p:cond delay="0"/>
                                          </p:stCondLst>
                                        </p:cTn>
                                        <p:tgtEl>
                                          <p:spTgt spid="8"/>
                                        </p:tgtEl>
                                        <p:attrNameLst>
                                          <p:attrName>ppt_w</p:attrName>
                                        </p:attrNameLst>
                                      </p:cBhvr>
                                    </p:anim>
                                    <p:anim by="(#ppt_w*0.50)" calcmode="lin" valueType="num">
                                      <p:cBhvr>
                                        <p:cTn id="24" dur="500" decel="50000" autoRev="1" fill="hold">
                                          <p:stCondLst>
                                            <p:cond delay="0"/>
                                          </p:stCondLst>
                                        </p:cTn>
                                        <p:tgtEl>
                                          <p:spTgt spid="8"/>
                                        </p:tgtEl>
                                        <p:attrNameLst>
                                          <p:attrName>ppt_x</p:attrName>
                                        </p:attrNameLst>
                                      </p:cBhvr>
                                    </p:anim>
                                    <p:anim from="(-#ppt_h/2)" to="(#ppt_y)" calcmode="lin" valueType="num">
                                      <p:cBhvr>
                                        <p:cTn id="25" dur="1000" fill="hold">
                                          <p:stCondLst>
                                            <p:cond delay="0"/>
                                          </p:stCondLst>
                                        </p:cTn>
                                        <p:tgtEl>
                                          <p:spTgt spid="8"/>
                                        </p:tgtEl>
                                        <p:attrNameLst>
                                          <p:attrName>ppt_y</p:attrName>
                                        </p:attrNameLst>
                                      </p:cBhvr>
                                    </p:anim>
                                    <p:animRot by="21600000">
                                      <p:cBhvr>
                                        <p:cTn id="26" dur="1000" fill="hold">
                                          <p:stCondLst>
                                            <p:cond delay="0"/>
                                          </p:stCondLst>
                                        </p:cTn>
                                        <p:tgtEl>
                                          <p:spTgt spid="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by="(-#ppt_w*2)" calcmode="lin" valueType="num">
                                      <p:cBhvr rctx="PPT">
                                        <p:cTn id="31" dur="500" autoRev="1" fill="hold">
                                          <p:stCondLst>
                                            <p:cond delay="0"/>
                                          </p:stCondLst>
                                        </p:cTn>
                                        <p:tgtEl>
                                          <p:spTgt spid="7"/>
                                        </p:tgtEl>
                                        <p:attrNameLst>
                                          <p:attrName>ppt_w</p:attrName>
                                        </p:attrNameLst>
                                      </p:cBhvr>
                                    </p:anim>
                                    <p:anim by="(#ppt_w*0.50)" calcmode="lin" valueType="num">
                                      <p:cBhvr>
                                        <p:cTn id="32" dur="500" decel="50000" autoRev="1" fill="hold">
                                          <p:stCondLst>
                                            <p:cond delay="0"/>
                                          </p:stCondLst>
                                        </p:cTn>
                                        <p:tgtEl>
                                          <p:spTgt spid="7"/>
                                        </p:tgtEl>
                                        <p:attrNameLst>
                                          <p:attrName>ppt_x</p:attrName>
                                        </p:attrNameLst>
                                      </p:cBhvr>
                                    </p:anim>
                                    <p:anim from="(-#ppt_h/2)" to="(#ppt_y)" calcmode="lin" valueType="num">
                                      <p:cBhvr>
                                        <p:cTn id="33" dur="1000" fill="hold">
                                          <p:stCondLst>
                                            <p:cond delay="0"/>
                                          </p:stCondLst>
                                        </p:cTn>
                                        <p:tgtEl>
                                          <p:spTgt spid="7"/>
                                        </p:tgtEl>
                                        <p:attrNameLst>
                                          <p:attrName>ppt_y</p:attrName>
                                        </p:attrNameLst>
                                      </p:cBhvr>
                                    </p:anim>
                                    <p:animRot by="21600000">
                                      <p:cBhvr>
                                        <p:cTn id="34" dur="1000" fill="hold">
                                          <p:stCondLst>
                                            <p:cond delay="0"/>
                                          </p:stCondLst>
                                        </p:cTn>
                                        <p:tgtEl>
                                          <p:spTgt spid="7"/>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9"/>
                                        </p:tgtEl>
                                        <p:attrNameLst>
                                          <p:attrName>style.visibility</p:attrName>
                                        </p:attrNameLst>
                                      </p:cBhvr>
                                      <p:to>
                                        <p:strVal val="visible"/>
                                      </p:to>
                                    </p:set>
                                    <p:anim by="(-#ppt_w*2)" calcmode="lin" valueType="num">
                                      <p:cBhvr rctx="PPT">
                                        <p:cTn id="39" dur="500" autoRev="1" fill="hold">
                                          <p:stCondLst>
                                            <p:cond delay="0"/>
                                          </p:stCondLst>
                                        </p:cTn>
                                        <p:tgtEl>
                                          <p:spTgt spid="9"/>
                                        </p:tgtEl>
                                        <p:attrNameLst>
                                          <p:attrName>ppt_w</p:attrName>
                                        </p:attrNameLst>
                                      </p:cBhvr>
                                    </p:anim>
                                    <p:anim by="(#ppt_w*0.50)" calcmode="lin" valueType="num">
                                      <p:cBhvr>
                                        <p:cTn id="40" dur="500" decel="50000" autoRev="1" fill="hold">
                                          <p:stCondLst>
                                            <p:cond delay="0"/>
                                          </p:stCondLst>
                                        </p:cTn>
                                        <p:tgtEl>
                                          <p:spTgt spid="9"/>
                                        </p:tgtEl>
                                        <p:attrNameLst>
                                          <p:attrName>ppt_x</p:attrName>
                                        </p:attrNameLst>
                                      </p:cBhvr>
                                    </p:anim>
                                    <p:anim from="(-#ppt_h/2)" to="(#ppt_y)" calcmode="lin" valueType="num">
                                      <p:cBhvr>
                                        <p:cTn id="41" dur="1000" fill="hold">
                                          <p:stCondLst>
                                            <p:cond delay="0"/>
                                          </p:stCondLst>
                                        </p:cTn>
                                        <p:tgtEl>
                                          <p:spTgt spid="9"/>
                                        </p:tgtEl>
                                        <p:attrNameLst>
                                          <p:attrName>ppt_y</p:attrName>
                                        </p:attrNameLst>
                                      </p:cBhvr>
                                    </p:anim>
                                    <p:animRot by="21600000">
                                      <p:cBhvr>
                                        <p:cTn id="42" dur="1000" fill="hold">
                                          <p:stCondLst>
                                            <p:cond delay="0"/>
                                          </p:stCondLst>
                                        </p:cTn>
                                        <p:tgtEl>
                                          <p:spTgt spid="9"/>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10"/>
                                        </p:tgtEl>
                                        <p:attrNameLst>
                                          <p:attrName>style.visibility</p:attrName>
                                        </p:attrNameLst>
                                      </p:cBhvr>
                                      <p:to>
                                        <p:strVal val="visible"/>
                                      </p:to>
                                    </p:set>
                                    <p:anim by="(-#ppt_w*2)" calcmode="lin" valueType="num">
                                      <p:cBhvr rctx="PPT">
                                        <p:cTn id="47" dur="500" autoRev="1" fill="hold">
                                          <p:stCondLst>
                                            <p:cond delay="0"/>
                                          </p:stCondLst>
                                        </p:cTn>
                                        <p:tgtEl>
                                          <p:spTgt spid="10"/>
                                        </p:tgtEl>
                                        <p:attrNameLst>
                                          <p:attrName>ppt_w</p:attrName>
                                        </p:attrNameLst>
                                      </p:cBhvr>
                                    </p:anim>
                                    <p:anim by="(#ppt_w*0.50)" calcmode="lin" valueType="num">
                                      <p:cBhvr>
                                        <p:cTn id="48" dur="500" decel="50000" autoRev="1" fill="hold">
                                          <p:stCondLst>
                                            <p:cond delay="0"/>
                                          </p:stCondLst>
                                        </p:cTn>
                                        <p:tgtEl>
                                          <p:spTgt spid="10"/>
                                        </p:tgtEl>
                                        <p:attrNameLst>
                                          <p:attrName>ppt_x</p:attrName>
                                        </p:attrNameLst>
                                      </p:cBhvr>
                                    </p:anim>
                                    <p:anim from="(-#ppt_h/2)" to="(#ppt_y)" calcmode="lin" valueType="num">
                                      <p:cBhvr>
                                        <p:cTn id="49" dur="1000" fill="hold">
                                          <p:stCondLst>
                                            <p:cond delay="0"/>
                                          </p:stCondLst>
                                        </p:cTn>
                                        <p:tgtEl>
                                          <p:spTgt spid="10"/>
                                        </p:tgtEl>
                                        <p:attrNameLst>
                                          <p:attrName>ppt_y</p:attrName>
                                        </p:attrNameLst>
                                      </p:cBhvr>
                                    </p:anim>
                                    <p:animRot by="21600000">
                                      <p:cBhvr>
                                        <p:cTn id="50"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8497"/>
          <a:stretch/>
        </p:blipFill>
        <p:spPr>
          <a:xfrm>
            <a:off x="2905991" y="1622253"/>
            <a:ext cx="3332018" cy="3613493"/>
          </a:xfrm>
          <a:prstGeom prst="ellipse">
            <a:avLst/>
          </a:prstGeom>
          <a:ln>
            <a:noFill/>
          </a:ln>
          <a:effectLst>
            <a:softEdge rad="112500"/>
          </a:effectLst>
        </p:spPr>
      </p:pic>
      <p:sp>
        <p:nvSpPr>
          <p:cNvPr id="4" name="TextBox 3"/>
          <p:cNvSpPr txBox="1"/>
          <p:nvPr/>
        </p:nvSpPr>
        <p:spPr>
          <a:xfrm>
            <a:off x="1143000" y="3544556"/>
            <a:ext cx="1073723" cy="849547"/>
          </a:xfrm>
          <a:prstGeom prst="rect">
            <a:avLst/>
          </a:prstGeom>
          <a:noFill/>
        </p:spPr>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আ</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9" name="TextBox 8"/>
          <p:cNvSpPr txBox="1"/>
          <p:nvPr/>
        </p:nvSpPr>
        <p:spPr>
          <a:xfrm>
            <a:off x="2237505" y="1173251"/>
            <a:ext cx="886695" cy="816147"/>
          </a:xfrm>
          <a:prstGeom prst="rect">
            <a:avLst/>
          </a:prstGeom>
          <a:noFill/>
        </p:spPr>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দ</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0" name="TextBox 9"/>
          <p:cNvSpPr txBox="1"/>
          <p:nvPr/>
        </p:nvSpPr>
        <p:spPr>
          <a:xfrm>
            <a:off x="5832763" y="1015195"/>
            <a:ext cx="962891" cy="974203"/>
          </a:xfrm>
          <a:prstGeom prst="rect">
            <a:avLst/>
          </a:prstGeom>
          <a:noFill/>
        </p:spPr>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র্শ</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1" name="TextBox 10"/>
          <p:cNvSpPr txBox="1"/>
          <p:nvPr/>
        </p:nvSpPr>
        <p:spPr>
          <a:xfrm>
            <a:off x="6823364" y="3544556"/>
            <a:ext cx="976746" cy="849547"/>
          </a:xfrm>
          <a:prstGeom prst="rect">
            <a:avLst/>
          </a:prstGeom>
          <a:noFill/>
        </p:spPr>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পা </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2" name="TextBox 11"/>
          <p:cNvSpPr txBox="1"/>
          <p:nvPr/>
        </p:nvSpPr>
        <p:spPr>
          <a:xfrm>
            <a:off x="4057650" y="5165199"/>
            <a:ext cx="1028700" cy="854601"/>
          </a:xfrm>
          <a:prstGeom prst="rect">
            <a:avLst/>
          </a:prstGeom>
          <a:noFill/>
        </p:spPr>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ঠ </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50000" r="11583"/>
          <a:stretch/>
        </p:blipFill>
        <p:spPr>
          <a:xfrm>
            <a:off x="20782" y="5643562"/>
            <a:ext cx="1659080" cy="1214438"/>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t="50000" r="6230"/>
          <a:stretch/>
        </p:blipFill>
        <p:spPr>
          <a:xfrm rot="5400000">
            <a:off x="-251765" y="272547"/>
            <a:ext cx="1759530" cy="1214438"/>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58593" r="12136"/>
          <a:stretch/>
        </p:blipFill>
        <p:spPr>
          <a:xfrm rot="10800000">
            <a:off x="7495308" y="9467"/>
            <a:ext cx="1648690" cy="1005728"/>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50000" r="9786"/>
          <a:stretch/>
        </p:blipFill>
        <p:spPr>
          <a:xfrm rot="16200000">
            <a:off x="7690380" y="5404380"/>
            <a:ext cx="1692802" cy="1214438"/>
          </a:xfrm>
          <a:prstGeom prst="rect">
            <a:avLst/>
          </a:prstGeom>
        </p:spPr>
      </p:pic>
    </p:spTree>
    <p:extLst>
      <p:ext uri="{BB962C8B-B14F-4D97-AF65-F5344CB8AC3E}">
        <p14:creationId xmlns:p14="http://schemas.microsoft.com/office/powerpoint/2010/main" val="298199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Count="3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repeatCount="300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8" repeatCount="3000" fill="hold" grpId="0" nodeType="withEffect">
                                  <p:stCondLst>
                                    <p:cond delay="2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1" repeatCount="3000" fill="hold" grpId="0" nodeType="withEffect">
                                  <p:stCondLst>
                                    <p:cond delay="30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2" repeatCount="3000" fill="hold" grpId="0" nodeType="withEffect">
                                  <p:stCondLst>
                                    <p:cond delay="40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8750"/>
          <a:stretch/>
        </p:blipFill>
        <p:spPr>
          <a:xfrm>
            <a:off x="1600200" y="1676400"/>
            <a:ext cx="5638800" cy="3733800"/>
          </a:xfrm>
          <a:prstGeom prst="rect">
            <a:avLst/>
          </a:prstGeom>
          <a:ln>
            <a:noFill/>
          </a:ln>
          <a:effectLst>
            <a:softEdge rad="112500"/>
          </a:effectLst>
        </p:spPr>
      </p:pic>
      <p:sp>
        <p:nvSpPr>
          <p:cNvPr id="4" name="Rounded Rectangle 3"/>
          <p:cNvSpPr/>
          <p:nvPr/>
        </p:nvSpPr>
        <p:spPr>
          <a:xfrm>
            <a:off x="7239000" y="1447800"/>
            <a:ext cx="457200" cy="3048000"/>
          </a:xfrm>
          <a:prstGeom prst="roundRect">
            <a:avLst/>
          </a:prstGeom>
          <a:solidFill>
            <a:srgbClr val="1CEC3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নিরব পাঠ </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10" name="Rounded Rectangle 9"/>
          <p:cNvSpPr/>
          <p:nvPr/>
        </p:nvSpPr>
        <p:spPr>
          <a:xfrm>
            <a:off x="1170709" y="2514600"/>
            <a:ext cx="457200" cy="3048000"/>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নিরব পাঠ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911479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pattFill prst="lgConfetti">
            <a:fgClr>
              <a:schemeClr val="tx2">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604159" y="76200"/>
            <a:ext cx="6015841" cy="685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Inflate">
              <a:avLst/>
            </a:prstTxWarp>
          </a:bodyPr>
          <a:lstStyle/>
          <a:p>
            <a:pPr algn="ctr"/>
            <a:r>
              <a:rPr lang="bn-IN" sz="4800" dirty="0" smtClean="0">
                <a:latin typeface="NikoshBAN" pitchFamily="2" charset="0"/>
                <a:cs typeface="NikoshBAN" pitchFamily="2" charset="0"/>
              </a:rPr>
              <a:t>শব্দার্থ </a:t>
            </a:r>
            <a:endParaRPr lang="en-US" sz="4800" dirty="0">
              <a:latin typeface="NikoshBAN" pitchFamily="2" charset="0"/>
              <a:cs typeface="NikoshBAN" pitchFamily="2" charset="0"/>
            </a:endParaRPr>
          </a:p>
        </p:txBody>
      </p:sp>
      <p:sp>
        <p:nvSpPr>
          <p:cNvPr id="5" name="TextBox 4"/>
          <p:cNvSpPr txBox="1"/>
          <p:nvPr/>
        </p:nvSpPr>
        <p:spPr>
          <a:xfrm>
            <a:off x="308760" y="914400"/>
            <a:ext cx="259080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bodyPr>
          <a:lstStyle/>
          <a:p>
            <a:pPr algn="ctr"/>
            <a:r>
              <a:rPr lang="bn-IN" sz="4000" b="1" dirty="0" smtClean="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latin typeface="NikoshBAN" pitchFamily="2" charset="0"/>
                <a:cs typeface="NikoshBAN" pitchFamily="2" charset="0"/>
              </a:rPr>
              <a:t>শব্দ  </a:t>
            </a:r>
            <a:endParaRPr lang="en-US" sz="4000" b="1" dirty="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latin typeface="NikoshBAN" pitchFamily="2" charset="0"/>
              <a:cs typeface="NikoshBAN" pitchFamily="2" charset="0"/>
            </a:endParaRPr>
          </a:p>
        </p:txBody>
      </p:sp>
      <p:sp>
        <p:nvSpPr>
          <p:cNvPr id="6" name="TextBox 5"/>
          <p:cNvSpPr txBox="1"/>
          <p:nvPr/>
        </p:nvSpPr>
        <p:spPr>
          <a:xfrm>
            <a:off x="6324600" y="914400"/>
            <a:ext cx="259080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bodyPr>
          <a:lstStyle/>
          <a:p>
            <a:pPr algn="ctr"/>
            <a:r>
              <a:rPr lang="bn-IN" sz="4000" b="1" dirty="0" smtClean="0">
                <a:ln w="17780" cmpd="sng">
                  <a:solidFill>
                    <a:schemeClr val="accent1">
                      <a:tint val="3000"/>
                    </a:schemeClr>
                  </a:solidFill>
                  <a:prstDash val="solid"/>
                  <a:miter lim="800000"/>
                </a:ln>
                <a:solidFill>
                  <a:srgbClr val="92D050"/>
                </a:solidFill>
                <a:effectLst>
                  <a:outerShdw blurRad="55000" dist="50800" dir="5400000" algn="tl">
                    <a:srgbClr val="000000">
                      <a:alpha val="33000"/>
                    </a:srgbClr>
                  </a:outerShdw>
                </a:effectLst>
                <a:latin typeface="NikoshBAN" pitchFamily="2" charset="0"/>
                <a:cs typeface="NikoshBAN" pitchFamily="2" charset="0"/>
              </a:rPr>
              <a:t>অর্থ </a:t>
            </a:r>
            <a:endParaRPr lang="en-US" sz="4000" b="1" dirty="0">
              <a:ln w="17780" cmpd="sng">
                <a:solidFill>
                  <a:schemeClr val="accent1">
                    <a:tint val="3000"/>
                  </a:schemeClr>
                </a:solidFill>
                <a:prstDash val="solid"/>
                <a:miter lim="800000"/>
              </a:ln>
              <a:solidFill>
                <a:srgbClr val="92D050"/>
              </a:solidFill>
              <a:effectLst>
                <a:outerShdw blurRad="55000" dist="50800" dir="5400000" algn="tl">
                  <a:srgbClr val="000000">
                    <a:alpha val="33000"/>
                  </a:srgbClr>
                </a:outerShdw>
              </a:effectLst>
              <a:latin typeface="NikoshBAN" pitchFamily="2" charset="0"/>
              <a:cs typeface="NikoshBAN" pitchFamily="2" charset="0"/>
            </a:endParaRPr>
          </a:p>
        </p:txBody>
      </p:sp>
      <p:sp>
        <p:nvSpPr>
          <p:cNvPr id="18" name="Rectangle 17"/>
          <p:cNvSpPr/>
          <p:nvPr/>
        </p:nvSpPr>
        <p:spPr>
          <a:xfrm>
            <a:off x="308759" y="1785076"/>
            <a:ext cx="2590800" cy="111052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bn-IN" sz="4000" b="1" cap="all" dirty="0" smtClean="0">
                <a:ln w="9000" cmpd="sng">
                  <a:solidFill>
                    <a:schemeClr val="accent4">
                      <a:shade val="50000"/>
                      <a:satMod val="120000"/>
                    </a:schemeClr>
                  </a:solidFill>
                  <a:prstDash val="solid"/>
                </a:ln>
                <a:solidFill>
                  <a:srgbClr val="1CEC30"/>
                </a:solidFill>
                <a:effectLst>
                  <a:reflection blurRad="12700" stA="28000" endPos="45000" dist="1000" dir="5400000" sy="-100000" algn="bl" rotWithShape="0"/>
                </a:effectLst>
                <a:latin typeface="NikoshBAN" pitchFamily="2" charset="0"/>
                <a:cs typeface="NikoshBAN" pitchFamily="2" charset="0"/>
              </a:rPr>
              <a:t>নরদানব    </a:t>
            </a:r>
            <a:endParaRPr lang="en-US" sz="4000" b="1" cap="all" dirty="0">
              <a:ln w="9000" cmpd="sng">
                <a:solidFill>
                  <a:schemeClr val="accent4">
                    <a:shade val="50000"/>
                    <a:satMod val="120000"/>
                  </a:schemeClr>
                </a:solidFill>
                <a:prstDash val="solid"/>
              </a:ln>
              <a:solidFill>
                <a:srgbClr val="1CEC30"/>
              </a:solidFill>
              <a:effectLst>
                <a:reflection blurRad="12700" stA="28000" endPos="45000" dist="1000" dir="5400000" sy="-100000" algn="bl" rotWithShape="0"/>
              </a:effectLst>
              <a:latin typeface="NikoshBAN" pitchFamily="2" charset="0"/>
              <a:cs typeface="NikoshBAN" pitchFamily="2" charset="0"/>
            </a:endParaRPr>
          </a:p>
        </p:txBody>
      </p:sp>
      <p:sp>
        <p:nvSpPr>
          <p:cNvPr id="20" name="Rectangle 19"/>
          <p:cNvSpPr/>
          <p:nvPr/>
        </p:nvSpPr>
        <p:spPr>
          <a:xfrm>
            <a:off x="6324600" y="1785075"/>
            <a:ext cx="2590800" cy="1110523"/>
          </a:xfrm>
          <a:prstGeom prst="rect">
            <a:avLst/>
          </a:prstGeom>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মানুষের মতো দেখতে ভয়ঙ্কর-জন্তু। </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21" name="Rectangle 20"/>
          <p:cNvSpPr/>
          <p:nvPr/>
        </p:nvSpPr>
        <p:spPr>
          <a:xfrm>
            <a:off x="6324600" y="3048001"/>
            <a:ext cx="2590800" cy="1219200"/>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চিনির রসে ভেজানো ঘিতে কড়া ভাজা রসগোল্লা জাতীয় মিষ্টি। </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22" name="Rectangle 21"/>
          <p:cNvSpPr/>
          <p:nvPr/>
        </p:nvSpPr>
        <p:spPr>
          <a:xfrm>
            <a:off x="6324600" y="4419599"/>
            <a:ext cx="2590800" cy="10688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ln w="17780" cmpd="sng">
                  <a:solidFill>
                    <a:srgbClr val="FFFFFF"/>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rPr>
              <a:t>তালুর কেন্দ্রবর্তী ছিদ্র । </a:t>
            </a:r>
            <a:endParaRPr lang="en-US" sz="2800" b="1" dirty="0">
              <a:ln w="17780" cmpd="sng">
                <a:solidFill>
                  <a:srgbClr val="FFFFFF"/>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endParaRPr>
          </a:p>
        </p:txBody>
      </p:sp>
      <p:sp>
        <p:nvSpPr>
          <p:cNvPr id="23" name="Rectangle 22"/>
          <p:cNvSpPr/>
          <p:nvPr/>
        </p:nvSpPr>
        <p:spPr>
          <a:xfrm>
            <a:off x="6324600" y="5656851"/>
            <a:ext cx="2590800" cy="111052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5400" b="1" dirty="0" smtClean="0">
                <a:ln w="11430"/>
                <a:solidFill>
                  <a:srgbClr val="F018D6"/>
                </a:solidFill>
                <a:effectLst>
                  <a:outerShdw blurRad="50800" dist="39000" dir="5460000" algn="tl">
                    <a:srgbClr val="000000">
                      <a:alpha val="38000"/>
                    </a:srgbClr>
                  </a:outerShdw>
                </a:effectLst>
                <a:latin typeface="NikoshBAN" pitchFamily="2" charset="0"/>
                <a:cs typeface="NikoshBAN" pitchFamily="2" charset="0"/>
              </a:rPr>
              <a:t>বড় দেহ।  </a:t>
            </a:r>
            <a:endParaRPr lang="en-US" sz="5400" b="1" dirty="0">
              <a:ln w="11430"/>
              <a:solidFill>
                <a:srgbClr val="F018D6"/>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4" name="Rectangle 23"/>
          <p:cNvSpPr/>
          <p:nvPr/>
        </p:nvSpPr>
        <p:spPr>
          <a:xfrm>
            <a:off x="308759" y="5656851"/>
            <a:ext cx="2590800" cy="107070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5400" b="1" dirty="0" smtClean="0">
                <a:ln w="11430"/>
                <a:solidFill>
                  <a:srgbClr val="F018D6"/>
                </a:solidFill>
                <a:effectLst>
                  <a:outerShdw blurRad="50800" dist="39000" dir="5460000" algn="tl">
                    <a:srgbClr val="000000">
                      <a:alpha val="38000"/>
                    </a:srgbClr>
                  </a:outerShdw>
                </a:effectLst>
                <a:latin typeface="NikoshBAN" pitchFamily="2" charset="0"/>
                <a:cs typeface="NikoshBAN" pitchFamily="2" charset="0"/>
              </a:rPr>
              <a:t>বপু   </a:t>
            </a:r>
            <a:endParaRPr lang="en-US" sz="5400" b="1" dirty="0">
              <a:ln w="11430"/>
              <a:solidFill>
                <a:srgbClr val="F018D6"/>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5" name="Rectangle 24"/>
          <p:cNvSpPr/>
          <p:nvPr/>
        </p:nvSpPr>
        <p:spPr>
          <a:xfrm>
            <a:off x="308759" y="3048001"/>
            <a:ext cx="2590800" cy="121601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পান্তুয়া   </a:t>
            </a:r>
            <a:endParaRPr lang="en-US" sz="54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sp>
        <p:nvSpPr>
          <p:cNvPr id="26" name="Rectangle 25"/>
          <p:cNvSpPr/>
          <p:nvPr/>
        </p:nvSpPr>
        <p:spPr>
          <a:xfrm>
            <a:off x="308759" y="4419600"/>
            <a:ext cx="2590800" cy="104703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ব্রহ্মরন্ধ্র   </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endParaRPr>
          </a:p>
        </p:txBody>
      </p:sp>
      <p:sp>
        <p:nvSpPr>
          <p:cNvPr id="19" name="TextBox 18"/>
          <p:cNvSpPr txBox="1"/>
          <p:nvPr/>
        </p:nvSpPr>
        <p:spPr>
          <a:xfrm>
            <a:off x="3342407" y="914400"/>
            <a:ext cx="259080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bodyPr>
          <a:lstStyle/>
          <a:p>
            <a:pPr algn="ctr"/>
            <a:r>
              <a:rPr lang="bn-IN" sz="40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NikoshBAN" pitchFamily="2" charset="0"/>
                <a:cs typeface="NikoshBAN" pitchFamily="2" charset="0"/>
              </a:rPr>
              <a:t>ছবি  </a:t>
            </a:r>
            <a:endParaRPr lang="en-US" sz="40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57" y="1785074"/>
            <a:ext cx="3219450" cy="1110523"/>
          </a:xfrm>
          <a:prstGeom prst="rect">
            <a:avLst/>
          </a:prstGeom>
          <a:ln w="28575">
            <a:solidFill>
              <a:srgbClr val="FF0000"/>
            </a:solidFill>
          </a:ln>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970" b="6060"/>
          <a:stretch/>
        </p:blipFill>
        <p:spPr>
          <a:xfrm>
            <a:off x="3018557" y="3048002"/>
            <a:ext cx="3219450" cy="1216013"/>
          </a:xfrm>
          <a:prstGeom prst="rect">
            <a:avLst/>
          </a:prstGeom>
          <a:ln w="28575">
            <a:solidFill>
              <a:srgbClr val="00B0F0"/>
            </a:solidFill>
          </a:ln>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4839" t="2815" r="24472"/>
          <a:stretch/>
        </p:blipFill>
        <p:spPr>
          <a:xfrm>
            <a:off x="3018557" y="4419599"/>
            <a:ext cx="3219450" cy="1068807"/>
          </a:xfrm>
          <a:prstGeom prst="rect">
            <a:avLst/>
          </a:prstGeom>
          <a:ln w="28575">
            <a:solidFill>
              <a:srgbClr val="7030A0"/>
            </a:solidFill>
          </a:ln>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10" t="40483" r="1963" b="228"/>
          <a:stretch/>
        </p:blipFill>
        <p:spPr>
          <a:xfrm>
            <a:off x="2971800" y="5656851"/>
            <a:ext cx="3276600" cy="1110523"/>
          </a:xfrm>
          <a:prstGeom prst="rect">
            <a:avLst/>
          </a:prstGeom>
          <a:ln w="28575">
            <a:solidFill>
              <a:srgbClr val="1CEC30"/>
            </a:solidFill>
          </a:ln>
        </p:spPr>
      </p:pic>
    </p:spTree>
    <p:extLst>
      <p:ext uri="{BB962C8B-B14F-4D97-AF65-F5344CB8AC3E}">
        <p14:creationId xmlns:p14="http://schemas.microsoft.com/office/powerpoint/2010/main" val="403065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80">
                                          <p:stCondLst>
                                            <p:cond delay="0"/>
                                          </p:stCondLst>
                                        </p:cTn>
                                        <p:tgtEl>
                                          <p:spTgt spid="20"/>
                                        </p:tgtEl>
                                      </p:cBhvr>
                                    </p:animEffect>
                                    <p:anim calcmode="lin" valueType="num">
                                      <p:cBhvr>
                                        <p:cTn id="1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3" dur="26">
                                          <p:stCondLst>
                                            <p:cond delay="650"/>
                                          </p:stCondLst>
                                        </p:cTn>
                                        <p:tgtEl>
                                          <p:spTgt spid="20"/>
                                        </p:tgtEl>
                                      </p:cBhvr>
                                      <p:to x="100000" y="60000"/>
                                    </p:animScale>
                                    <p:animScale>
                                      <p:cBhvr>
                                        <p:cTn id="24" dur="166" decel="50000">
                                          <p:stCondLst>
                                            <p:cond delay="676"/>
                                          </p:stCondLst>
                                        </p:cTn>
                                        <p:tgtEl>
                                          <p:spTgt spid="20"/>
                                        </p:tgtEl>
                                      </p:cBhvr>
                                      <p:to x="100000" y="100000"/>
                                    </p:animScale>
                                    <p:animScale>
                                      <p:cBhvr>
                                        <p:cTn id="25" dur="26">
                                          <p:stCondLst>
                                            <p:cond delay="1312"/>
                                          </p:stCondLst>
                                        </p:cTn>
                                        <p:tgtEl>
                                          <p:spTgt spid="20"/>
                                        </p:tgtEl>
                                      </p:cBhvr>
                                      <p:to x="100000" y="80000"/>
                                    </p:animScale>
                                    <p:animScale>
                                      <p:cBhvr>
                                        <p:cTn id="26" dur="166" decel="50000">
                                          <p:stCondLst>
                                            <p:cond delay="1338"/>
                                          </p:stCondLst>
                                        </p:cTn>
                                        <p:tgtEl>
                                          <p:spTgt spid="20"/>
                                        </p:tgtEl>
                                      </p:cBhvr>
                                      <p:to x="100000" y="100000"/>
                                    </p:animScale>
                                    <p:animScale>
                                      <p:cBhvr>
                                        <p:cTn id="27" dur="26">
                                          <p:stCondLst>
                                            <p:cond delay="1642"/>
                                          </p:stCondLst>
                                        </p:cTn>
                                        <p:tgtEl>
                                          <p:spTgt spid="20"/>
                                        </p:tgtEl>
                                      </p:cBhvr>
                                      <p:to x="100000" y="90000"/>
                                    </p:animScale>
                                    <p:animScale>
                                      <p:cBhvr>
                                        <p:cTn id="28" dur="166" decel="50000">
                                          <p:stCondLst>
                                            <p:cond delay="1668"/>
                                          </p:stCondLst>
                                        </p:cTn>
                                        <p:tgtEl>
                                          <p:spTgt spid="20"/>
                                        </p:tgtEl>
                                      </p:cBhvr>
                                      <p:to x="100000" y="100000"/>
                                    </p:animScale>
                                    <p:animScale>
                                      <p:cBhvr>
                                        <p:cTn id="29" dur="26">
                                          <p:stCondLst>
                                            <p:cond delay="1808"/>
                                          </p:stCondLst>
                                        </p:cTn>
                                        <p:tgtEl>
                                          <p:spTgt spid="20"/>
                                        </p:tgtEl>
                                      </p:cBhvr>
                                      <p:to x="100000" y="95000"/>
                                    </p:animScale>
                                    <p:animScale>
                                      <p:cBhvr>
                                        <p:cTn id="30" dur="166" decel="50000">
                                          <p:stCondLst>
                                            <p:cond delay="1834"/>
                                          </p:stCondLst>
                                        </p:cTn>
                                        <p:tgtEl>
                                          <p:spTgt spid="20"/>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ircle(out)">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80">
                                          <p:stCondLst>
                                            <p:cond delay="0"/>
                                          </p:stCondLst>
                                        </p:cTn>
                                        <p:tgtEl>
                                          <p:spTgt spid="21"/>
                                        </p:tgtEl>
                                      </p:cBhvr>
                                    </p:animEffect>
                                    <p:anim calcmode="lin" valueType="num">
                                      <p:cBhvr>
                                        <p:cTn id="4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3" dur="26">
                                          <p:stCondLst>
                                            <p:cond delay="650"/>
                                          </p:stCondLst>
                                        </p:cTn>
                                        <p:tgtEl>
                                          <p:spTgt spid="21"/>
                                        </p:tgtEl>
                                      </p:cBhvr>
                                      <p:to x="100000" y="60000"/>
                                    </p:animScale>
                                    <p:animScale>
                                      <p:cBhvr>
                                        <p:cTn id="54" dur="166" decel="50000">
                                          <p:stCondLst>
                                            <p:cond delay="676"/>
                                          </p:stCondLst>
                                        </p:cTn>
                                        <p:tgtEl>
                                          <p:spTgt spid="21"/>
                                        </p:tgtEl>
                                      </p:cBhvr>
                                      <p:to x="100000" y="100000"/>
                                    </p:animScale>
                                    <p:animScale>
                                      <p:cBhvr>
                                        <p:cTn id="55" dur="26">
                                          <p:stCondLst>
                                            <p:cond delay="1312"/>
                                          </p:stCondLst>
                                        </p:cTn>
                                        <p:tgtEl>
                                          <p:spTgt spid="21"/>
                                        </p:tgtEl>
                                      </p:cBhvr>
                                      <p:to x="100000" y="80000"/>
                                    </p:animScale>
                                    <p:animScale>
                                      <p:cBhvr>
                                        <p:cTn id="56" dur="166" decel="50000">
                                          <p:stCondLst>
                                            <p:cond delay="1338"/>
                                          </p:stCondLst>
                                        </p:cTn>
                                        <p:tgtEl>
                                          <p:spTgt spid="21"/>
                                        </p:tgtEl>
                                      </p:cBhvr>
                                      <p:to x="100000" y="100000"/>
                                    </p:animScale>
                                    <p:animScale>
                                      <p:cBhvr>
                                        <p:cTn id="57" dur="26">
                                          <p:stCondLst>
                                            <p:cond delay="1642"/>
                                          </p:stCondLst>
                                        </p:cTn>
                                        <p:tgtEl>
                                          <p:spTgt spid="21"/>
                                        </p:tgtEl>
                                      </p:cBhvr>
                                      <p:to x="100000" y="90000"/>
                                    </p:animScale>
                                    <p:animScale>
                                      <p:cBhvr>
                                        <p:cTn id="58" dur="166" decel="50000">
                                          <p:stCondLst>
                                            <p:cond delay="1668"/>
                                          </p:stCondLst>
                                        </p:cTn>
                                        <p:tgtEl>
                                          <p:spTgt spid="21"/>
                                        </p:tgtEl>
                                      </p:cBhvr>
                                      <p:to x="100000" y="100000"/>
                                    </p:animScale>
                                    <p:animScale>
                                      <p:cBhvr>
                                        <p:cTn id="59" dur="26">
                                          <p:stCondLst>
                                            <p:cond delay="1808"/>
                                          </p:stCondLst>
                                        </p:cTn>
                                        <p:tgtEl>
                                          <p:spTgt spid="21"/>
                                        </p:tgtEl>
                                      </p:cBhvr>
                                      <p:to x="100000" y="95000"/>
                                    </p:animScale>
                                    <p:animScale>
                                      <p:cBhvr>
                                        <p:cTn id="60" dur="166" decel="50000">
                                          <p:stCondLst>
                                            <p:cond delay="1834"/>
                                          </p:stCondLst>
                                        </p:cTn>
                                        <p:tgtEl>
                                          <p:spTgt spid="21"/>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500" fill="hold"/>
                                        <p:tgtEl>
                                          <p:spTgt spid="26"/>
                                        </p:tgtEl>
                                        <p:attrNameLst>
                                          <p:attrName>ppt_w</p:attrName>
                                        </p:attrNameLst>
                                      </p:cBhvr>
                                      <p:tavLst>
                                        <p:tav tm="0">
                                          <p:val>
                                            <p:fltVal val="0"/>
                                          </p:val>
                                        </p:tav>
                                        <p:tav tm="100000">
                                          <p:val>
                                            <p:strVal val="#ppt_w"/>
                                          </p:val>
                                        </p:tav>
                                      </p:tavLst>
                                    </p:anim>
                                    <p:anim calcmode="lin" valueType="num">
                                      <p:cBhvr>
                                        <p:cTn id="66" dur="500" fill="hold"/>
                                        <p:tgtEl>
                                          <p:spTgt spid="26"/>
                                        </p:tgtEl>
                                        <p:attrNameLst>
                                          <p:attrName>ppt_h</p:attrName>
                                        </p:attrNameLst>
                                      </p:cBhvr>
                                      <p:tavLst>
                                        <p:tav tm="0">
                                          <p:val>
                                            <p:fltVal val="0"/>
                                          </p:val>
                                        </p:tav>
                                        <p:tav tm="100000">
                                          <p:val>
                                            <p:strVal val="#ppt_h"/>
                                          </p:val>
                                        </p:tav>
                                      </p:tavLst>
                                    </p:anim>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32"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circle(out)">
                                      <p:cBhvr>
                                        <p:cTn id="72" dur="20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80">
                                          <p:stCondLst>
                                            <p:cond delay="0"/>
                                          </p:stCondLst>
                                        </p:cTn>
                                        <p:tgtEl>
                                          <p:spTgt spid="22"/>
                                        </p:tgtEl>
                                      </p:cBhvr>
                                    </p:animEffect>
                                    <p:anim calcmode="lin" valueType="num">
                                      <p:cBhvr>
                                        <p:cTn id="7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83" dur="26">
                                          <p:stCondLst>
                                            <p:cond delay="650"/>
                                          </p:stCondLst>
                                        </p:cTn>
                                        <p:tgtEl>
                                          <p:spTgt spid="22"/>
                                        </p:tgtEl>
                                      </p:cBhvr>
                                      <p:to x="100000" y="60000"/>
                                    </p:animScale>
                                    <p:animScale>
                                      <p:cBhvr>
                                        <p:cTn id="84" dur="166" decel="50000">
                                          <p:stCondLst>
                                            <p:cond delay="676"/>
                                          </p:stCondLst>
                                        </p:cTn>
                                        <p:tgtEl>
                                          <p:spTgt spid="22"/>
                                        </p:tgtEl>
                                      </p:cBhvr>
                                      <p:to x="100000" y="100000"/>
                                    </p:animScale>
                                    <p:animScale>
                                      <p:cBhvr>
                                        <p:cTn id="85" dur="26">
                                          <p:stCondLst>
                                            <p:cond delay="1312"/>
                                          </p:stCondLst>
                                        </p:cTn>
                                        <p:tgtEl>
                                          <p:spTgt spid="22"/>
                                        </p:tgtEl>
                                      </p:cBhvr>
                                      <p:to x="100000" y="80000"/>
                                    </p:animScale>
                                    <p:animScale>
                                      <p:cBhvr>
                                        <p:cTn id="86" dur="166" decel="50000">
                                          <p:stCondLst>
                                            <p:cond delay="1338"/>
                                          </p:stCondLst>
                                        </p:cTn>
                                        <p:tgtEl>
                                          <p:spTgt spid="22"/>
                                        </p:tgtEl>
                                      </p:cBhvr>
                                      <p:to x="100000" y="100000"/>
                                    </p:animScale>
                                    <p:animScale>
                                      <p:cBhvr>
                                        <p:cTn id="87" dur="26">
                                          <p:stCondLst>
                                            <p:cond delay="1642"/>
                                          </p:stCondLst>
                                        </p:cTn>
                                        <p:tgtEl>
                                          <p:spTgt spid="22"/>
                                        </p:tgtEl>
                                      </p:cBhvr>
                                      <p:to x="100000" y="90000"/>
                                    </p:animScale>
                                    <p:animScale>
                                      <p:cBhvr>
                                        <p:cTn id="88" dur="166" decel="50000">
                                          <p:stCondLst>
                                            <p:cond delay="1668"/>
                                          </p:stCondLst>
                                        </p:cTn>
                                        <p:tgtEl>
                                          <p:spTgt spid="22"/>
                                        </p:tgtEl>
                                      </p:cBhvr>
                                      <p:to x="100000" y="100000"/>
                                    </p:animScale>
                                    <p:animScale>
                                      <p:cBhvr>
                                        <p:cTn id="89" dur="26">
                                          <p:stCondLst>
                                            <p:cond delay="1808"/>
                                          </p:stCondLst>
                                        </p:cTn>
                                        <p:tgtEl>
                                          <p:spTgt spid="22"/>
                                        </p:tgtEl>
                                      </p:cBhvr>
                                      <p:to x="100000" y="95000"/>
                                    </p:animScale>
                                    <p:animScale>
                                      <p:cBhvr>
                                        <p:cTn id="90" dur="166" decel="50000">
                                          <p:stCondLst>
                                            <p:cond delay="1834"/>
                                          </p:stCondLst>
                                        </p:cTn>
                                        <p:tgtEl>
                                          <p:spTgt spid="22"/>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32" fill="hold" nodeType="click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circle(out)">
                                      <p:cBhvr>
                                        <p:cTn id="102" dur="2000"/>
                                        <p:tgtEl>
                                          <p:spTgt spid="10"/>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wipe(down)">
                                      <p:cBhvr>
                                        <p:cTn id="107" dur="580">
                                          <p:stCondLst>
                                            <p:cond delay="0"/>
                                          </p:stCondLst>
                                        </p:cTn>
                                        <p:tgtEl>
                                          <p:spTgt spid="23"/>
                                        </p:tgtEl>
                                      </p:cBhvr>
                                    </p:animEffect>
                                    <p:anim calcmode="lin" valueType="num">
                                      <p:cBhvr>
                                        <p:cTn id="10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13" dur="26">
                                          <p:stCondLst>
                                            <p:cond delay="650"/>
                                          </p:stCondLst>
                                        </p:cTn>
                                        <p:tgtEl>
                                          <p:spTgt spid="23"/>
                                        </p:tgtEl>
                                      </p:cBhvr>
                                      <p:to x="100000" y="60000"/>
                                    </p:animScale>
                                    <p:animScale>
                                      <p:cBhvr>
                                        <p:cTn id="114" dur="166" decel="50000">
                                          <p:stCondLst>
                                            <p:cond delay="676"/>
                                          </p:stCondLst>
                                        </p:cTn>
                                        <p:tgtEl>
                                          <p:spTgt spid="23"/>
                                        </p:tgtEl>
                                      </p:cBhvr>
                                      <p:to x="100000" y="100000"/>
                                    </p:animScale>
                                    <p:animScale>
                                      <p:cBhvr>
                                        <p:cTn id="115" dur="26">
                                          <p:stCondLst>
                                            <p:cond delay="1312"/>
                                          </p:stCondLst>
                                        </p:cTn>
                                        <p:tgtEl>
                                          <p:spTgt spid="23"/>
                                        </p:tgtEl>
                                      </p:cBhvr>
                                      <p:to x="100000" y="80000"/>
                                    </p:animScale>
                                    <p:animScale>
                                      <p:cBhvr>
                                        <p:cTn id="116" dur="166" decel="50000">
                                          <p:stCondLst>
                                            <p:cond delay="1338"/>
                                          </p:stCondLst>
                                        </p:cTn>
                                        <p:tgtEl>
                                          <p:spTgt spid="23"/>
                                        </p:tgtEl>
                                      </p:cBhvr>
                                      <p:to x="100000" y="100000"/>
                                    </p:animScale>
                                    <p:animScale>
                                      <p:cBhvr>
                                        <p:cTn id="117" dur="26">
                                          <p:stCondLst>
                                            <p:cond delay="1642"/>
                                          </p:stCondLst>
                                        </p:cTn>
                                        <p:tgtEl>
                                          <p:spTgt spid="23"/>
                                        </p:tgtEl>
                                      </p:cBhvr>
                                      <p:to x="100000" y="90000"/>
                                    </p:animScale>
                                    <p:animScale>
                                      <p:cBhvr>
                                        <p:cTn id="118" dur="166" decel="50000">
                                          <p:stCondLst>
                                            <p:cond delay="1668"/>
                                          </p:stCondLst>
                                        </p:cTn>
                                        <p:tgtEl>
                                          <p:spTgt spid="23"/>
                                        </p:tgtEl>
                                      </p:cBhvr>
                                      <p:to x="100000" y="100000"/>
                                    </p:animScale>
                                    <p:animScale>
                                      <p:cBhvr>
                                        <p:cTn id="119" dur="26">
                                          <p:stCondLst>
                                            <p:cond delay="1808"/>
                                          </p:stCondLst>
                                        </p:cTn>
                                        <p:tgtEl>
                                          <p:spTgt spid="23"/>
                                        </p:tgtEl>
                                      </p:cBhvr>
                                      <p:to x="100000" y="95000"/>
                                    </p:animScale>
                                    <p:animScale>
                                      <p:cBhvr>
                                        <p:cTn id="12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4" grpId="0" animBg="1"/>
      <p:bldP spid="25"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2746</TotalTime>
  <Words>844</Words>
  <Application>Microsoft Office PowerPoint</Application>
  <PresentationFormat>On-screen Show (4:3)</PresentationFormat>
  <Paragraphs>89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FRUQUE</dc:creator>
  <cp:lastModifiedBy>SHAHIDUL ISLAM</cp:lastModifiedBy>
  <cp:revision>416</cp:revision>
  <dcterms:created xsi:type="dcterms:W3CDTF">2006-08-16T00:00:00Z</dcterms:created>
  <dcterms:modified xsi:type="dcterms:W3CDTF">2019-12-25T06:16:44Z</dcterms:modified>
</cp:coreProperties>
</file>