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87" r:id="rId4"/>
    <p:sldId id="29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65" r:id="rId14"/>
    <p:sldId id="267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91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04234-F454-DF48-A1C7-FACB5AAFA11F}" type="datetimeFigureOut">
              <a:rPr lang="en-US"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A8C6D-4355-F641-AAD6-97A4A332BBB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7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ফারহানা তাসমিন,প্রভাষক( মনোবিজ্ঞান)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83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যেসব অবস্থা ব্যক্তির চাহিদা পূরণে সহায়তা করে সেসব অবস্থার প্রতি ব্যক্তির অনুকূল মনোভাব গড়ে ওঠে।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5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ভালো ফলাফলের পিছনে শিক্ষকের ভূমিকা থাকে বলে শিক্ষকের প্রতি ছাত্রের অনুকূল মনোভাব গড়ে ওঠে।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90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যেসব অবস্থা ব্যক্তির চাহিদা পূরণে বাধার সৃষ্টি করে সেসব অবস্থার প্রতি প্রতিকূল মনোভাব গড়ে ওঠে।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9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তথ্য( Information) :</a:t>
            </a:r>
          </a:p>
          <a:p>
            <a:r>
              <a:rPr lang="en-US" b="1"/>
              <a:t>ব্যক্তির নিকট পরিবেশিত তথ্যের উপর ভিত্তি করে ঐ ব্যক্তির মনোভাব গঠিত হয়।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6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শিক্ষা(Education) :</a:t>
            </a:r>
          </a:p>
          <a:p>
            <a:r>
              <a:rPr lang="en-US" b="1"/>
              <a:t>পাঠ্যপুস্তক ও রাজনীতি, ধর্ম, দর্শন,সাহিত্য,বিজ্ঞান ইত্যাদি পড়াশোনা করার ফলে যে জ্ঞান  অর্জিত হয় তা হয়তো অনেক সময় শৈশব ও কৈশোরে অর্জিত ধারণাকে বদলে দেয়।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28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গবেষণার ফলাফল থেকে দেখা গিয়েছে যে,যে যত শিক্ষা গ্রহণ করবে সে ততই উদারপন্থী হবে।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02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সবিশেষ সাপেক্ষীকরণ (Classical Conditioning) :</a:t>
            </a:r>
          </a:p>
          <a:p>
            <a:r>
              <a:rPr lang="en-US" b="1"/>
              <a:t>সবিশেষ সাপেক্ষীকরণের সূত্র অনুসারে একটি সাপেক্ষ উদ্দীপক স্বাভাবিক বা অসাপেক্ষ উদ্দীপকের সাথে যুক্তভাবে বারবার উপস্থাপন  করা হলে সাপেক্ষ উদ্দীপকটিও পরবর্তীতে সাপেক্ষ প্রতিক্রিয়া সৃষ্টি করবে।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18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কোনো ব্যক্তি প্রিয় বন্ধুর সাথে অপরিচিত কোন ব্যক্তিকে কয়েকবার দেখলে তার প্রতি ইতিবাচক মনোভাব গড়ে ওঠে।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82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আবার কোনো ব্যক্তির শত্রুর সাথে অপরিচিত কোনো ব্যক্তিকে কয়েকবার দেখলে তার প্রতি নেতিবাচক মনোভাব  গড়ে ওঠে।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করণ সাপেক্ষীকরণ (Instrumental Conditioning) :</a:t>
            </a:r>
          </a:p>
          <a:p>
            <a:r>
              <a:rPr lang="en-US" b="1"/>
              <a:t>করণ সাপেক্ষীকরণের মূল কথা হলো,যে আচরণের জন্য শিশু পুরষ্কৃত হয় সেটি তার মধ্যে  বারবার দেখা যায়।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08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এই পাঠ শেষে শিক্ষার্থীরাঃ</a:t>
            </a:r>
          </a:p>
          <a:p>
            <a:r>
              <a:rPr lang="en-US" b="1"/>
              <a:t>১/ মনোভাব কিভাবে গঠিত হয় তা ব্যাখ্যা করতে পারবে।</a:t>
            </a:r>
          </a:p>
          <a:p>
            <a:r>
              <a:rPr lang="en-US" b="1"/>
              <a:t>২/ মনোভাব গঠনের মাধ্যম বা উপাদানগুলো ব্যাখ্যা করতে পারবে।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1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আর যদি কোনো  আচরণের জন্য শিশু তিরষ্কৃত হয় তবে  সেটি করা থেকে সে বিরত থাকে।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63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কর্মক্ষেত্রের ভূমিকা( Role of Work place):</a:t>
            </a:r>
          </a:p>
          <a:p>
            <a:r>
              <a:rPr lang="en-US" b="1"/>
              <a:t>কর্মক্ষেত্রে ব্যক্তি নানা রুচি ও মতাদর্শের নানা জাতি,নানা ধর্ম,নানা ভাষাভাষি দেশ- বিদেশের মানুষের সংস্পর্শে আসে।সভা,সেমিনার, ক্লাব ইত্যাদিতে মিলিত হয়।এতে করেও নতুন নতুন পরিবেশে ব্যক্তির মনোভাব  গড়ে উঠতে  থাকে।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63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মূল্যায়নঃ</a:t>
            </a:r>
          </a:p>
          <a:p>
            <a:r>
              <a:rPr lang="en-US" b="1"/>
              <a:t>*মনোভাব গঠনের মাধ্যম বা উপাদানগুলোর নাম বল।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মনোভাব গঠনে পরিবারের ভূমিকা কী?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মনোভাব গঠনে শিক্ষাপ্রতিষ্ঠান এর ভূমিকা কেমন হওয়া উচিত?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মনোভাব গঠনে কর্মক্ষেত্র কিভাবে প্রভাব বিস্তার করে?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46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সবাইকে অসংখ্য ধন্যবাদ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7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মনোভাব গঠন ( Formation of Attitude) :মনোভাব জন্মগত বা বংশগত নয়।মনোভাবের পরোক্ষ জৈবিক ভিত্তি রয়েছে।যেমন ক্ষুধা জৈবিক প্রেষণা।কিন্তু তা নিবৃত্ত করতে কোনো বিষেশ খাদ্য পছন্দ করা না করা হলো মনোভাব।</a:t>
            </a:r>
          </a:p>
          <a:p>
            <a:r>
              <a:rPr lang="en-US" b="1"/>
              <a:t>মনোভাব  একটি শিক্ষালব্ধ আচরণ, সহজাত নয়।সমাজের বিভিন্ন সমস্যার সাথে পারস্পরিক ক্রিয়ার মাধ্যমে মনোভাব গড়ে ওঠে।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2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মনোভাব গঠনের মাধ্যম বা উপাদানমূহঃ</a:t>
            </a:r>
          </a:p>
          <a:p>
            <a:r>
              <a:rPr lang="en-US" b="1"/>
              <a:t>পরিবার(Family) :</a:t>
            </a:r>
          </a:p>
          <a:p>
            <a:r>
              <a:rPr lang="en-US" b="1"/>
              <a:t>একই পরিবারে বড় হওয়ার মাধ্যমে শিশু বাবা মায়ের আদর্শ বেশিরভাগ ক্ষেত্রে লালন করে।বাবা- মা যে ব্যক্তি বা দলকে পছন্দ করে সে ব্যক্তি বা দলের প্রতি সন্তানের ইতিবাচক মনোভাব গড়ে উঠে।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8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সঙ্গীদল ও শিক্ষাপ্রতিষ্ঠান (Peer Group &amp; School) :</a:t>
            </a:r>
          </a:p>
          <a:p>
            <a:r>
              <a:rPr lang="en-US" b="1"/>
              <a:t>যেসব শিশু সমবয়সী দলে উচ্চ মর্যাদা পায় তারা সাধারণত অধিকতর আত্মবিশ্বাসী হয় এবং নিজ সম্পর্কে ইতিবাচক মনোভাব গড়ে উঠে।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4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শিক্ষাপ্রতিষ্ঠান (School) :</a:t>
            </a:r>
          </a:p>
          <a:p>
            <a:r>
              <a:rPr lang="en-US" b="1"/>
              <a:t>বিদ্যালয়ে এসে শিশুর মধ্যে স্বাধীনতা মনোভাব,সহযোগিতা, প্রতিযোগিতা  ও নিয়মকানুন  মানতে শিখে।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2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সমাজ( Society) :</a:t>
            </a:r>
          </a:p>
          <a:p>
            <a:r>
              <a:rPr lang="en-US" b="1"/>
              <a:t>ব্যক্তির মনোভাব তার সমাজ ও কৃষ্টি দ্বারা নির্ধারিত হয়।এক একটি সমাজে এক এক ধরনের মনোভাব ও মূল্যবোধ প্রাধান্য পায়।আর এ কারনেই আমেরিকান  বিয়ের অনুষ্ঠান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9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আমেরিকানদের খাবার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9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প্রাথমিক দল(Primary Group) :</a:t>
            </a:r>
          </a:p>
          <a:p>
            <a:r>
              <a:rPr lang="en-US" b="1"/>
              <a:t>যে দলের সদস্যরা খুব ঘনিষ্ঠ  এবং অপরের সাথে সম্পর্কযুক্ত থাকে তাকে প্রাথমিক দল বলে।তাই মনোভাব গঠনের পরিবার ও খেলার সাথীদের ভূমিকা যতটুকু গুরুত্বপূর্ণ অন্য কোন গৌণ দলের ভূমিকা ততটুকু গুরুত্বপূর্ণ নয়।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8C6D-4355-F641-AAD6-97A4A332BB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2B67-BBAB-5D4D-A281-19C44DE76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89727-C4F1-A141-A059-5F5AAAEA8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8FE9-E746-CC4C-9D0E-9547707F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4538-8075-B243-9A06-9353A1110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5D60A-6F51-C847-B27E-2A39C38D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7E82-8D19-5147-A05F-6706AF9B4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3BDA2-69C5-DD47-9878-FB964D44B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5B4A3-4826-B14C-A5B7-A1619593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60E62-EC4E-F940-A7D6-11796A8B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F8F3-9432-B347-8C7F-7A8AB6FF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7B48F-A516-2443-A4EB-031CA7295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47B06-0F88-3A44-B528-80D680D4A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74CB6-3825-5345-9FED-FD132DA1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02A81-51E5-214A-838F-1B145042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6FBCA-FC0F-794B-BD6F-F5D3EAA7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F371-13D6-1A4E-8AEC-6AF6EE43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3469F-9D98-ED42-A2B1-5E0B74D4B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B5B40-42F8-FA44-A0DF-3E8AB736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EB2B-75D9-AA44-8D9B-8154EBD0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8B938-A32E-E541-B349-5EA0E3A5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7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1AE1-90EB-8149-979F-91915F0C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F7986-114F-1F47-BD70-A7A91121F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04BB9-444A-7145-954D-69F4989F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519C1-8042-2E4A-9AAC-36DF6275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EAE0D-CF92-5347-87D7-993A28C3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3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7ECC-31D7-1544-9E3A-5B19E5BC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FB75-5437-5A43-BF66-784ADA940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492ED-200E-674B-9C1B-2A33F3DFB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E69C2-30C0-F544-8174-9C17676A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C5424-14A2-5B49-B347-D1C40421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B9047-5892-944A-A888-9A1B6357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0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C619-A963-F84A-9855-A5934366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1F13F-F810-8C45-B67D-BDA27EC14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8FCBB-BBE1-874C-9AEB-70BC078FC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4791D-9FDA-8744-A968-243F73A75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3C950-1FDA-E542-9E77-5D49A02B0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C8E3D-90EF-1445-9DAD-792B61C1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006A6-0382-124E-AF26-F328C893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B6ECD-F750-FC4A-9B67-C82EE112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1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8F0F-58FE-704D-831D-08D24136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01DF9-DA31-EF4E-9F99-245DD49E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6BC15-D4D4-F44A-A6E7-7BD5A380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9FD24-7B89-784B-B833-58BDF9A9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4A20B-EDB3-BF44-96C5-0818499D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07815-C52D-C64B-9BE7-7A292FF7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6EB3B-18C6-464D-89DE-7B88A168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0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4B5B-7644-BF41-A083-CD38068F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B86E-ED73-504A-BBAD-2BE5825E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23D90-5857-2A42-B9DE-33492CE9D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157C0-3C2A-CE43-AB76-17BD54EE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458C4-EF95-4B43-93C3-FC3612D1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0BA12-8244-3542-8615-5D743303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6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3B72E-B668-7E41-9701-2C306978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EB81D-64B6-8447-88F1-558E9E6C0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35B6E-E17A-4A4B-AC64-A417F4BDE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E97E2-865A-604B-803B-D69E166D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8F108-7333-D644-83A5-9EC87994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171B8-D50B-6947-885E-4F2FD126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2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AC6D5-039C-5646-B6E0-F8EF62FD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0DC54-D2E2-FB48-B04B-3C1905FB1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41B98-4A8C-6F4A-9A9F-4D6DE4471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6232-C902-AE40-80DB-157F3FFA1C53}" type="datetimeFigureOut">
              <a:rPr lang="en-US"/>
              <a:t>12/26/2019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ABAB8-027D-B944-B0B7-0537FC779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05F2-8D89-0E40-881A-DD8B5312E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11F5-97E3-D34E-9ED4-B563ABE57E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jpeg" /><Relationship Id="rId5" Type="http://schemas.openxmlformats.org/officeDocument/2006/relationships/image" Target="../media/image3.jpeg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e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30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33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eg" /><Relationship Id="rId5" Type="http://schemas.openxmlformats.org/officeDocument/2006/relationships/image" Target="../media/image38.jpeg" /><Relationship Id="rId4" Type="http://schemas.openxmlformats.org/officeDocument/2006/relationships/image" Target="../media/image37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7" Type="http://schemas.openxmlformats.org/officeDocument/2006/relationships/image" Target="../media/image4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2.jpeg" /><Relationship Id="rId5" Type="http://schemas.openxmlformats.org/officeDocument/2006/relationships/image" Target="../media/image41.jpeg" /><Relationship Id="rId4" Type="http://schemas.openxmlformats.org/officeDocument/2006/relationships/image" Target="../media/image40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7" Type="http://schemas.openxmlformats.org/officeDocument/2006/relationships/image" Target="../media/image4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7.jpeg" /><Relationship Id="rId5" Type="http://schemas.openxmlformats.org/officeDocument/2006/relationships/image" Target="../media/image46.jpeg" /><Relationship Id="rId4" Type="http://schemas.openxmlformats.org/officeDocument/2006/relationships/image" Target="../media/image45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7" Type="http://schemas.openxmlformats.org/officeDocument/2006/relationships/image" Target="../media/image4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1.jpeg" /><Relationship Id="rId5" Type="http://schemas.openxmlformats.org/officeDocument/2006/relationships/image" Target="../media/image50.jpeg" /><Relationship Id="rId4" Type="http://schemas.openxmlformats.org/officeDocument/2006/relationships/image" Target="../media/image49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 /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56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58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 /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61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eg" /><Relationship Id="rId5" Type="http://schemas.openxmlformats.org/officeDocument/2006/relationships/image" Target="../media/image64.jpeg" /><Relationship Id="rId4" Type="http://schemas.openxmlformats.org/officeDocument/2006/relationships/image" Target="../media/image63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65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eg" /><Relationship Id="rId5" Type="http://schemas.openxmlformats.org/officeDocument/2006/relationships/image" Target="../media/image68.jpeg" /><Relationship Id="rId4" Type="http://schemas.openxmlformats.org/officeDocument/2006/relationships/image" Target="../media/image67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70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72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7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 /><Relationship Id="rId7" Type="http://schemas.openxmlformats.org/officeDocument/2006/relationships/image" Target="../media/image4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8.jpeg" /><Relationship Id="rId5" Type="http://schemas.openxmlformats.org/officeDocument/2006/relationships/image" Target="../media/image77.jpeg" /><Relationship Id="rId4" Type="http://schemas.openxmlformats.org/officeDocument/2006/relationships/image" Target="../media/image76.jpe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 /><Relationship Id="rId2" Type="http://schemas.openxmlformats.org/officeDocument/2006/relationships/image" Target="../media/image8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83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 /><Relationship Id="rId3" Type="http://schemas.openxmlformats.org/officeDocument/2006/relationships/image" Target="../media/image14.jpeg" /><Relationship Id="rId7" Type="http://schemas.openxmlformats.org/officeDocument/2006/relationships/image" Target="../media/image18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eg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7" Type="http://schemas.openxmlformats.org/officeDocument/2006/relationships/image" Target="../media/image4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89BE-69F3-EC4F-BE3B-ADABEA16C7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86243-52F2-3E4D-BF76-65F7A0AA1C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9C563E-7E67-A54D-94E6-BF15F7043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151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91F0CA0-8089-B349-9588-21FF5DB9D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" y="-1"/>
            <a:ext cx="12168187" cy="1656858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BC8CFD1-EC0F-7441-BBE4-54F3D4B5B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857"/>
            <a:ext cx="12192000" cy="50582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0D6F56C-0E8D-E64E-9F75-2B3665D9F0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68" y="6138862"/>
            <a:ext cx="5476875" cy="5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988C-868D-0545-ABB6-69DE60F8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01524F-F87E-6B4E-BD88-E39131314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3615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7E0E0E1-ADF5-8643-BAB8-F77DBC730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156"/>
            <a:ext cx="6858000" cy="332184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1023495-6268-AE4B-853F-87C32F438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36156"/>
            <a:ext cx="5439965" cy="33218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96109F-0B2F-904D-A6A3-DBC960C9EE41}"/>
              </a:ext>
            </a:extLst>
          </p:cNvPr>
          <p:cNvSpPr txBox="1"/>
          <p:nvPr/>
        </p:nvSpPr>
        <p:spPr>
          <a:xfrm>
            <a:off x="2576215" y="3901281"/>
            <a:ext cx="2763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বাংলাদেশি বিয়ের অনুষ্ঠান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7545E2-153D-7343-B484-7DAAAF409D46}"/>
              </a:ext>
            </a:extLst>
          </p:cNvPr>
          <p:cNvSpPr txBox="1"/>
          <p:nvPr/>
        </p:nvSpPr>
        <p:spPr>
          <a:xfrm>
            <a:off x="8376047" y="3716615"/>
            <a:ext cx="6259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আমেরিকান  বিয়ের অনুষ্ঠান</a:t>
            </a: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1BB2316-72D4-0347-AA9C-2E6C87118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6516965"/>
            <a:ext cx="5476875" cy="34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343F-6B61-004B-B9E5-48B0A147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5C152E-BD93-C149-96C3-378DC6EF9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6864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63C46A-4E4B-5440-84C5-F95E0A2334A1}"/>
              </a:ext>
            </a:extLst>
          </p:cNvPr>
          <p:cNvSpPr txBox="1"/>
          <p:nvPr/>
        </p:nvSpPr>
        <p:spPr>
          <a:xfrm rot="291735">
            <a:off x="2441368" y="395843"/>
            <a:ext cx="6215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বাঙ্গালীদের খাবার</a:t>
            </a:r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84C7B04F-AB30-E34E-B6A9-F99ACE287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40" y="0"/>
            <a:ext cx="592336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F42AB1-71C9-F344-80DE-1618F6EBD4AC}"/>
              </a:ext>
            </a:extLst>
          </p:cNvPr>
          <p:cNvSpPr txBox="1"/>
          <p:nvPr/>
        </p:nvSpPr>
        <p:spPr>
          <a:xfrm>
            <a:off x="8002199" y="395843"/>
            <a:ext cx="6206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আমেরিকানদের খাবার</a:t>
            </a: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9E79842-8DB9-0740-AEE8-9E3E7AA2D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09" y="6387306"/>
            <a:ext cx="5476875" cy="47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96C3-D528-2041-AB84-872738A1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24C6316-E624-854F-B451-0036958DE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4"/>
            <a:ext cx="12192000" cy="322976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F0C705D-24F7-9041-A7F7-539850051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5572"/>
            <a:ext cx="6643688" cy="35524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BEF97D7-CAB4-8643-A9B9-385554517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97" y="2630090"/>
            <a:ext cx="5701903" cy="422791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BAEDC51C-1BF7-7147-88F6-1A0D1FC05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68" y="6535341"/>
            <a:ext cx="5476875" cy="3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4C61-2E20-A643-B575-43CC2DF5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17ABD0-FBCE-9A41-8A85-253D41848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1718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E368EE0-A5DC-A64F-B662-0812A3463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18" y="0"/>
            <a:ext cx="6089110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893403D-5A40-DA47-A693-58325949C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97" y="6491287"/>
            <a:ext cx="5476875" cy="3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504B-ACC2-EB4F-93F0-C390FA34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88DE4D-B71F-1B48-A38F-894A262CB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16110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3B459A3-08C7-3940-A82E-6074E706E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5231"/>
            <a:ext cx="5715000" cy="416004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9B25194-D877-944A-8FFD-C68F81299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80715"/>
            <a:ext cx="6477000" cy="402907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46044EB-885D-9D46-A31A-05F65CB247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6598444"/>
            <a:ext cx="5476875" cy="44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FE8E-856A-F942-ACE8-18798D21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446EFB-9A00-D040-B0F9-7F4666875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3200" cy="394692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7EE4E6F-6C3B-2045-ABB3-2CB57E9C9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5638800" cy="35814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8D0AFD6-E139-EB45-B6B3-A715D40B4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754039"/>
            <a:ext cx="6705600" cy="310396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49E6BA9-F226-F648-BD35-089D5B0C3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81400"/>
            <a:ext cx="5638800" cy="32766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75118D5-ABC4-D349-BB52-067A8A0DC4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52" y="6437707"/>
            <a:ext cx="5476875" cy="4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4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395F-36C7-714D-AE50-D99FDD12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F119281-9308-7045-9728-92BF02D91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953"/>
            <a:ext cx="12192000" cy="6725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E9362A-3620-B040-9538-DA0285378D86}"/>
              </a:ext>
            </a:extLst>
          </p:cNvPr>
          <p:cNvSpPr txBox="1"/>
          <p:nvPr/>
        </p:nvSpPr>
        <p:spPr>
          <a:xfrm>
            <a:off x="5264050" y="4364921"/>
            <a:ext cx="6313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ভালো ফলাফলের পিছনে শিক্ষকের ভূমিকা থাকে বলে শিক্ষকের প্রতি ছাত্রের অনুকূল মনোভাব গড়ে ওঠে।</a:t>
            </a: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8ED2B0A-E7F4-C845-8496-D742011B1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09" y="6268655"/>
            <a:ext cx="6316265" cy="5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776D-14CB-CE45-84DD-F961B623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7970E7-1C19-4B4F-A5D9-0793D466F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267450" cy="4268391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005B918-9416-A440-A614-A894FECB7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-1"/>
            <a:ext cx="5924550" cy="350043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66C10B8-6AF6-FD4C-BD46-B1E00E840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5422"/>
            <a:ext cx="7124348" cy="348257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AFDF255-4C64-6344-907E-B08667C40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3500439"/>
            <a:ext cx="5924550" cy="3357562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FB9C959-4C37-DA4E-B136-449238C4D7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6442472"/>
            <a:ext cx="5476875" cy="4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1CD6-EBAE-8E40-8E15-EE208013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E0A883-1E74-A748-8D44-BCD9F8AB1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8" y="0"/>
            <a:ext cx="6226201" cy="402828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5A1616F-7286-ED48-A86E-4C72D8F90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06541" cy="382190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A42E19A-F16C-D24C-A192-22D5B7D7EE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2" y="4028281"/>
            <a:ext cx="6766956" cy="282971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4DDE8056-86FC-C54B-8B26-6741A0A7B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57" y="3821907"/>
            <a:ext cx="5660443" cy="289321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E214244-06BF-F947-BF9A-0620272DD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40" y="6124575"/>
            <a:ext cx="54768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06F0-7800-2D42-BD3E-D8757D76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AD72A49-C212-8C46-8A65-5719C68FB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43688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33BF638-89A3-FD47-AC70-AEE98F7AF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8" y="-1"/>
            <a:ext cx="5548312" cy="666154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365557F-3069-B74D-BC12-49575A9CA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6330553"/>
            <a:ext cx="5476875" cy="5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8996-0E80-2442-A4C7-4FA027CA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3D8C72-032D-334F-B16B-48B5182AE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F415-1D9D-FA43-B361-A68CEB16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14416E2-25A5-2D44-9476-DEEAE8A6B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142874"/>
            <a:ext cx="12192000" cy="671512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1607371-E03D-5843-A91E-5864DA395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6098381"/>
            <a:ext cx="5476875" cy="7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87C0F-44C1-1B4C-8144-EA6E308F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CD1E00D-1C20-2144-B700-D7C694D0F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3"/>
            <a:ext cx="6858000" cy="684450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720D662-24A1-F24E-B9DC-A422E2CC1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28" y="0"/>
            <a:ext cx="5299472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356C59A-2ADC-E741-B5C4-E058CDC09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39" y="6058495"/>
            <a:ext cx="5476875" cy="7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17F8-12E8-E441-AA7A-1808BED9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7BED329-C363-0C46-907F-8C2D85FF1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" y="0"/>
            <a:ext cx="6238875" cy="6858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418CFD0-7724-714D-9CD2-466027D64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32" y="0"/>
            <a:ext cx="5728987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E4EAE2D-0EFE-B540-8620-5AF4F5E3B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18" y="6151958"/>
            <a:ext cx="5476875" cy="70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A08B-C604-AF45-A578-2A8E551A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6C03501-763C-F443-B959-286BB6E28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5547" cy="685800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B439DFF-41FB-C64A-A2C4-AB5D74E37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47" y="-1"/>
            <a:ext cx="4482703" cy="6858001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AC985EF-FECE-E042-A237-2F8458700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90" y="0"/>
            <a:ext cx="3461057" cy="68580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3F60E4F-0A2B-E64A-88D6-F198C402D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77" y="6509147"/>
            <a:ext cx="5476875" cy="34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8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C74D-C845-BD47-8421-EFE46AD78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10" y="565943"/>
            <a:ext cx="10515600" cy="222012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A93CFA8-AF8E-224D-8E78-31FB8A32A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7542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18938F6-6FAC-8C4D-B11D-AF2731F34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6990"/>
            <a:ext cx="6107906" cy="363100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299953B-EF76-944C-9D46-EEC14FB7B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10" y="2786064"/>
            <a:ext cx="6200775" cy="407193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B11A8CC-9907-B048-AAA1-8E8C0FE9D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94" y="6161486"/>
            <a:ext cx="5476875" cy="6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5DC9-AF59-9340-932F-9214A9B4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97C31B-9652-714F-B089-0EA6B254E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851" y="146844"/>
            <a:ext cx="12362851" cy="671115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8BBF424-4372-064C-8B3E-C653F9FEC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8" y="995165"/>
            <a:ext cx="5476875" cy="3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38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1C7B2-B5E4-0C4F-9DE3-816FEE7E1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D2C379-C85F-5940-98AE-D8B77FF8B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33"/>
            <a:ext cx="12192000" cy="268644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C544A01-AEE3-6049-9868-03C10C4B2C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75" y="1920480"/>
            <a:ext cx="5188744" cy="493752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A8C9315-48F2-6545-9CBD-A15AD3516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2839"/>
            <a:ext cx="6848475" cy="444817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8621B3A-47CF-2A4B-9094-59FDDD246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3" y="6375402"/>
            <a:ext cx="5476875" cy="4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E845-E874-3547-926F-AE1E2E80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484A92-C51E-0F4D-878B-7D25622A5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42093"/>
            <a:ext cx="5829300" cy="661590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6B1913B-9F6E-184C-B55C-A8EA2FC47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72" y="0"/>
            <a:ext cx="6244828" cy="6858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8C8FED0-EDB5-054A-991D-04FCDCECE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11" y="5784055"/>
            <a:ext cx="5476875" cy="10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1F4D-F020-E740-BB0D-51E21A4C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73B110-A126-104D-B9CB-996F843CA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8" y="184943"/>
            <a:ext cx="6467475" cy="667305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81613EC-DF7D-5944-8BBA-0AC94E4EA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84942"/>
            <a:ext cx="5905500" cy="667305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C05D889-29C8-6D4E-9290-5846CB95D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78" y="0"/>
            <a:ext cx="54768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85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6906-A263-3A4A-B8A5-1E01E777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6DE247-049E-074F-9406-B41E711BC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0" y="84931"/>
            <a:ext cx="6858000" cy="677306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692D8E9-7C20-B049-ADED-0F143B950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21" y="0"/>
            <a:ext cx="5107779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8C9E4CD-A3FE-9942-8835-5DF990A19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1948"/>
            <a:ext cx="5476875" cy="6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1A2C-96D4-BC49-8C0A-3A4FFBB1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969212-D426-B046-BFBC-5E582516E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91" y="0"/>
            <a:ext cx="12192000" cy="6858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7C8DABC-4773-904E-8BE2-0DB7E6844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6312695"/>
            <a:ext cx="5476875" cy="6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28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43F0-E031-F44E-A3C8-04AF6C09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E99FBA-A046-D047-A85A-3C6BA9936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34125" cy="439340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298B7B2-4F84-3942-9CEE-9A8AC83F7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-51197"/>
            <a:ext cx="5743575" cy="39624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6B2A323-2371-2641-8E13-63CBFB838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6471047" cy="28321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3A77EAA-C3EF-324A-834A-8C0A7F44A5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78" y="3962400"/>
            <a:ext cx="5607721" cy="28321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9E3F4D48-EB4B-754D-965D-8F5EB6CD84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31" y="6504383"/>
            <a:ext cx="5476875" cy="3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BE8C-A5C5-A349-80DA-FE15430F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2C6EE0D-43A0-204C-8691-06A841FF5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1999" cy="64734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1A03F2A-E06A-B041-A7E9-29A538297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45" y="6137275"/>
            <a:ext cx="5476875" cy="7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87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ACB9-26B2-854A-9C45-E6E067EB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BC1F76-C5CD-D243-81FB-62F2D6127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85" y="19050"/>
            <a:ext cx="6515100" cy="683895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D504E3F-3335-AB45-84D8-4A63BB09A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19050"/>
            <a:ext cx="5924550" cy="68389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9A475B2-EE05-5E4A-9B5B-FF437B442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6044803"/>
            <a:ext cx="5476875" cy="8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40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23FED-C721-7647-BDB4-49A288E1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B02D4F9-7C4A-A94E-966B-5463555FA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0"/>
            <a:ext cx="12025312" cy="671512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24559C3-3D34-5D45-9077-D4205B4ED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1"/>
            <a:ext cx="3733800" cy="189309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8ED5DF4-AE49-0E46-B622-63039EF49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4" y="6419850"/>
            <a:ext cx="54768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6A39-CB64-884E-BBC9-21DAC1D0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D1882E-20E9-4D42-8C8B-7D2B8B82C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8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3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5D30-DE7F-B14D-B85C-40B742DC7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6815790-0AA5-1346-BB2B-A68683939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09F823A-ADCC-544C-B47C-351CE9AB5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134938"/>
            <a:ext cx="5324475" cy="672306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7C540D9-BB20-8C48-9A29-9D2E0D386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80" y="6465093"/>
            <a:ext cx="5476875" cy="3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0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E4EB-986C-EC44-9F6D-31BEDE95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6C0107-835C-B344-89E6-21D129B4A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7" y="0"/>
            <a:ext cx="6191250" cy="508992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D2D69DA-8CDE-504F-8AF2-2D498DA43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77" y="0"/>
            <a:ext cx="5851923" cy="294679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7EB98EE-8F49-1644-956A-FE7C895AA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77" y="2946797"/>
            <a:ext cx="5851923" cy="391120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0ABABD3-0F5A-B34E-B2F9-E7D717708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7" y="3991767"/>
            <a:ext cx="6226372" cy="292655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290D651-5DF6-5641-82C4-E2FF41C16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16" y="6394843"/>
            <a:ext cx="5476875" cy="4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6429-5A8D-A845-955C-3E2B9BF3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1C24A5A-7F58-CE4D-8008-FBDE9896E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6" y="1"/>
            <a:ext cx="12025313" cy="169068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8B945FA-EBE3-0E40-8D55-C79A6FBFC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02" y="1535906"/>
            <a:ext cx="5423297" cy="296465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10A53A3-C948-1A4E-B05E-80CFDABB8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1535906"/>
            <a:ext cx="6602016" cy="316111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914C6C1F-1FC6-F84A-B9EE-D99FCF6F73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02" y="4375547"/>
            <a:ext cx="5423297" cy="2482453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1E10726B-A2DC-E646-8F88-6C339893C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6" y="4500563"/>
            <a:ext cx="6602015" cy="235743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73C95DA-833D-6145-954A-1E6B973828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93" y="6528791"/>
            <a:ext cx="5476875" cy="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9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02DFB-8472-194D-B548-5276DDDE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58CF91-B669-0646-B739-5520D93BB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3" y="184943"/>
            <a:ext cx="11975307" cy="308534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24C8E2A-86C0-1D4E-B57A-B3335EE16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0285"/>
            <a:ext cx="6590271" cy="358771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A4D90CC-4FFE-214B-8DB9-89F6F8CDB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34" y="3270284"/>
            <a:ext cx="5744766" cy="358771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6E853DD-5CA4-2D4B-96AD-44DC66030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42" y="6491287"/>
            <a:ext cx="5476875" cy="2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5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18AC0-EA7B-9144-9405-AB4EDB22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65F2C9-4D0B-6146-949F-F7E0FA053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34125" cy="455414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CCD34FE-4914-FE4B-9458-9E5179DCB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4054079"/>
            <a:ext cx="5715417" cy="2803921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7019C37-7122-BB47-8C4D-319AFB098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" y="4054079"/>
            <a:ext cx="6395829" cy="280392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861CA07-51F3-2F4A-A30B-F0294037C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59532"/>
            <a:ext cx="5734050" cy="399454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85A4EF0-D720-334E-A8A2-96EE1CB38E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46" y="6497240"/>
            <a:ext cx="5476875" cy="3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farhana tasmin</cp:lastModifiedBy>
  <cp:revision>12</cp:revision>
  <dcterms:modified xsi:type="dcterms:W3CDTF">2019-12-26T07:27:00Z</dcterms:modified>
</cp:coreProperties>
</file>