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6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8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5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5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104866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104863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10486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9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5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10486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5844C-C6DF-4D64-8562-60EB4FAACE0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74DED-C452-48CE-B5DD-DB387C2F028F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80401" y="1320926"/>
            <a:ext cx="6614354" cy="5557733"/>
          </a:xfrm>
          <a:prstGeom prst="rect"/>
        </p:spPr>
      </p:pic>
      <p:sp>
        <p:nvSpPr>
          <p:cNvPr id="1048668" name=""/>
          <p:cNvSpPr/>
          <p:nvPr/>
        </p:nvSpPr>
        <p:spPr>
          <a:xfrm>
            <a:off x="1483929" y="0"/>
            <a:ext cx="9224142" cy="1320926"/>
          </a:xfrm>
          <a:prstGeom prst="wedgeRoundRectCallou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altLang="en-US" b="1" sz="5200" lang="en-US">
                <a:solidFill>
                  <a:srgbClr val="FF6600"/>
                </a:solidFill>
              </a:rPr>
              <a:t>স</a:t>
            </a:r>
            <a:r>
              <a:rPr altLang="en-US" b="1" sz="5200" lang="en-US">
                <a:solidFill>
                  <a:srgbClr val="FF6600"/>
                </a:solidFill>
              </a:rPr>
              <a:t>ব</a:t>
            </a:r>
            <a:r>
              <a:rPr altLang="en-US" b="1" sz="5200" lang="en-US">
                <a:solidFill>
                  <a:srgbClr val="FF6600"/>
                </a:solidFill>
              </a:rPr>
              <a:t>া</a:t>
            </a:r>
            <a:r>
              <a:rPr altLang="en-US" b="1" sz="5200" lang="en-US">
                <a:solidFill>
                  <a:srgbClr val="FF6600"/>
                </a:solidFill>
              </a:rPr>
              <a:t>ই</a:t>
            </a:r>
            <a:r>
              <a:rPr altLang="en-US" b="1" sz="5200" lang="en-US">
                <a:solidFill>
                  <a:srgbClr val="FF6600"/>
                </a:solidFill>
              </a:rPr>
              <a:t> </a:t>
            </a:r>
            <a:r>
              <a:rPr altLang="en-US" b="1" sz="5200" lang="en-US">
                <a:solidFill>
                  <a:srgbClr val="FF6600"/>
                </a:solidFill>
              </a:rPr>
              <a:t>ক</a:t>
            </a:r>
            <a:r>
              <a:rPr altLang="en-US" b="1" sz="5200" lang="en-US">
                <a:solidFill>
                  <a:srgbClr val="FF6600"/>
                </a:solidFill>
              </a:rPr>
              <a:t>ে</a:t>
            </a:r>
            <a:r>
              <a:rPr altLang="en-US" b="1" sz="5200" lang="en-US">
                <a:solidFill>
                  <a:srgbClr val="FF6600"/>
                </a:solidFill>
              </a:rPr>
              <a:t> </a:t>
            </a:r>
            <a:r>
              <a:rPr altLang="en-US" b="1" sz="5200" lang="en-US">
                <a:solidFill>
                  <a:srgbClr val="FF6600"/>
                </a:solidFill>
              </a:rPr>
              <a:t> </a:t>
            </a:r>
            <a:r>
              <a:rPr altLang="en-US" b="1" sz="5200" lang="en-US">
                <a:solidFill>
                  <a:srgbClr val="FF6600"/>
                </a:solidFill>
              </a:rPr>
              <a:t>ল</a:t>
            </a:r>
            <a:r>
              <a:rPr altLang="en-US" b="1" sz="5200" lang="en-US">
                <a:solidFill>
                  <a:srgbClr val="FF6600"/>
                </a:solidFill>
              </a:rPr>
              <a:t>া</a:t>
            </a:r>
            <a:r>
              <a:rPr altLang="en-US" b="1" sz="5200" lang="en-US">
                <a:solidFill>
                  <a:srgbClr val="FF6600"/>
                </a:solidFill>
              </a:rPr>
              <a:t>ল</a:t>
            </a:r>
            <a:r>
              <a:rPr altLang="en-US" b="1" sz="5200" lang="en-US">
                <a:solidFill>
                  <a:srgbClr val="FF6600"/>
                </a:solidFill>
              </a:rPr>
              <a:t> </a:t>
            </a:r>
            <a:r>
              <a:rPr altLang="en-US" b="1" sz="5200" lang="en-US">
                <a:solidFill>
                  <a:srgbClr val="FF6600"/>
                </a:solidFill>
              </a:rPr>
              <a:t>গ</a:t>
            </a:r>
            <a:r>
              <a:rPr altLang="en-US" b="1" sz="5200" lang="en-US">
                <a:solidFill>
                  <a:srgbClr val="FF6600"/>
                </a:solidFill>
              </a:rPr>
              <a:t>ো</a:t>
            </a:r>
            <a:r>
              <a:rPr altLang="en-US" b="1" sz="5200" lang="en-US">
                <a:solidFill>
                  <a:srgbClr val="FF6600"/>
                </a:solidFill>
              </a:rPr>
              <a:t>ল</a:t>
            </a:r>
            <a:r>
              <a:rPr altLang="en-US" b="1" sz="5200" lang="en-US">
                <a:solidFill>
                  <a:srgbClr val="FF6600"/>
                </a:solidFill>
              </a:rPr>
              <a:t>া</a:t>
            </a:r>
            <a:r>
              <a:rPr altLang="en-US" b="1" sz="5200" lang="en-US">
                <a:solidFill>
                  <a:srgbClr val="FF6600"/>
                </a:solidFill>
              </a:rPr>
              <a:t>প</a:t>
            </a:r>
            <a:r>
              <a:rPr altLang="en-US" b="1" sz="5200" lang="en-US">
                <a:solidFill>
                  <a:srgbClr val="FF6600"/>
                </a:solidFill>
              </a:rPr>
              <a:t>ে</a:t>
            </a:r>
            <a:r>
              <a:rPr altLang="en-US" b="1" sz="5200" lang="en-US">
                <a:solidFill>
                  <a:srgbClr val="FF6600"/>
                </a:solidFill>
              </a:rPr>
              <a:t>র</a:t>
            </a:r>
            <a:r>
              <a:rPr altLang="en-US" b="1" sz="5200" lang="en-US">
                <a:solidFill>
                  <a:srgbClr val="FF6600"/>
                </a:solidFill>
              </a:rPr>
              <a:t> </a:t>
            </a:r>
            <a:r>
              <a:rPr altLang="en-US" b="1" sz="5200" lang="en-US">
                <a:solidFill>
                  <a:srgbClr val="FF6600"/>
                </a:solidFill>
              </a:rPr>
              <a:t>শ</a:t>
            </a:r>
            <a:r>
              <a:rPr altLang="en-US" b="1" sz="5200" lang="en-US">
                <a:solidFill>
                  <a:srgbClr val="FF6600"/>
                </a:solidFill>
              </a:rPr>
              <a:t>ু</a:t>
            </a:r>
            <a:r>
              <a:rPr altLang="en-US" b="1" sz="5200" lang="en-US">
                <a:solidFill>
                  <a:srgbClr val="FF6600"/>
                </a:solidFill>
              </a:rPr>
              <a:t>ভ</a:t>
            </a:r>
            <a:r>
              <a:rPr altLang="en-US" b="1" sz="5200" lang="en-US">
                <a:solidFill>
                  <a:srgbClr val="FF6600"/>
                </a:solidFill>
              </a:rPr>
              <a:t>ে</a:t>
            </a:r>
            <a:r>
              <a:rPr altLang="en-US" b="1" sz="5200" lang="en-US">
                <a:solidFill>
                  <a:srgbClr val="FF6600"/>
                </a:solidFill>
              </a:rPr>
              <a:t>চ</a:t>
            </a:r>
            <a:r>
              <a:rPr altLang="en-US" b="1" sz="5200" lang="en-US">
                <a:solidFill>
                  <a:srgbClr val="FF6600"/>
                </a:solidFill>
              </a:rPr>
              <a:t>্</a:t>
            </a:r>
            <a:r>
              <a:rPr altLang="en-US" b="1" sz="5200" lang="en-US">
                <a:solidFill>
                  <a:srgbClr val="FF6600"/>
                </a:solidFill>
              </a:rPr>
              <a:t>ছ</a:t>
            </a:r>
            <a:r>
              <a:rPr altLang="en-US" b="1" sz="5200" lang="en-US">
                <a:solidFill>
                  <a:srgbClr val="FF6600"/>
                </a:solidFill>
              </a:rPr>
              <a:t>া</a:t>
            </a:r>
            <a:endParaRPr b="1" sz="5200"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p>
            <a:pPr algn="ctr"/>
            <a:r>
              <a:rPr dirty="0" sz="9600" lang="bn-IN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dirty="0" sz="9600" lang="en-US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p>
            <a:pPr>
              <a:buFont typeface="Wingdings" panose="05000000000000000000" pitchFamily="2" charset="2"/>
              <a:buChar char="Ø"/>
            </a:pPr>
            <a:r>
              <a:rPr b="1" dirty="0" sz="49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“সুশিক্ষিত লোক মাত্র ই স্বশিক্ষিত”-উক্তিটি কার?</a:t>
            </a:r>
            <a:endParaRPr b="1" dirty="0" sz="4900" lang="bn-IN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b="1" dirty="0" sz="49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 পড়া গল্পটির লেখকের নাম কি?</a:t>
            </a:r>
            <a:endParaRPr b="1" dirty="0" sz="4900" lang="bn-IN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b="1" dirty="0" sz="49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প্রমথ চৌধুরী কত সালে জন্ম গ্রহণ করেন?</a:t>
            </a:r>
            <a:endParaRPr b="1" dirty="0" sz="4900" lang="bn-IN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b="1" dirty="0" sz="49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বাজারে কিসের অভাব নেই?</a:t>
            </a:r>
            <a:endParaRPr b="1" dirty="0" sz="4900" lang="bn-IN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b="1" dirty="0" sz="49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প্রমথ চৌধুরী কত সালে মৃত্যু বরণ করেন?</a:t>
            </a:r>
            <a:endParaRPr b="1" dirty="0" sz="49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2"/>
                                        <p:tgtEl>
                                          <p:spTgt spid="10486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3"/>
                                        <p:tgtEl>
                                          <p:spTgt spid="104860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4"/>
                                        <p:tgtEl>
                                          <p:spTgt spid="104860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9"/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0"/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1"/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6"/>
                                        <p:tgtEl>
                                          <p:spTgt spid="1048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7"/>
                                        <p:tgtEl>
                                          <p:spTgt spid="1048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8"/>
                                        <p:tgtEl>
                                          <p:spTgt spid="1048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33"/>
                                        <p:tgtEl>
                                          <p:spTgt spid="1048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34"/>
                                        <p:tgtEl>
                                          <p:spTgt spid="1048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5"/>
                                        <p:tgtEl>
                                          <p:spTgt spid="1048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0"/>
                                        <p:tgtEl>
                                          <p:spTgt spid="1048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41"/>
                                        <p:tgtEl>
                                          <p:spTgt spid="1048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2"/>
                                        <p:tgtEl>
                                          <p:spTgt spid="1048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47"/>
                                        <p:tgtEl>
                                          <p:spTgt spid="1048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48"/>
                                        <p:tgtEl>
                                          <p:spTgt spid="1048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9"/>
                                        <p:tgtEl>
                                          <p:spTgt spid="1048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 animBg="1"/>
      <p:bldP spid="104860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p>
            <a:pPr algn="ctr"/>
            <a:r>
              <a:rPr dirty="0" sz="96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dirty="0" sz="96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p>
            <a:r>
              <a:rPr b="1" dirty="0" sz="7200" lang="bn-IN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প্রমথ চৌধুরীর </a:t>
            </a:r>
            <a:r>
              <a:rPr b="1" dirty="0" sz="7200" lang="bn-IN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b="1" dirty="0" sz="7200" lang="bn-IN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b="1" dirty="0" sz="7200" lang="bn-IN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b="1" dirty="0" sz="7200" lang="bn-IN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b="1" dirty="0" sz="7200" lang="bn-IN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জীবনী সাহিত্য কর্ম সম্পর্কে লিখে আনবে।</a:t>
            </a:r>
            <a:endParaRPr b="1" dirty="0" sz="7200" lang="en-US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animBg="1"/>
      <p:bldP spid="104860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p>
            <a:pPr algn="ctr"/>
            <a:r>
              <a:rPr altLang="en-US" b="1" dirty="0" sz="9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altLang="en-US" b="1" dirty="0" sz="9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altLang="en-US" b="1" dirty="0" sz="9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b="1" dirty="0" sz="9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altLang="bn-IN" b="1" dirty="0" sz="9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b="1" dirty="0" sz="9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altLang="en-US" b="1" dirty="0" sz="9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altLang="bn-IN" b="1" dirty="0" sz="96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b="1" dirty="0" sz="9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altLang="en-US" b="1" dirty="0" sz="9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b="1" dirty="0" sz="9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altLang="en-US" b="1" dirty="0" sz="9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b="1" dirty="0" sz="9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b="1" dirty="0" sz="96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19796" y="1718885"/>
            <a:ext cx="10534003" cy="5139115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24" presetSubtype="0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dur="500" fill="hold" id="6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l="-25098" s="-12549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7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0" l="-25098" s="-12549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8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l="-25098" s="-12549"/>
                                      </p:by>
                                    </p:animClr>
                                    <p:set>
                                      <p:cBhvr>
                                        <p:cTn dur="500" fill="hold" id="9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p>
            <a:pPr algn="ctr"/>
            <a:r>
              <a:rPr dirty="0" sz="9600" lang="bn-IN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dirty="0" sz="9600" lang="en-US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69" name=""/>
          <p:cNvSpPr/>
          <p:nvPr/>
        </p:nvSpPr>
        <p:spPr>
          <a:xfrm>
            <a:off x="838200" y="1325563"/>
            <a:ext cx="10509427" cy="5009872"/>
          </a:xfrm>
          <a:prstGeom prst="flowChartMultidocumen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endParaRPr b="1" sz="3700" lang="en-US">
              <a:solidFill>
                <a:srgbClr val="FF6600"/>
              </a:solidFill>
            </a:endParaRPr>
          </a:p>
          <a:p>
            <a:pPr algn="ctr"/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মোহাম্মদ আবু সাইদ </a:t>
            </a:r>
            <a:endParaRPr b="1" sz="3700" lang="en-US">
              <a:solidFill>
                <a:srgbClr val="FF6600"/>
              </a:solidFill>
            </a:endParaRPr>
          </a:p>
          <a:p>
            <a:pPr algn="ctr"/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সহকারি শিক্ষক</a:t>
            </a:r>
            <a:endParaRPr b="1" sz="3700" lang="en-US">
              <a:solidFill>
                <a:srgbClr val="FF6600"/>
              </a:solidFill>
            </a:endParaRPr>
          </a:p>
          <a:p>
            <a:pPr algn="ctr"/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altLang="en-US"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দেবোত্তর দাখিল মাদরাসা।</a:t>
            </a:r>
            <a:endParaRPr b="1" sz="3700" lang="en-US">
              <a:solidFill>
                <a:srgbClr val="FF6600"/>
              </a:solidFill>
            </a:endParaRPr>
          </a:p>
          <a:p>
            <a:pPr algn="ctr"/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আটঘরিয়া, পাবনা।</a:t>
            </a:r>
            <a:endParaRPr b="1" sz="3700" lang="en-US">
              <a:solidFill>
                <a:srgbClr val="FF6600"/>
              </a:solidFill>
            </a:endParaRPr>
          </a:p>
          <a:p>
            <a:pPr algn="ctr"/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ফোনঃ ০১৭১৭২৮৯৫৫০</a:t>
            </a:r>
            <a:endParaRPr b="1" sz="3700" lang="en-US">
              <a:solidFill>
                <a:srgbClr val="FF6600"/>
              </a:solidFill>
            </a:endParaRPr>
          </a:p>
          <a:p>
            <a:pPr algn="ctr"/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 </a:t>
            </a:r>
            <a:r>
              <a:rPr b="1" sz="3700" lang="en-US">
                <a:solidFill>
                  <a:srgbClr val="FF6600"/>
                </a:solidFill>
              </a:rPr>
              <a:t>Email:masayeedtonmoy@gmail.com </a:t>
            </a:r>
            <a:endParaRPr b="1" sz="3700" lang="en-US">
              <a:solidFill>
                <a:srgbClr val="FF6600"/>
              </a:solidFill>
            </a:endParaRPr>
          </a:p>
          <a:p>
            <a:pPr algn="ctr"/>
            <a:r>
              <a:rPr b="1" sz="3700" lang="en-US">
                <a:solidFill>
                  <a:srgbClr val="FF6600"/>
                </a:solidFill>
              </a:rPr>
              <a:t> </a:t>
            </a:r>
            <a:endParaRPr b="1" sz="3700" lang="en-US">
              <a:solidFill>
                <a:srgbClr val="FF6600"/>
              </a:solidFill>
            </a:endParaRPr>
          </a:p>
          <a:p>
            <a:pPr algn="ctr"/>
            <a:endParaRPr b="1" sz="3700" lang="en-US">
              <a:solidFill>
                <a:srgbClr val="FF6600"/>
              </a:solidFill>
            </a:endParaRPr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67462" y="2243630"/>
            <a:ext cx="2555063" cy="2683805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p>
            <a:pPr algn="ctr"/>
            <a:r>
              <a:rPr dirty="0" sz="9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dirty="0" sz="96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70" name=""/>
          <p:cNvSpPr/>
          <p:nvPr/>
        </p:nvSpPr>
        <p:spPr>
          <a:xfrm>
            <a:off x="2593608" y="1690687"/>
            <a:ext cx="7004785" cy="5197710"/>
          </a:xfrm>
          <a:prstGeom prst="can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r>
              <a:rPr b="1" dirty="0" sz="5100" lang="bn-IN" smtClean="0">
                <a:solidFill>
                  <a:srgbClr val="800000"/>
                </a:solidFill>
              </a:rPr>
              <a:t>শ্রেণী</a:t>
            </a:r>
            <a:r>
              <a:rPr b="1" dirty="0" sz="5100" lang="en-US" smtClean="0">
                <a:solidFill>
                  <a:srgbClr val="800000"/>
                </a:solidFill>
              </a:rPr>
              <a:t>:</a:t>
            </a:r>
            <a:r>
              <a:rPr b="1" dirty="0" sz="5100" lang="bn-IN" smtClean="0">
                <a:solidFill>
                  <a:srgbClr val="800000"/>
                </a:solidFill>
              </a:rPr>
              <a:t>১০ম</a:t>
            </a:r>
            <a:endParaRPr b="1" dirty="0" sz="5100" lang="bn-IN" smtClean="0">
              <a:solidFill>
                <a:srgbClr val="800000"/>
              </a:solidFill>
            </a:endParaRPr>
          </a:p>
          <a:p>
            <a:r>
              <a:rPr b="1" dirty="0" sz="5100" lang="bn-IN" smtClean="0">
                <a:solidFill>
                  <a:srgbClr val="800000"/>
                </a:solidFill>
              </a:rPr>
              <a:t>বিষয়</a:t>
            </a:r>
            <a:r>
              <a:rPr b="1" dirty="0" sz="5100" lang="en-US" smtClean="0">
                <a:solidFill>
                  <a:srgbClr val="800000"/>
                </a:solidFill>
              </a:rPr>
              <a:t>:</a:t>
            </a:r>
            <a:r>
              <a:rPr b="1" dirty="0" sz="5100" lang="bn-IN" smtClean="0">
                <a:solidFill>
                  <a:srgbClr val="800000"/>
                </a:solidFill>
              </a:rPr>
              <a:t>বাংলা </a:t>
            </a:r>
            <a:r>
              <a:rPr b="1" dirty="0" sz="5100" lang="bn-IN" smtClean="0">
                <a:solidFill>
                  <a:srgbClr val="800000"/>
                </a:solidFill>
              </a:rPr>
              <a:t>১ম (গদ্য )</a:t>
            </a:r>
            <a:endParaRPr b="1" dirty="0" sz="5100" lang="bn-IN" smtClean="0">
              <a:solidFill>
                <a:srgbClr val="800000"/>
              </a:solidFill>
            </a:endParaRPr>
          </a:p>
          <a:p>
            <a:r>
              <a:rPr b="1" dirty="0" sz="5100" lang="bn-IN" smtClean="0">
                <a:solidFill>
                  <a:srgbClr val="800000"/>
                </a:solidFill>
              </a:rPr>
              <a:t>সময়</a:t>
            </a:r>
            <a:r>
              <a:rPr b="1" dirty="0" sz="5100" lang="en-US" smtClean="0">
                <a:solidFill>
                  <a:srgbClr val="800000"/>
                </a:solidFill>
              </a:rPr>
              <a:t>:</a:t>
            </a:r>
            <a:r>
              <a:rPr b="1" dirty="0" sz="5100" lang="bn-IN" smtClean="0">
                <a:solidFill>
                  <a:srgbClr val="800000"/>
                </a:solidFill>
              </a:rPr>
              <a:t>৫০মিঃ</a:t>
            </a:r>
            <a:endParaRPr b="1" dirty="0" sz="5100" lang="bn-IN" smtClean="0">
              <a:solidFill>
                <a:srgbClr val="800000"/>
              </a:solidFill>
            </a:endParaRPr>
          </a:p>
          <a:p>
            <a:r>
              <a:rPr b="1" dirty="0" sz="5100" lang="bn-IN" smtClean="0">
                <a:solidFill>
                  <a:srgbClr val="800000"/>
                </a:solidFill>
              </a:rPr>
              <a:t>তারিখ</a:t>
            </a:r>
            <a:r>
              <a:rPr b="1" dirty="0" sz="5100" lang="en-US" smtClean="0">
                <a:solidFill>
                  <a:srgbClr val="800000"/>
                </a:solidFill>
              </a:rPr>
              <a:t>:</a:t>
            </a:r>
            <a:r>
              <a:rPr b="1" dirty="0" sz="5100" lang="bn-IN" smtClean="0">
                <a:solidFill>
                  <a:srgbClr val="800000"/>
                </a:solidFill>
              </a:rPr>
              <a:t> </a:t>
            </a:r>
            <a:r>
              <a:rPr b="1" dirty="0" sz="5100" lang="bn-IN" smtClean="0">
                <a:solidFill>
                  <a:srgbClr val="800000"/>
                </a:solidFill>
              </a:rPr>
              <a:t>২</a:t>
            </a:r>
            <a:r>
              <a:rPr b="1" dirty="0" sz="5100" lang="bn-IN" smtClean="0">
                <a:solidFill>
                  <a:srgbClr val="800000"/>
                </a:solidFill>
              </a:rPr>
              <a:t>৬</a:t>
            </a:r>
            <a:r>
              <a:rPr b="1" dirty="0" sz="5100" lang="bn-IN" smtClean="0">
                <a:solidFill>
                  <a:srgbClr val="800000"/>
                </a:solidFill>
              </a:rPr>
              <a:t>/</a:t>
            </a:r>
            <a:r>
              <a:rPr b="1" dirty="0" sz="5100" lang="bn-IN" smtClean="0">
                <a:solidFill>
                  <a:srgbClr val="800000"/>
                </a:solidFill>
              </a:rPr>
              <a:t>১</a:t>
            </a:r>
            <a:r>
              <a:rPr b="1" dirty="0" sz="5100" lang="bn-IN" smtClean="0">
                <a:solidFill>
                  <a:srgbClr val="800000"/>
                </a:solidFill>
              </a:rPr>
              <a:t>২</a:t>
            </a:r>
            <a:r>
              <a:rPr b="1" dirty="0" sz="5100" lang="bn-IN" smtClean="0">
                <a:solidFill>
                  <a:srgbClr val="800000"/>
                </a:solidFill>
              </a:rPr>
              <a:t>/২০১৯ইং</a:t>
            </a:r>
            <a:endParaRPr b="1" dirty="0" sz="5100" lang="en-US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p>
            <a:pPr algn="ctr"/>
            <a:r>
              <a:rPr dirty="0" sz="9600" lang="bn-IN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  জ্ঞান যাচাই</a:t>
            </a:r>
            <a:endParaRPr dirty="0" sz="9600" lang="en-US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p>
            <a:pPr>
              <a:buFont typeface="Wingdings" panose="05000000000000000000" pitchFamily="2" charset="2"/>
              <a:buChar char="v"/>
            </a:pPr>
            <a:r>
              <a:rPr b="1" dirty="0" sz="60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কোন কাজ করার আগে কি করি?</a:t>
            </a:r>
            <a:endParaRPr b="1" dirty="0" sz="6000" lang="bn-IN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b="1" dirty="0" sz="60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 মনে আমরা কি যোগাই?</a:t>
            </a:r>
            <a:endParaRPr b="1" dirty="0" sz="60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59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04859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048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1" grpId="0" animBg="1"/>
      <p:bldP spid="104859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p>
            <a:pPr algn="ctr"/>
            <a:r>
              <a:rPr b="1" dirty="0" sz="4900" lang="bn-IN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altLang="bn-IN" b="1" dirty="0" sz="49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"</a:t>
            </a:r>
            <a:r>
              <a:rPr b="1" dirty="0" sz="4900" lang="bn-IN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উপেক্ষিত শক্তির উদ্ভোধন</a:t>
            </a:r>
            <a:r>
              <a:rPr altLang="bn-IN" b="1" dirty="0" sz="4900" lang="en-US" smtClean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"</a:t>
            </a:r>
            <a:endParaRPr b="1" dirty="0" sz="4900" lang="en-US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72882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p>
            <a:r>
              <a:rPr b="1" dirty="0" sz="48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 নজরুল ইসলাম </a:t>
            </a:r>
            <a:endParaRPr b="1" dirty="0" sz="48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4800" lang="en-US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1899 - 1976</a:t>
            </a:r>
            <a:endParaRPr b="1" dirty="0" sz="48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4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 t="20075" b="20075"/>
          <a:stretch>
            <a:fillRect/>
          </a:stretch>
        </p:blipFill>
        <p:spPr>
          <a:xfrm>
            <a:off x="6529652" y="1690687"/>
            <a:ext cx="4824149" cy="5184075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5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2"/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 animBg="1"/>
      <p:bldP spid="104859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p>
            <a:pPr algn="ctr"/>
            <a:r>
              <a:rPr b="1" dirty="0" sz="90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b="1" dirty="0" sz="90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p>
            <a:pPr>
              <a:buFont typeface="Wingdings" panose="05000000000000000000" pitchFamily="2" charset="2"/>
              <a:buChar char="Ø"/>
            </a:pPr>
            <a:r>
              <a:rPr b="1" dirty="0" sz="41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জাতি-ধর্ম- বর্ণ –গোত্র নির্বিশেষে সকলের প্রতি স্বজন প্রীতি মনোভাব গড়ে উঠবে।</a:t>
            </a:r>
            <a:endParaRPr b="1" dirty="0" sz="4100" lang="bn-IN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b="1" dirty="0" sz="41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লেখকের জীবন ও সাহিত্য কর্ম সম্পর্কে জানতে পারবে।</a:t>
            </a:r>
            <a:endParaRPr b="1" dirty="0" sz="4100" lang="bn-IN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b="1" dirty="0" sz="41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 অব হেলিত মানুষের প্রতি মমত্ব বোধ সৃষ্টি হবে।</a:t>
            </a:r>
            <a:endParaRPr b="1" dirty="0" sz="4100" lang="bn-IN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b="1" dirty="0" sz="41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বিভেদ বৈষম্যহীন স মাজ প্রতিষ্টার প্রত্যয় গড়ে তুলবে</a:t>
            </a:r>
            <a:r>
              <a:rPr b="1" dirty="0" sz="41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41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10485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7"/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2"/>
                                        <p:tgtEl>
                                          <p:spTgt spid="104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27"/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32"/>
                                        <p:tgtEl>
                                          <p:spTgt spid="104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5" grpId="0" animBg="1"/>
      <p:bldP spid="104859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p>
            <a:pPr algn="ctr"/>
            <a:r>
              <a:rPr dirty="0" sz="9600" lang="bn-IN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 পাঠ</a:t>
            </a:r>
            <a:endParaRPr dirty="0" sz="9600" lang="en-US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p>
            <a:r>
              <a:rPr b="1" dirty="0" sz="2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 গঙ্গা ঃ সনাতন ধর্মে গঙ্গাকে পবিত্রতার প্রতীক মানা হয়।</a:t>
            </a:r>
            <a:endParaRPr b="1" dirty="0" sz="2600" lang="bn-IN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2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ভাঁড়ে ও ভবানী ঃ ভবানী হলেন পার্বতী বা দেবী দূর্গা হিন্দু শাস্রমতে,শিব রিক্ত অবস্থায় পার্বতীকে বিয়ে করেছিলেন।ভাঁড়ে ও ভবানী “বাগ ধারাটি”দ্বারা সেই রিক্ত অবস্থাকেই বোঝানো হয়েছে।</a:t>
            </a:r>
            <a:endParaRPr b="1" dirty="0" sz="2600" lang="bn-IN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2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উদ্বাহু ঃ উর্ধ্ব বাহু।মহাপ্রভু তার অনুসারীদের সঙ্গে কীর্তন করার সময় ভাবাবিষ্ট হয়ে আনন্দে দুই হাত উপরে তুলে নৃ্ত্য করতেন।</a:t>
            </a:r>
            <a:endParaRPr b="1" dirty="0" sz="2600" lang="bn-IN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2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কড়ি ও কোমলঃ সংগীতে সাতটি শুদ্ধ স্বর রয়েছে।শুধু এই স্বরগুলো দিয়ে সব সময় সুরের মাধুর্য রক্ষা করা যায় না।তাই সা ও পা বাদে বাকি পাচটি স্বরের বিকৃত স্বরকে স্বরগামের অর্ন্তভূক্ত করা হয়েছে।মা হলো কড়ি বাকি গুলো কোমল।কড়ি হল তীব্র,কোমল হলো মোলায়ম। যেমনঃ সা-রে-গা-মা-পা-ধা-নি- সা ।</a:t>
            </a:r>
            <a:endParaRPr b="1" dirty="0" sz="2600" lang="bn-IN" smtClean="0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b="1" dirty="0" sz="2600" lang="bn-IN" smtClean="0">
                <a:solidFill>
                  <a:srgbClr val="FF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দাতা্কর্ণঃমহাভারতের অন্যতম চরিত্র কর্ণকে তার দানশিলতার কারনে দাতাকর্ণ বলা হত।</a:t>
            </a:r>
            <a:endParaRPr b="1" dirty="0" sz="2600" lang="en-US">
              <a:solidFill>
                <a:srgbClr val="FF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2"/>
                                        <p:tgtEl>
                                          <p:spTgt spid="1048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7"/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2"/>
                                        <p:tgtEl>
                                          <p:spTgt spid="1048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7"/>
                                        <p:tgtEl>
                                          <p:spTgt spid="1048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9" grpId="0" animBg="1"/>
      <p:bldP spid="1048600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p>
            <a:pPr algn="ctr"/>
            <a:r>
              <a:rPr dirty="0" sz="8800" lang="bn-IN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dirty="0" sz="8800" lang="en-US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5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p>
            <a:pPr algn="ctr"/>
            <a:r>
              <a:rPr dirty="0" sz="9600" lang="bn-IN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 কাজ</a:t>
            </a:r>
            <a:endParaRPr dirty="0" sz="9600" lang="en-US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6429" lnSpcReduction="10000"/>
          </a:bodyPr>
          <a:p>
            <a:pPr>
              <a:buFont typeface="Wingdings" panose="05000000000000000000" pitchFamily="2" charset="2"/>
              <a:buChar char="v"/>
            </a:pPr>
            <a:r>
              <a:rPr b="1" dirty="0" sz="4400" lang="bn-IN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আচল </a:t>
            </a:r>
            <a:r>
              <a:rPr altLang="bn-IN" b="1" dirty="0" sz="4400" lang="en-US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b="1" dirty="0" sz="4400" lang="bn-IN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lang="bn-IN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 নজরুল ইসলামের সাহিত্য কর্ম সম্পর্কে বর্ণনা দাও।</a:t>
            </a:r>
            <a:endParaRPr altLang="en-US" b="1" lang="zh-CN">
              <a:solidFill>
                <a:srgbClr val="8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b="1" dirty="0" sz="4400" lang="bn-IN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গিরি </a:t>
            </a:r>
            <a:r>
              <a:rPr altLang="bn-IN" b="1" dirty="0" sz="4400" lang="en-US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b="1" dirty="0" sz="4400" lang="bn-IN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lang="bn-IN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b="1" dirty="0" sz="4400" lang="bn-IN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b="1" dirty="0" sz="4400" lang="bn-IN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নের সৃষ্টি জ্ঞান সাপেক্ষ,আর জ্ঞানের সৃষ্টি মনসাপেক্ষ-কথাসটি ব্যাখ্যা কর।</a:t>
            </a:r>
            <a:endParaRPr altLang="en-US" b="1" lang="zh-CN">
              <a:solidFill>
                <a:srgbClr val="8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b="1" dirty="0" sz="4400" lang="bn-IN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সুপ্ত ধারা </a:t>
            </a:r>
            <a:r>
              <a:rPr altLang="bn-IN" b="1" dirty="0" sz="4400" lang="en-US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b="1" dirty="0" sz="4400" lang="bn-IN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lang="bn-IN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জাতি ম নে বড় নয় ,সে জাতি জ্ঞানেও বড় নয়-কথাটি বর্ণনা কর।</a:t>
            </a:r>
            <a:endParaRPr altLang="en-US" b="1" lang="zh-CN">
              <a:solidFill>
                <a:srgbClr val="80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b="1" dirty="0" sz="4400" lang="bn-IN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বিছানা কান্দি </a:t>
            </a:r>
            <a:r>
              <a:rPr altLang="bn-IN" b="1" dirty="0" sz="4400" lang="en-US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altLang="bn-IN" b="1" dirty="0" sz="4400" lang="en-US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b="1" dirty="0" sz="4400" lang="bn-IN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কেউ কাউকে দিতে পারে না কেন?-ব্যাখ্যা কর</a:t>
            </a:r>
            <a:r>
              <a:rPr b="1" dirty="0" sz="4000" lang="bn-IN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b="1" dirty="0" sz="4000" lang="en-US">
              <a:solidFill>
                <a:srgbClr val="8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5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6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7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8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9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0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1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2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3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3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33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34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5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7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8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9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0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41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42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43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">
                      <p:stCondLst>
                        <p:cond delay="indefinite"/>
                      </p:stCondLst>
                      <p:childTnLst>
                        <p:par>
                          <p:cTn fill="hold" id="4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6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4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51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5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53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54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55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57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8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59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60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61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>
                      <p:stCondLst>
                        <p:cond delay="indefinite"/>
                      </p:stCondLst>
                      <p:childTnLst>
                        <p:par>
                          <p:cTn fill="hold" id="6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4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69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70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71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72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73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4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75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77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78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79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0">
                      <p:stCondLst>
                        <p:cond delay="indefinite"/>
                      </p:stCondLst>
                      <p:childTnLst>
                        <p:par>
                          <p:cTn fill="hold" id="8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2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87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88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89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90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91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2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93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4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95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9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97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 animBg="1"/>
      <p:bldP spid="104860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সবাইকে শুভেচ্ছা</dc:title>
  <dc:creator>Windows User</dc:creator>
  <cp:lastModifiedBy>Windows User</cp:lastModifiedBy>
  <dcterms:created xsi:type="dcterms:W3CDTF">2019-07-06T05:40:42Z</dcterms:created>
  <dcterms:modified xsi:type="dcterms:W3CDTF">2019-12-26T17:11:10Z</dcterms:modified>
</cp:coreProperties>
</file>