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327" r:id="rId4"/>
    <p:sldId id="322" r:id="rId5"/>
    <p:sldId id="314" r:id="rId6"/>
    <p:sldId id="263" r:id="rId7"/>
    <p:sldId id="265" r:id="rId8"/>
    <p:sldId id="266" r:id="rId9"/>
    <p:sldId id="267" r:id="rId10"/>
    <p:sldId id="268" r:id="rId11"/>
    <p:sldId id="333" r:id="rId12"/>
    <p:sldId id="334" r:id="rId13"/>
    <p:sldId id="332" r:id="rId14"/>
    <p:sldId id="331" r:id="rId15"/>
    <p:sldId id="278" r:id="rId16"/>
    <p:sldId id="269" r:id="rId17"/>
    <p:sldId id="270" r:id="rId18"/>
    <p:sldId id="330" r:id="rId19"/>
    <p:sldId id="272" r:id="rId20"/>
    <p:sldId id="310" r:id="rId21"/>
    <p:sldId id="328" r:id="rId22"/>
    <p:sldId id="329" r:id="rId23"/>
    <p:sldId id="326" r:id="rId24"/>
    <p:sldId id="27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8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72993-D950-42C9-8422-EBE326C2FE91}"/>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D0519B-C930-4622-B34D-19FFA808C125}"/>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9000A8E-B8DA-4C8F-8C63-91504D252055}"/>
              </a:ext>
            </a:extLst>
          </p:cNvPr>
          <p:cNvSpPr>
            <a:spLocks noGrp="1"/>
          </p:cNvSpPr>
          <p:nvPr>
            <p:ph type="dt" sz="half" idx="10"/>
          </p:nvPr>
        </p:nvSpPr>
        <p:spPr>
          <a:xfrm>
            <a:off x="838200" y="6356350"/>
            <a:ext cx="2743200" cy="365125"/>
          </a:xfrm>
          <a:prstGeom prst="rect">
            <a:avLst/>
          </a:prstGeom>
        </p:spPr>
        <p:txBody>
          <a:bodyPr/>
          <a:lstStyle/>
          <a:p>
            <a:fld id="{0104F842-2531-47DD-9834-2A04B98AE938}" type="datetimeFigureOut">
              <a:rPr lang="en-US" smtClean="0"/>
              <a:t>11/19/2019</a:t>
            </a:fld>
            <a:endParaRPr lang="en-US"/>
          </a:p>
        </p:txBody>
      </p:sp>
      <p:sp>
        <p:nvSpPr>
          <p:cNvPr id="5" name="Footer Placeholder 4">
            <a:extLst>
              <a:ext uri="{FF2B5EF4-FFF2-40B4-BE49-F238E27FC236}">
                <a16:creationId xmlns:a16="http://schemas.microsoft.com/office/drawing/2014/main" id="{8EF6F0AE-3F81-45F7-B231-041B26CF978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FBA0C18-C063-41CA-9477-30054CD41B1B}"/>
              </a:ext>
            </a:extLst>
          </p:cNvPr>
          <p:cNvSpPr>
            <a:spLocks noGrp="1"/>
          </p:cNvSpPr>
          <p:nvPr>
            <p:ph type="sldNum" sz="quarter" idx="12"/>
          </p:nvPr>
        </p:nvSpPr>
        <p:spPr>
          <a:xfrm>
            <a:off x="8610600" y="6356350"/>
            <a:ext cx="2743200" cy="365125"/>
          </a:xfrm>
          <a:prstGeom prst="rect">
            <a:avLst/>
          </a:prstGeom>
        </p:spPr>
        <p:txBody>
          <a:bodyPr/>
          <a:lstStyle/>
          <a:p>
            <a:fld id="{2310A979-E2DD-4238-AD68-4C12D02B0D2B}" type="slidenum">
              <a:rPr lang="en-US" smtClean="0"/>
              <a:t>‹#›</a:t>
            </a:fld>
            <a:endParaRPr lang="en-US"/>
          </a:p>
        </p:txBody>
      </p:sp>
    </p:spTree>
    <p:extLst>
      <p:ext uri="{BB962C8B-B14F-4D97-AF65-F5344CB8AC3E}">
        <p14:creationId xmlns:p14="http://schemas.microsoft.com/office/powerpoint/2010/main" val="1955350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B351-45A3-448F-B2BB-4FD31CCE589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2B59BA-C201-46D4-B4BE-728FB3D3F0BC}"/>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F4FB6D-64F3-44A0-A8DD-EE0FFB1D5F84}"/>
              </a:ext>
            </a:extLst>
          </p:cNvPr>
          <p:cNvSpPr>
            <a:spLocks noGrp="1"/>
          </p:cNvSpPr>
          <p:nvPr>
            <p:ph type="dt" sz="half" idx="10"/>
          </p:nvPr>
        </p:nvSpPr>
        <p:spPr>
          <a:xfrm>
            <a:off x="838200" y="6356350"/>
            <a:ext cx="2743200" cy="365125"/>
          </a:xfrm>
          <a:prstGeom prst="rect">
            <a:avLst/>
          </a:prstGeom>
        </p:spPr>
        <p:txBody>
          <a:bodyPr/>
          <a:lstStyle/>
          <a:p>
            <a:fld id="{0104F842-2531-47DD-9834-2A04B98AE938}" type="datetimeFigureOut">
              <a:rPr lang="en-US" smtClean="0"/>
              <a:t>11/19/2019</a:t>
            </a:fld>
            <a:endParaRPr lang="en-US"/>
          </a:p>
        </p:txBody>
      </p:sp>
      <p:sp>
        <p:nvSpPr>
          <p:cNvPr id="5" name="Footer Placeholder 4">
            <a:extLst>
              <a:ext uri="{FF2B5EF4-FFF2-40B4-BE49-F238E27FC236}">
                <a16:creationId xmlns:a16="http://schemas.microsoft.com/office/drawing/2014/main" id="{378D83A5-FEF0-4E2B-8116-486F4AD2839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3C0B047-981A-4751-B989-A8D0A70F503A}"/>
              </a:ext>
            </a:extLst>
          </p:cNvPr>
          <p:cNvSpPr>
            <a:spLocks noGrp="1"/>
          </p:cNvSpPr>
          <p:nvPr>
            <p:ph type="sldNum" sz="quarter" idx="12"/>
          </p:nvPr>
        </p:nvSpPr>
        <p:spPr>
          <a:xfrm>
            <a:off x="8610600" y="6356350"/>
            <a:ext cx="2743200" cy="365125"/>
          </a:xfrm>
          <a:prstGeom prst="rect">
            <a:avLst/>
          </a:prstGeom>
        </p:spPr>
        <p:txBody>
          <a:bodyPr/>
          <a:lstStyle/>
          <a:p>
            <a:fld id="{2310A979-E2DD-4238-AD68-4C12D02B0D2B}" type="slidenum">
              <a:rPr lang="en-US" smtClean="0"/>
              <a:t>‹#›</a:t>
            </a:fld>
            <a:endParaRPr lang="en-US"/>
          </a:p>
        </p:txBody>
      </p:sp>
    </p:spTree>
    <p:extLst>
      <p:ext uri="{BB962C8B-B14F-4D97-AF65-F5344CB8AC3E}">
        <p14:creationId xmlns:p14="http://schemas.microsoft.com/office/powerpoint/2010/main" val="2166807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A3935-B771-4979-A1C3-117A266ED1FA}"/>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F073939-A226-40D2-A927-F6B6E8B705EB}"/>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618093-F9C3-40DC-B912-8F5C37F709BB}"/>
              </a:ext>
            </a:extLst>
          </p:cNvPr>
          <p:cNvSpPr>
            <a:spLocks noGrp="1"/>
          </p:cNvSpPr>
          <p:nvPr>
            <p:ph type="dt" sz="half" idx="10"/>
          </p:nvPr>
        </p:nvSpPr>
        <p:spPr>
          <a:xfrm>
            <a:off x="838200" y="6356350"/>
            <a:ext cx="2743200" cy="365125"/>
          </a:xfrm>
          <a:prstGeom prst="rect">
            <a:avLst/>
          </a:prstGeom>
        </p:spPr>
        <p:txBody>
          <a:bodyPr/>
          <a:lstStyle/>
          <a:p>
            <a:fld id="{0104F842-2531-47DD-9834-2A04B98AE938}" type="datetimeFigureOut">
              <a:rPr lang="en-US" smtClean="0"/>
              <a:t>11/19/2019</a:t>
            </a:fld>
            <a:endParaRPr lang="en-US"/>
          </a:p>
        </p:txBody>
      </p:sp>
      <p:sp>
        <p:nvSpPr>
          <p:cNvPr id="5" name="Footer Placeholder 4">
            <a:extLst>
              <a:ext uri="{FF2B5EF4-FFF2-40B4-BE49-F238E27FC236}">
                <a16:creationId xmlns:a16="http://schemas.microsoft.com/office/drawing/2014/main" id="{D6C9F87B-F119-4C90-B2C2-5571E08774E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AB27E9C5-48C7-4E3C-B2FF-4ED35336A1A2}"/>
              </a:ext>
            </a:extLst>
          </p:cNvPr>
          <p:cNvSpPr>
            <a:spLocks noGrp="1"/>
          </p:cNvSpPr>
          <p:nvPr>
            <p:ph type="sldNum" sz="quarter" idx="12"/>
          </p:nvPr>
        </p:nvSpPr>
        <p:spPr>
          <a:xfrm>
            <a:off x="8610600" y="6356350"/>
            <a:ext cx="2743200" cy="365125"/>
          </a:xfrm>
          <a:prstGeom prst="rect">
            <a:avLst/>
          </a:prstGeom>
        </p:spPr>
        <p:txBody>
          <a:bodyPr/>
          <a:lstStyle/>
          <a:p>
            <a:fld id="{2310A979-E2DD-4238-AD68-4C12D02B0D2B}" type="slidenum">
              <a:rPr lang="en-US" smtClean="0"/>
              <a:t>‹#›</a:t>
            </a:fld>
            <a:endParaRPr lang="en-US"/>
          </a:p>
        </p:txBody>
      </p:sp>
    </p:spTree>
    <p:extLst>
      <p:ext uri="{BB962C8B-B14F-4D97-AF65-F5344CB8AC3E}">
        <p14:creationId xmlns:p14="http://schemas.microsoft.com/office/powerpoint/2010/main" val="1345754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0D92F-FCE1-40B0-AE3F-CB0BAD45E31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013BC68-A701-4C40-905A-7AF23BAF0430}"/>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CA2C1F-044C-43BB-B90C-05B16A2E9247}"/>
              </a:ext>
            </a:extLst>
          </p:cNvPr>
          <p:cNvSpPr>
            <a:spLocks noGrp="1"/>
          </p:cNvSpPr>
          <p:nvPr>
            <p:ph type="dt" sz="half" idx="10"/>
          </p:nvPr>
        </p:nvSpPr>
        <p:spPr>
          <a:xfrm>
            <a:off x="838200" y="6356350"/>
            <a:ext cx="2743200" cy="365125"/>
          </a:xfrm>
          <a:prstGeom prst="rect">
            <a:avLst/>
          </a:prstGeom>
        </p:spPr>
        <p:txBody>
          <a:bodyPr/>
          <a:lstStyle/>
          <a:p>
            <a:fld id="{0104F842-2531-47DD-9834-2A04B98AE938}" type="datetimeFigureOut">
              <a:rPr lang="en-US" smtClean="0"/>
              <a:t>11/19/2019</a:t>
            </a:fld>
            <a:endParaRPr lang="en-US"/>
          </a:p>
        </p:txBody>
      </p:sp>
      <p:sp>
        <p:nvSpPr>
          <p:cNvPr id="5" name="Footer Placeholder 4">
            <a:extLst>
              <a:ext uri="{FF2B5EF4-FFF2-40B4-BE49-F238E27FC236}">
                <a16:creationId xmlns:a16="http://schemas.microsoft.com/office/drawing/2014/main" id="{3C9E2E6D-1555-4CA4-9822-DBA9CBCE6F4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1114ACA-56A8-4647-B322-9F2399AA59EB}"/>
              </a:ext>
            </a:extLst>
          </p:cNvPr>
          <p:cNvSpPr>
            <a:spLocks noGrp="1"/>
          </p:cNvSpPr>
          <p:nvPr>
            <p:ph type="sldNum" sz="quarter" idx="12"/>
          </p:nvPr>
        </p:nvSpPr>
        <p:spPr>
          <a:xfrm>
            <a:off x="8610600" y="6356350"/>
            <a:ext cx="2743200" cy="365125"/>
          </a:xfrm>
          <a:prstGeom prst="rect">
            <a:avLst/>
          </a:prstGeom>
        </p:spPr>
        <p:txBody>
          <a:bodyPr/>
          <a:lstStyle/>
          <a:p>
            <a:fld id="{2310A979-E2DD-4238-AD68-4C12D02B0D2B}" type="slidenum">
              <a:rPr lang="en-US" smtClean="0"/>
              <a:t>‹#›</a:t>
            </a:fld>
            <a:endParaRPr lang="en-US"/>
          </a:p>
        </p:txBody>
      </p:sp>
    </p:spTree>
    <p:extLst>
      <p:ext uri="{BB962C8B-B14F-4D97-AF65-F5344CB8AC3E}">
        <p14:creationId xmlns:p14="http://schemas.microsoft.com/office/powerpoint/2010/main" val="96124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DF3DB-0A55-4FF7-AC87-B9CEE74C3D31}"/>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14EBD9-AAF7-44BF-AAE8-215CCF25BFB6}"/>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659F39-02D0-4C3C-818E-3958948B15B8}"/>
              </a:ext>
            </a:extLst>
          </p:cNvPr>
          <p:cNvSpPr>
            <a:spLocks noGrp="1"/>
          </p:cNvSpPr>
          <p:nvPr>
            <p:ph type="dt" sz="half" idx="10"/>
          </p:nvPr>
        </p:nvSpPr>
        <p:spPr>
          <a:xfrm>
            <a:off x="838200" y="6356350"/>
            <a:ext cx="2743200" cy="365125"/>
          </a:xfrm>
          <a:prstGeom prst="rect">
            <a:avLst/>
          </a:prstGeom>
        </p:spPr>
        <p:txBody>
          <a:bodyPr/>
          <a:lstStyle/>
          <a:p>
            <a:fld id="{0104F842-2531-47DD-9834-2A04B98AE938}" type="datetimeFigureOut">
              <a:rPr lang="en-US" smtClean="0"/>
              <a:t>11/19/2019</a:t>
            </a:fld>
            <a:endParaRPr lang="en-US"/>
          </a:p>
        </p:txBody>
      </p:sp>
      <p:sp>
        <p:nvSpPr>
          <p:cNvPr id="5" name="Footer Placeholder 4">
            <a:extLst>
              <a:ext uri="{FF2B5EF4-FFF2-40B4-BE49-F238E27FC236}">
                <a16:creationId xmlns:a16="http://schemas.microsoft.com/office/drawing/2014/main" id="{6D30FCED-94E2-4B38-9AD5-67392498538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49A7EB2-F3CE-4096-9792-EAFA94D76811}"/>
              </a:ext>
            </a:extLst>
          </p:cNvPr>
          <p:cNvSpPr>
            <a:spLocks noGrp="1"/>
          </p:cNvSpPr>
          <p:nvPr>
            <p:ph type="sldNum" sz="quarter" idx="12"/>
          </p:nvPr>
        </p:nvSpPr>
        <p:spPr>
          <a:xfrm>
            <a:off x="8610600" y="6356350"/>
            <a:ext cx="2743200" cy="365125"/>
          </a:xfrm>
          <a:prstGeom prst="rect">
            <a:avLst/>
          </a:prstGeom>
        </p:spPr>
        <p:txBody>
          <a:bodyPr/>
          <a:lstStyle/>
          <a:p>
            <a:fld id="{2310A979-E2DD-4238-AD68-4C12D02B0D2B}" type="slidenum">
              <a:rPr lang="en-US" smtClean="0"/>
              <a:t>‹#›</a:t>
            </a:fld>
            <a:endParaRPr lang="en-US"/>
          </a:p>
        </p:txBody>
      </p:sp>
    </p:spTree>
    <p:extLst>
      <p:ext uri="{BB962C8B-B14F-4D97-AF65-F5344CB8AC3E}">
        <p14:creationId xmlns:p14="http://schemas.microsoft.com/office/powerpoint/2010/main" val="1091082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470F0-A311-48B4-BB0F-DA3DC202C23E}"/>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8A263953-6C59-4F88-9869-431038411379}"/>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541A37-E898-4CB3-BBC5-9F52D91659BF}"/>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CD3773-E8C1-4BCF-9B50-B43319BEF408}"/>
              </a:ext>
            </a:extLst>
          </p:cNvPr>
          <p:cNvSpPr>
            <a:spLocks noGrp="1"/>
          </p:cNvSpPr>
          <p:nvPr>
            <p:ph type="dt" sz="half" idx="10"/>
          </p:nvPr>
        </p:nvSpPr>
        <p:spPr>
          <a:xfrm>
            <a:off x="838200" y="6356350"/>
            <a:ext cx="2743200" cy="365125"/>
          </a:xfrm>
          <a:prstGeom prst="rect">
            <a:avLst/>
          </a:prstGeom>
        </p:spPr>
        <p:txBody>
          <a:bodyPr/>
          <a:lstStyle/>
          <a:p>
            <a:fld id="{0104F842-2531-47DD-9834-2A04B98AE938}" type="datetimeFigureOut">
              <a:rPr lang="en-US" smtClean="0"/>
              <a:t>11/19/2019</a:t>
            </a:fld>
            <a:endParaRPr lang="en-US"/>
          </a:p>
        </p:txBody>
      </p:sp>
      <p:sp>
        <p:nvSpPr>
          <p:cNvPr id="6" name="Footer Placeholder 5">
            <a:extLst>
              <a:ext uri="{FF2B5EF4-FFF2-40B4-BE49-F238E27FC236}">
                <a16:creationId xmlns:a16="http://schemas.microsoft.com/office/drawing/2014/main" id="{ABE481CE-15DB-425F-84C1-A670AFBB090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AA9E83A-F149-4F00-A69F-E5DAF5E75F15}"/>
              </a:ext>
            </a:extLst>
          </p:cNvPr>
          <p:cNvSpPr>
            <a:spLocks noGrp="1"/>
          </p:cNvSpPr>
          <p:nvPr>
            <p:ph type="sldNum" sz="quarter" idx="12"/>
          </p:nvPr>
        </p:nvSpPr>
        <p:spPr>
          <a:xfrm>
            <a:off x="8610600" y="6356350"/>
            <a:ext cx="2743200" cy="365125"/>
          </a:xfrm>
          <a:prstGeom prst="rect">
            <a:avLst/>
          </a:prstGeom>
        </p:spPr>
        <p:txBody>
          <a:bodyPr/>
          <a:lstStyle/>
          <a:p>
            <a:fld id="{2310A979-E2DD-4238-AD68-4C12D02B0D2B}" type="slidenum">
              <a:rPr lang="en-US" smtClean="0"/>
              <a:t>‹#›</a:t>
            </a:fld>
            <a:endParaRPr lang="en-US"/>
          </a:p>
        </p:txBody>
      </p:sp>
    </p:spTree>
    <p:extLst>
      <p:ext uri="{BB962C8B-B14F-4D97-AF65-F5344CB8AC3E}">
        <p14:creationId xmlns:p14="http://schemas.microsoft.com/office/powerpoint/2010/main" val="3518383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9CAFC-8BD8-4315-9D70-B4C7FEC7BCD1}"/>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0ACA60E0-2638-4E19-BF13-4392051AB098}"/>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E3AE15-0194-427B-8F6C-DB3A74461F44}"/>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9A4FDE-1062-4439-A73D-CD68E7CFC82A}"/>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421BAA-A300-49C8-B015-75B876052879}"/>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35184EA-323E-4776-816C-BAD5BA93DC24}"/>
              </a:ext>
            </a:extLst>
          </p:cNvPr>
          <p:cNvSpPr>
            <a:spLocks noGrp="1"/>
          </p:cNvSpPr>
          <p:nvPr>
            <p:ph type="dt" sz="half" idx="10"/>
          </p:nvPr>
        </p:nvSpPr>
        <p:spPr>
          <a:xfrm>
            <a:off x="838200" y="6356350"/>
            <a:ext cx="2743200" cy="365125"/>
          </a:xfrm>
          <a:prstGeom prst="rect">
            <a:avLst/>
          </a:prstGeom>
        </p:spPr>
        <p:txBody>
          <a:bodyPr/>
          <a:lstStyle/>
          <a:p>
            <a:fld id="{0104F842-2531-47DD-9834-2A04B98AE938}" type="datetimeFigureOut">
              <a:rPr lang="en-US" smtClean="0"/>
              <a:t>11/19/2019</a:t>
            </a:fld>
            <a:endParaRPr lang="en-US"/>
          </a:p>
        </p:txBody>
      </p:sp>
      <p:sp>
        <p:nvSpPr>
          <p:cNvPr id="8" name="Footer Placeholder 7">
            <a:extLst>
              <a:ext uri="{FF2B5EF4-FFF2-40B4-BE49-F238E27FC236}">
                <a16:creationId xmlns:a16="http://schemas.microsoft.com/office/drawing/2014/main" id="{23B645C6-7D0F-445D-A263-21F93535031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58099F83-B4A3-4A0D-B3C7-5C35E6467644}"/>
              </a:ext>
            </a:extLst>
          </p:cNvPr>
          <p:cNvSpPr>
            <a:spLocks noGrp="1"/>
          </p:cNvSpPr>
          <p:nvPr>
            <p:ph type="sldNum" sz="quarter" idx="12"/>
          </p:nvPr>
        </p:nvSpPr>
        <p:spPr>
          <a:xfrm>
            <a:off x="8610600" y="6356350"/>
            <a:ext cx="2743200" cy="365125"/>
          </a:xfrm>
          <a:prstGeom prst="rect">
            <a:avLst/>
          </a:prstGeom>
        </p:spPr>
        <p:txBody>
          <a:bodyPr/>
          <a:lstStyle/>
          <a:p>
            <a:fld id="{2310A979-E2DD-4238-AD68-4C12D02B0D2B}" type="slidenum">
              <a:rPr lang="en-US" smtClean="0"/>
              <a:t>‹#›</a:t>
            </a:fld>
            <a:endParaRPr lang="en-US"/>
          </a:p>
        </p:txBody>
      </p:sp>
    </p:spTree>
    <p:extLst>
      <p:ext uri="{BB962C8B-B14F-4D97-AF65-F5344CB8AC3E}">
        <p14:creationId xmlns:p14="http://schemas.microsoft.com/office/powerpoint/2010/main" val="3602171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1E5EA-A453-4063-AB45-FBA910E9D26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CE47FF99-FD39-4D5F-A132-F47FF0D42DDE}"/>
              </a:ext>
            </a:extLst>
          </p:cNvPr>
          <p:cNvSpPr>
            <a:spLocks noGrp="1"/>
          </p:cNvSpPr>
          <p:nvPr>
            <p:ph type="dt" sz="half" idx="10"/>
          </p:nvPr>
        </p:nvSpPr>
        <p:spPr>
          <a:xfrm>
            <a:off x="838200" y="6356350"/>
            <a:ext cx="2743200" cy="365125"/>
          </a:xfrm>
          <a:prstGeom prst="rect">
            <a:avLst/>
          </a:prstGeom>
        </p:spPr>
        <p:txBody>
          <a:bodyPr/>
          <a:lstStyle/>
          <a:p>
            <a:fld id="{0104F842-2531-47DD-9834-2A04B98AE938}" type="datetimeFigureOut">
              <a:rPr lang="en-US" smtClean="0"/>
              <a:t>11/19/2019</a:t>
            </a:fld>
            <a:endParaRPr lang="en-US"/>
          </a:p>
        </p:txBody>
      </p:sp>
      <p:sp>
        <p:nvSpPr>
          <p:cNvPr id="4" name="Footer Placeholder 3">
            <a:extLst>
              <a:ext uri="{FF2B5EF4-FFF2-40B4-BE49-F238E27FC236}">
                <a16:creationId xmlns:a16="http://schemas.microsoft.com/office/drawing/2014/main" id="{5EB9C809-74D9-4691-813F-07085B5BB7D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7C702FCB-C419-469D-B724-16D7DE03E92A}"/>
              </a:ext>
            </a:extLst>
          </p:cNvPr>
          <p:cNvSpPr>
            <a:spLocks noGrp="1"/>
          </p:cNvSpPr>
          <p:nvPr>
            <p:ph type="sldNum" sz="quarter" idx="12"/>
          </p:nvPr>
        </p:nvSpPr>
        <p:spPr>
          <a:xfrm>
            <a:off x="8610600" y="6356350"/>
            <a:ext cx="2743200" cy="365125"/>
          </a:xfrm>
          <a:prstGeom prst="rect">
            <a:avLst/>
          </a:prstGeom>
        </p:spPr>
        <p:txBody>
          <a:bodyPr/>
          <a:lstStyle/>
          <a:p>
            <a:fld id="{2310A979-E2DD-4238-AD68-4C12D02B0D2B}" type="slidenum">
              <a:rPr lang="en-US" smtClean="0"/>
              <a:t>‹#›</a:t>
            </a:fld>
            <a:endParaRPr lang="en-US"/>
          </a:p>
        </p:txBody>
      </p:sp>
    </p:spTree>
    <p:extLst>
      <p:ext uri="{BB962C8B-B14F-4D97-AF65-F5344CB8AC3E}">
        <p14:creationId xmlns:p14="http://schemas.microsoft.com/office/powerpoint/2010/main" val="1526775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BDCE72-D2D0-4007-BD7B-7C49A30D30F9}"/>
              </a:ext>
            </a:extLst>
          </p:cNvPr>
          <p:cNvSpPr>
            <a:spLocks noGrp="1"/>
          </p:cNvSpPr>
          <p:nvPr>
            <p:ph type="dt" sz="half" idx="10"/>
          </p:nvPr>
        </p:nvSpPr>
        <p:spPr>
          <a:xfrm>
            <a:off x="838200" y="6356350"/>
            <a:ext cx="2743200" cy="365125"/>
          </a:xfrm>
          <a:prstGeom prst="rect">
            <a:avLst/>
          </a:prstGeom>
        </p:spPr>
        <p:txBody>
          <a:bodyPr/>
          <a:lstStyle/>
          <a:p>
            <a:fld id="{0104F842-2531-47DD-9834-2A04B98AE938}" type="datetimeFigureOut">
              <a:rPr lang="en-US" smtClean="0"/>
              <a:t>11/19/2019</a:t>
            </a:fld>
            <a:endParaRPr lang="en-US"/>
          </a:p>
        </p:txBody>
      </p:sp>
      <p:sp>
        <p:nvSpPr>
          <p:cNvPr id="3" name="Footer Placeholder 2">
            <a:extLst>
              <a:ext uri="{FF2B5EF4-FFF2-40B4-BE49-F238E27FC236}">
                <a16:creationId xmlns:a16="http://schemas.microsoft.com/office/drawing/2014/main" id="{422E7D73-D965-4DFC-B8FB-FF1E6E56EF2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2370ED2-D4FE-48D4-9685-5A0C5D96F96B}"/>
              </a:ext>
            </a:extLst>
          </p:cNvPr>
          <p:cNvSpPr>
            <a:spLocks noGrp="1"/>
          </p:cNvSpPr>
          <p:nvPr>
            <p:ph type="sldNum" sz="quarter" idx="12"/>
          </p:nvPr>
        </p:nvSpPr>
        <p:spPr>
          <a:xfrm>
            <a:off x="8610600" y="6356350"/>
            <a:ext cx="2743200" cy="365125"/>
          </a:xfrm>
          <a:prstGeom prst="rect">
            <a:avLst/>
          </a:prstGeom>
        </p:spPr>
        <p:txBody>
          <a:bodyPr/>
          <a:lstStyle/>
          <a:p>
            <a:fld id="{2310A979-E2DD-4238-AD68-4C12D02B0D2B}" type="slidenum">
              <a:rPr lang="en-US" smtClean="0"/>
              <a:t>‹#›</a:t>
            </a:fld>
            <a:endParaRPr lang="en-US"/>
          </a:p>
        </p:txBody>
      </p:sp>
    </p:spTree>
    <p:extLst>
      <p:ext uri="{BB962C8B-B14F-4D97-AF65-F5344CB8AC3E}">
        <p14:creationId xmlns:p14="http://schemas.microsoft.com/office/powerpoint/2010/main" val="3055155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CB9C9-4B3E-46EF-A27D-F1CBE9C541B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295CB9-D967-4325-8B3C-EBDF3A61321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7F36552-8867-46F3-9DAD-540D4809BD5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E7DA36-8520-4A1E-921F-C8888EDFA34E}"/>
              </a:ext>
            </a:extLst>
          </p:cNvPr>
          <p:cNvSpPr>
            <a:spLocks noGrp="1"/>
          </p:cNvSpPr>
          <p:nvPr>
            <p:ph type="dt" sz="half" idx="10"/>
          </p:nvPr>
        </p:nvSpPr>
        <p:spPr>
          <a:xfrm>
            <a:off x="838200" y="6356350"/>
            <a:ext cx="2743200" cy="365125"/>
          </a:xfrm>
          <a:prstGeom prst="rect">
            <a:avLst/>
          </a:prstGeom>
        </p:spPr>
        <p:txBody>
          <a:bodyPr/>
          <a:lstStyle/>
          <a:p>
            <a:fld id="{0104F842-2531-47DD-9834-2A04B98AE938}" type="datetimeFigureOut">
              <a:rPr lang="en-US" smtClean="0"/>
              <a:t>11/19/2019</a:t>
            </a:fld>
            <a:endParaRPr lang="en-US"/>
          </a:p>
        </p:txBody>
      </p:sp>
      <p:sp>
        <p:nvSpPr>
          <p:cNvPr id="6" name="Footer Placeholder 5">
            <a:extLst>
              <a:ext uri="{FF2B5EF4-FFF2-40B4-BE49-F238E27FC236}">
                <a16:creationId xmlns:a16="http://schemas.microsoft.com/office/drawing/2014/main" id="{0C28B00E-D4F4-4C1B-A6B9-93703BECD0E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ADC640A-5769-49C9-90DE-DC24FBFEFC43}"/>
              </a:ext>
            </a:extLst>
          </p:cNvPr>
          <p:cNvSpPr>
            <a:spLocks noGrp="1"/>
          </p:cNvSpPr>
          <p:nvPr>
            <p:ph type="sldNum" sz="quarter" idx="12"/>
          </p:nvPr>
        </p:nvSpPr>
        <p:spPr>
          <a:xfrm>
            <a:off x="8610600" y="6356350"/>
            <a:ext cx="2743200" cy="365125"/>
          </a:xfrm>
          <a:prstGeom prst="rect">
            <a:avLst/>
          </a:prstGeom>
        </p:spPr>
        <p:txBody>
          <a:bodyPr/>
          <a:lstStyle/>
          <a:p>
            <a:fld id="{2310A979-E2DD-4238-AD68-4C12D02B0D2B}" type="slidenum">
              <a:rPr lang="en-US" smtClean="0"/>
              <a:t>‹#›</a:t>
            </a:fld>
            <a:endParaRPr lang="en-US"/>
          </a:p>
        </p:txBody>
      </p:sp>
    </p:spTree>
    <p:extLst>
      <p:ext uri="{BB962C8B-B14F-4D97-AF65-F5344CB8AC3E}">
        <p14:creationId xmlns:p14="http://schemas.microsoft.com/office/powerpoint/2010/main" val="3385423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96B3B-6D23-4E74-B92E-93DF308ACF70}"/>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7D521C-34FC-4301-A67C-6450D06EB058}"/>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9E3355A-E1CF-4B3E-8E41-FA291A906A2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DD2C69-5438-444E-89DE-4F9D1F471E8A}"/>
              </a:ext>
            </a:extLst>
          </p:cNvPr>
          <p:cNvSpPr>
            <a:spLocks noGrp="1"/>
          </p:cNvSpPr>
          <p:nvPr>
            <p:ph type="dt" sz="half" idx="10"/>
          </p:nvPr>
        </p:nvSpPr>
        <p:spPr>
          <a:xfrm>
            <a:off x="838200" y="6356350"/>
            <a:ext cx="2743200" cy="365125"/>
          </a:xfrm>
          <a:prstGeom prst="rect">
            <a:avLst/>
          </a:prstGeom>
        </p:spPr>
        <p:txBody>
          <a:bodyPr/>
          <a:lstStyle/>
          <a:p>
            <a:fld id="{0104F842-2531-47DD-9834-2A04B98AE938}" type="datetimeFigureOut">
              <a:rPr lang="en-US" smtClean="0"/>
              <a:t>11/19/2019</a:t>
            </a:fld>
            <a:endParaRPr lang="en-US"/>
          </a:p>
        </p:txBody>
      </p:sp>
      <p:sp>
        <p:nvSpPr>
          <p:cNvPr id="6" name="Footer Placeholder 5">
            <a:extLst>
              <a:ext uri="{FF2B5EF4-FFF2-40B4-BE49-F238E27FC236}">
                <a16:creationId xmlns:a16="http://schemas.microsoft.com/office/drawing/2014/main" id="{60824D0D-5A0F-4FA8-88F3-24FB8FB633F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7362486-520C-490B-A666-DDDE9B07B70B}"/>
              </a:ext>
            </a:extLst>
          </p:cNvPr>
          <p:cNvSpPr>
            <a:spLocks noGrp="1"/>
          </p:cNvSpPr>
          <p:nvPr>
            <p:ph type="sldNum" sz="quarter" idx="12"/>
          </p:nvPr>
        </p:nvSpPr>
        <p:spPr>
          <a:xfrm>
            <a:off x="8610600" y="6356350"/>
            <a:ext cx="2743200" cy="365125"/>
          </a:xfrm>
          <a:prstGeom prst="rect">
            <a:avLst/>
          </a:prstGeom>
        </p:spPr>
        <p:txBody>
          <a:bodyPr/>
          <a:lstStyle/>
          <a:p>
            <a:fld id="{2310A979-E2DD-4238-AD68-4C12D02B0D2B}" type="slidenum">
              <a:rPr lang="en-US" smtClean="0"/>
              <a:t>‹#›</a:t>
            </a:fld>
            <a:endParaRPr lang="en-US"/>
          </a:p>
        </p:txBody>
      </p:sp>
    </p:spTree>
    <p:extLst>
      <p:ext uri="{BB962C8B-B14F-4D97-AF65-F5344CB8AC3E}">
        <p14:creationId xmlns:p14="http://schemas.microsoft.com/office/powerpoint/2010/main" val="1211845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9200FA4-F508-4465-9D8A-8576C624311F}"/>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7778" t="1588" r="58889" b="41269"/>
          <a:stretch/>
        </p:blipFill>
        <p:spPr>
          <a:xfrm>
            <a:off x="44449" y="5924549"/>
            <a:ext cx="952500" cy="914400"/>
          </a:xfrm>
          <a:prstGeom prst="rect">
            <a:avLst/>
          </a:prstGeom>
        </p:spPr>
      </p:pic>
      <p:pic>
        <p:nvPicPr>
          <p:cNvPr id="12" name="Picture 11">
            <a:extLst>
              <a:ext uri="{FF2B5EF4-FFF2-40B4-BE49-F238E27FC236}">
                <a16:creationId xmlns:a16="http://schemas.microsoft.com/office/drawing/2014/main" id="{E7E33DCF-E61B-4431-A1B4-9567BA1617BA}"/>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7778" t="1588" r="58889" b="41269"/>
          <a:stretch/>
        </p:blipFill>
        <p:spPr>
          <a:xfrm rot="16200000">
            <a:off x="11214100" y="5886450"/>
            <a:ext cx="952500" cy="914400"/>
          </a:xfrm>
          <a:prstGeom prst="rect">
            <a:avLst/>
          </a:prstGeom>
        </p:spPr>
      </p:pic>
      <p:pic>
        <p:nvPicPr>
          <p:cNvPr id="13" name="Picture 12">
            <a:extLst>
              <a:ext uri="{FF2B5EF4-FFF2-40B4-BE49-F238E27FC236}">
                <a16:creationId xmlns:a16="http://schemas.microsoft.com/office/drawing/2014/main" id="{BC026E66-71B8-4E7A-9CFB-5D75AA94B460}"/>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7778" t="1588" r="58889" b="41269"/>
          <a:stretch/>
        </p:blipFill>
        <p:spPr>
          <a:xfrm rot="16200000">
            <a:off x="11214100" y="38100"/>
            <a:ext cx="952500" cy="914400"/>
          </a:xfrm>
          <a:prstGeom prst="rect">
            <a:avLst/>
          </a:prstGeom>
        </p:spPr>
      </p:pic>
      <p:pic>
        <p:nvPicPr>
          <p:cNvPr id="14" name="Picture 13">
            <a:extLst>
              <a:ext uri="{FF2B5EF4-FFF2-40B4-BE49-F238E27FC236}">
                <a16:creationId xmlns:a16="http://schemas.microsoft.com/office/drawing/2014/main" id="{C11BF95B-7073-407B-B777-AA10A67B8C2D}"/>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7778" t="1588" r="58889" b="41269"/>
          <a:stretch/>
        </p:blipFill>
        <p:spPr>
          <a:xfrm>
            <a:off x="44449" y="57150"/>
            <a:ext cx="952500" cy="914400"/>
          </a:xfrm>
          <a:prstGeom prst="rect">
            <a:avLst/>
          </a:prstGeom>
        </p:spPr>
      </p:pic>
      <p:sp>
        <p:nvSpPr>
          <p:cNvPr id="15" name="Flowchart: Decision 14">
            <a:extLst>
              <a:ext uri="{FF2B5EF4-FFF2-40B4-BE49-F238E27FC236}">
                <a16:creationId xmlns:a16="http://schemas.microsoft.com/office/drawing/2014/main" id="{0E1A0F76-5597-4034-B66C-67C5ED6716B4}"/>
              </a:ext>
            </a:extLst>
          </p:cNvPr>
          <p:cNvSpPr/>
          <p:nvPr userDrawn="1"/>
        </p:nvSpPr>
        <p:spPr>
          <a:xfrm>
            <a:off x="996949" y="57150"/>
            <a:ext cx="10445751" cy="539750"/>
          </a:xfrm>
          <a:prstGeom prst="flowChartDecision">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TULU </a:t>
            </a:r>
            <a:r>
              <a:rPr lang="en-US" sz="2400" b="1" dirty="0" err="1">
                <a:solidFill>
                  <a:srgbClr val="00B050"/>
                </a:solidFill>
              </a:rPr>
              <a:t>TULU</a:t>
            </a:r>
            <a:r>
              <a:rPr lang="en-US" sz="2400" b="1" dirty="0">
                <a:solidFill>
                  <a:srgbClr val="00B050"/>
                </a:solidFill>
              </a:rPr>
              <a:t>  SARKER</a:t>
            </a:r>
            <a:r>
              <a:rPr lang="en-US" sz="2400" b="1" dirty="0"/>
              <a:t>SARKER</a:t>
            </a:r>
          </a:p>
        </p:txBody>
      </p:sp>
      <p:sp>
        <p:nvSpPr>
          <p:cNvPr id="16" name="Flowchart: Decision 15">
            <a:extLst>
              <a:ext uri="{FF2B5EF4-FFF2-40B4-BE49-F238E27FC236}">
                <a16:creationId xmlns:a16="http://schemas.microsoft.com/office/drawing/2014/main" id="{B1D071DC-8939-4389-B41D-3D4DABA04150}"/>
              </a:ext>
            </a:extLst>
          </p:cNvPr>
          <p:cNvSpPr/>
          <p:nvPr userDrawn="1"/>
        </p:nvSpPr>
        <p:spPr>
          <a:xfrm>
            <a:off x="876300" y="6261100"/>
            <a:ext cx="10490200" cy="539750"/>
          </a:xfrm>
          <a:prstGeom prst="flowChartDecision">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B050"/>
                </a:solidFill>
              </a:rPr>
              <a:t>KADIRKHOLA  SECONDARY  SCHOOL</a:t>
            </a:r>
          </a:p>
        </p:txBody>
      </p:sp>
      <p:sp>
        <p:nvSpPr>
          <p:cNvPr id="17" name="Arrow: Up-Down 16">
            <a:extLst>
              <a:ext uri="{FF2B5EF4-FFF2-40B4-BE49-F238E27FC236}">
                <a16:creationId xmlns:a16="http://schemas.microsoft.com/office/drawing/2014/main" id="{45EF91F4-8529-4A3C-8743-38851D1F52AA}"/>
              </a:ext>
            </a:extLst>
          </p:cNvPr>
          <p:cNvSpPr/>
          <p:nvPr userDrawn="1"/>
        </p:nvSpPr>
        <p:spPr>
          <a:xfrm>
            <a:off x="9524" y="952500"/>
            <a:ext cx="158751" cy="4952999"/>
          </a:xfrm>
          <a:prstGeom prst="up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Up-Down 17">
            <a:extLst>
              <a:ext uri="{FF2B5EF4-FFF2-40B4-BE49-F238E27FC236}">
                <a16:creationId xmlns:a16="http://schemas.microsoft.com/office/drawing/2014/main" id="{9366A896-6D2B-426D-8163-AB6A34A65D8C}"/>
              </a:ext>
            </a:extLst>
          </p:cNvPr>
          <p:cNvSpPr/>
          <p:nvPr userDrawn="1"/>
        </p:nvSpPr>
        <p:spPr>
          <a:xfrm>
            <a:off x="12026899" y="971550"/>
            <a:ext cx="158752" cy="4952999"/>
          </a:xfrm>
          <a:prstGeom prst="up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5039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4.jpeg"/><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1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 Id="rId4" Type="http://schemas.openxmlformats.org/officeDocument/2006/relationships/image" Target="../media/image28.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0.jpeg"/><Relationship Id="rId7" Type="http://schemas.openxmlformats.org/officeDocument/2006/relationships/image" Target="../media/image26.jpeg"/><Relationship Id="rId2" Type="http://schemas.openxmlformats.org/officeDocument/2006/relationships/image" Target="../media/image15.jpeg"/><Relationship Id="rId1" Type="http://schemas.openxmlformats.org/officeDocument/2006/relationships/slideLayout" Target="../slideLayouts/slideLayout7.xml"/><Relationship Id="rId6" Type="http://schemas.openxmlformats.org/officeDocument/2006/relationships/image" Target="../media/image20.jpeg"/><Relationship Id="rId5" Type="http://schemas.openxmlformats.org/officeDocument/2006/relationships/image" Target="../media/image21.jpeg"/><Relationship Id="rId4" Type="http://schemas.openxmlformats.org/officeDocument/2006/relationships/image" Target="../media/image31.jpeg"/></Relationships>
</file>

<file path=ppt/slides/_rels/slide22.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3.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1A6B30D-C287-44B8-A7A0-42C0F1BCC0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5520" y="1097621"/>
            <a:ext cx="7680960" cy="4662758"/>
          </a:xfrm>
          <a:prstGeom prst="rect">
            <a:avLst/>
          </a:prstGeom>
        </p:spPr>
      </p:pic>
    </p:spTree>
    <p:extLst>
      <p:ext uri="{BB962C8B-B14F-4D97-AF65-F5344CB8AC3E}">
        <p14:creationId xmlns:p14="http://schemas.microsoft.com/office/powerpoint/2010/main" val="1421400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8)">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95500" y="810161"/>
            <a:ext cx="7848600" cy="1200329"/>
          </a:xfrm>
          <a:prstGeom prst="rect">
            <a:avLst/>
          </a:prstGeom>
          <a:blipFill>
            <a:blip r:embed="rId2"/>
            <a:tile tx="0" ty="0" sx="100000" sy="100000" flip="none" algn="tl"/>
          </a:blipFill>
        </p:spPr>
        <p:txBody>
          <a:bodyPr wrap="square" rtlCol="0">
            <a:spAutoFit/>
          </a:bodyPr>
          <a:lstStyle/>
          <a:p>
            <a:pPr algn="ctr"/>
            <a:r>
              <a:rPr lang="bn-BD" sz="7200" dirty="0">
                <a:solidFill>
                  <a:srgbClr val="00B050"/>
                </a:solidFill>
                <a:latin typeface="Kalpurush" panose="02000600000000000000" pitchFamily="2" charset="0"/>
                <a:cs typeface="Kalpurush" panose="02000600000000000000" pitchFamily="2" charset="0"/>
              </a:rPr>
              <a:t>মাইক্রোফোন</a:t>
            </a:r>
            <a:endParaRPr lang="en-US" sz="2800" dirty="0">
              <a:solidFill>
                <a:srgbClr val="00B050"/>
              </a:solidFill>
              <a:latin typeface="Kalpurush" panose="02000600000000000000" pitchFamily="2" charset="0"/>
              <a:cs typeface="Kalpurush" panose="02000600000000000000" pitchFamily="2"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6900" y="2407920"/>
            <a:ext cx="4152900" cy="3581580"/>
          </a:xfrm>
          <a:prstGeom prst="rect">
            <a:avLst/>
          </a:prstGeom>
        </p:spPr>
      </p:pic>
      <p:sp>
        <p:nvSpPr>
          <p:cNvPr id="8" name="TextBox 7"/>
          <p:cNvSpPr txBox="1"/>
          <p:nvPr/>
        </p:nvSpPr>
        <p:spPr>
          <a:xfrm>
            <a:off x="6858000" y="2819401"/>
            <a:ext cx="4594860" cy="2308324"/>
          </a:xfrm>
          <a:prstGeom prst="rect">
            <a:avLst/>
          </a:prstGeom>
          <a:noFill/>
        </p:spPr>
        <p:txBody>
          <a:bodyPr wrap="square" rtlCol="0">
            <a:spAutoFit/>
          </a:bodyPr>
          <a:lstStyle/>
          <a:p>
            <a:r>
              <a:rPr lang="bn-BD" sz="3600" dirty="0">
                <a:solidFill>
                  <a:srgbClr val="00B0F0"/>
                </a:solidFill>
                <a:latin typeface="Kalpurush" panose="02000600000000000000" pitchFamily="2" charset="0"/>
                <a:cs typeface="Kalpurush" panose="02000600000000000000" pitchFamily="2" charset="0"/>
              </a:rPr>
              <a:t>মাইক্রোফোন এক ধরনের ইনপুট যন্ত্র যা শব্দকে ইলেকট্রিক্যাল শক্তিতে রূপান্তরিত করে। </a:t>
            </a:r>
            <a:endParaRPr lang="en-US" sz="3600" dirty="0">
              <a:solidFill>
                <a:srgbClr val="00B0F0"/>
              </a:solidFill>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266677051"/>
      </p:ext>
    </p:extLst>
  </p:cSld>
  <p:clrMapOvr>
    <a:masterClrMapping/>
  </p:clrMapOvr>
  <mc:AlternateContent xmlns:mc="http://schemas.openxmlformats.org/markup-compatibility/2006" xmlns:p14="http://schemas.microsoft.com/office/powerpoint/2010/main">
    <mc:Choice Requires="p14">
      <p:transition spd="slow" p14:dur="15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Vertical)">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E912EC1-D4D9-47B1-8FCA-CC158B27213A}"/>
              </a:ext>
            </a:extLst>
          </p:cNvPr>
          <p:cNvSpPr/>
          <p:nvPr/>
        </p:nvSpPr>
        <p:spPr>
          <a:xfrm>
            <a:off x="1542197" y="4646010"/>
            <a:ext cx="8748215" cy="1200329"/>
          </a:xfrm>
          <a:prstGeom prst="rect">
            <a:avLst/>
          </a:prstGeom>
        </p:spPr>
        <p:txBody>
          <a:bodyPr wrap="square">
            <a:spAutoFit/>
          </a:bodyPr>
          <a:lstStyle/>
          <a:p>
            <a:pPr algn="ctr"/>
            <a:r>
              <a:rPr lang="bn-BD" sz="2400" b="1" cap="all" dirty="0">
                <a:ln w="9000" cmpd="sng">
                  <a:solidFill>
                    <a:schemeClr val="accent4">
                      <a:shade val="50000"/>
                      <a:satMod val="120000"/>
                    </a:schemeClr>
                  </a:solidFill>
                  <a:prstDash val="solid"/>
                </a:ln>
                <a:solidFill>
                  <a:schemeClr val="accent4">
                    <a:lumMod val="75000"/>
                  </a:schemeClr>
                </a:solidFill>
                <a:effectLst>
                  <a:reflection blurRad="12700" stA="28000" endPos="45000" dist="1000" dir="5400000" sy="-100000" algn="bl" rotWithShape="0"/>
                </a:effectLst>
                <a:latin typeface="Kalpurush" panose="02000600000000000000" pitchFamily="2" charset="0"/>
                <a:cs typeface="Kalpurush" panose="02000600000000000000" pitchFamily="2" charset="0"/>
              </a:rPr>
              <a:t>ডিজিটাল ক্যামেরা কম্পিউটারের ইনপুট ডিভাইস হিসাবে ব্যবহার হয়। ডিজিটাল ক্যামেরাটিতে ইউএসবি পোর্টের মাধ্যমে কম্পিউটারের সাথে যুক্ত করে ডিজিটাল ছবি কম্পিউটারে প্রবেশ করানো হয়।</a:t>
            </a:r>
            <a:endParaRPr lang="en-US" sz="2400" b="1" cap="all" dirty="0">
              <a:ln w="9000" cmpd="sng">
                <a:solidFill>
                  <a:schemeClr val="accent4">
                    <a:shade val="50000"/>
                    <a:satMod val="120000"/>
                  </a:schemeClr>
                </a:solidFill>
                <a:prstDash val="solid"/>
              </a:ln>
              <a:solidFill>
                <a:schemeClr val="accent4">
                  <a:lumMod val="75000"/>
                </a:schemeClr>
              </a:solidFill>
              <a:effectLst>
                <a:reflection blurRad="12700" stA="28000" endPos="45000" dist="1000" dir="5400000" sy="-100000" algn="bl" rotWithShape="0"/>
              </a:effectLst>
              <a:latin typeface="Kalpurush" panose="02000600000000000000" pitchFamily="2" charset="0"/>
              <a:cs typeface="Kalpurush" panose="02000600000000000000" pitchFamily="2" charset="0"/>
            </a:endParaRPr>
          </a:p>
        </p:txBody>
      </p:sp>
      <p:pic>
        <p:nvPicPr>
          <p:cNvPr id="5" name="Picture 14" descr="38">
            <a:extLst>
              <a:ext uri="{FF2B5EF4-FFF2-40B4-BE49-F238E27FC236}">
                <a16:creationId xmlns:a16="http://schemas.microsoft.com/office/drawing/2014/main" id="{E93DB742-36D8-4CFE-A6F5-8242A101AD91}"/>
              </a:ext>
            </a:extLst>
          </p:cNvPr>
          <p:cNvPicPr>
            <a:picLocks noChangeAspect="1" noChangeArrowheads="1"/>
          </p:cNvPicPr>
          <p:nvPr/>
        </p:nvPicPr>
        <p:blipFill>
          <a:blip r:embed="rId2"/>
          <a:srcRect/>
          <a:stretch>
            <a:fillRect/>
          </a:stretch>
        </p:blipFill>
        <p:spPr bwMode="auto">
          <a:xfrm>
            <a:off x="3839570" y="1660487"/>
            <a:ext cx="3505200" cy="2720976"/>
          </a:xfrm>
          <a:prstGeom prst="rect">
            <a:avLst/>
          </a:prstGeom>
          <a:noFill/>
          <a:ln w="9525">
            <a:noFill/>
            <a:miter lim="800000"/>
            <a:headEnd/>
            <a:tailEnd/>
          </a:ln>
        </p:spPr>
      </p:pic>
      <p:sp>
        <p:nvSpPr>
          <p:cNvPr id="6" name="Rectangle 5">
            <a:extLst>
              <a:ext uri="{FF2B5EF4-FFF2-40B4-BE49-F238E27FC236}">
                <a16:creationId xmlns:a16="http://schemas.microsoft.com/office/drawing/2014/main" id="{3EE66704-5019-48E3-9F5B-4EA4B6718F3D}"/>
              </a:ext>
            </a:extLst>
          </p:cNvPr>
          <p:cNvSpPr/>
          <p:nvPr/>
        </p:nvSpPr>
        <p:spPr>
          <a:xfrm>
            <a:off x="3839570" y="749609"/>
            <a:ext cx="3505200" cy="646331"/>
          </a:xfrm>
          <a:prstGeom prst="rect">
            <a:avLst/>
          </a:prstGeom>
        </p:spPr>
        <p:txBody>
          <a:bodyPr wrap="square">
            <a:spAutoFit/>
          </a:bodyPr>
          <a:lstStyle/>
          <a:p>
            <a:pPr algn="ctr"/>
            <a:r>
              <a:rPr lang="bn-BD" sz="3600" b="1" u="sng"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Kalpurush" panose="02000600000000000000" pitchFamily="2" charset="0"/>
                <a:cs typeface="Kalpurush" panose="02000600000000000000" pitchFamily="2" charset="0"/>
              </a:rPr>
              <a:t>ডিজিটাল ক্যামেরা</a:t>
            </a:r>
            <a:endParaRPr lang="en-US" sz="3600" b="1" u="sng"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129045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668A219-9DE6-405A-BA66-C064FC06D1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2081" y="1931348"/>
            <a:ext cx="3276600" cy="2164307"/>
          </a:xfrm>
          <a:prstGeom prst="rect">
            <a:avLst/>
          </a:prstGeom>
        </p:spPr>
      </p:pic>
      <p:sp>
        <p:nvSpPr>
          <p:cNvPr id="5" name="Rectangle 4">
            <a:extLst>
              <a:ext uri="{FF2B5EF4-FFF2-40B4-BE49-F238E27FC236}">
                <a16:creationId xmlns:a16="http://schemas.microsoft.com/office/drawing/2014/main" id="{606AFFD6-B95E-4B81-A2A7-8EE781EBE623}"/>
              </a:ext>
            </a:extLst>
          </p:cNvPr>
          <p:cNvSpPr/>
          <p:nvPr/>
        </p:nvSpPr>
        <p:spPr>
          <a:xfrm>
            <a:off x="1596789" y="4669977"/>
            <a:ext cx="8775510" cy="1200329"/>
          </a:xfrm>
          <a:prstGeom prst="rect">
            <a:avLst/>
          </a:prstGeom>
        </p:spPr>
        <p:txBody>
          <a:bodyPr wrap="square">
            <a:spAutoFit/>
          </a:bodyPr>
          <a:lstStyle/>
          <a:p>
            <a:pPr algn="ctr"/>
            <a:r>
              <a:rPr lang="bn-BD" sz="2400" b="1" dirty="0">
                <a:ln w="1905"/>
                <a:solidFill>
                  <a:srgbClr val="00B050"/>
                </a:solidFill>
                <a:effectLst>
                  <a:innerShdw blurRad="69850" dist="43180" dir="5400000">
                    <a:srgbClr val="000000">
                      <a:alpha val="65000"/>
                    </a:srgbClr>
                  </a:innerShdw>
                </a:effectLst>
                <a:latin typeface="Kalpurush" panose="02000600000000000000" pitchFamily="2" charset="0"/>
                <a:cs typeface="Kalpurush" panose="02000600000000000000" pitchFamily="2" charset="0"/>
              </a:rPr>
              <a:t>ওয়েব ক্যাম বা ওয়েব ক্যামেরা ডিজটাল ক্যামেরার একটি বিশেষ রুপ। ওয়েব ক্যামেরার মাধ্যমে স্থির চিত্র কম্পিউটারে ইনপুট হিসাবে প্রবেশ করানো যায়। বড় বড় অফিস আদালতে ওয়েব ক্যাম বা ওয়েব ক্যামেরা ব্যবহার হয়।</a:t>
            </a:r>
            <a:endParaRPr lang="en-US" sz="2400" b="1" dirty="0">
              <a:ln w="1905"/>
              <a:solidFill>
                <a:srgbClr val="00B050"/>
              </a:solidFill>
              <a:effectLst>
                <a:innerShdw blurRad="69850" dist="43180" dir="5400000">
                  <a:srgbClr val="000000">
                    <a:alpha val="65000"/>
                  </a:srgbClr>
                </a:innerShdw>
              </a:effectLst>
              <a:latin typeface="Kalpurush" panose="02000600000000000000" pitchFamily="2" charset="0"/>
              <a:cs typeface="Kalpurush" panose="02000600000000000000" pitchFamily="2" charset="0"/>
            </a:endParaRPr>
          </a:p>
        </p:txBody>
      </p:sp>
      <p:sp>
        <p:nvSpPr>
          <p:cNvPr id="6" name="Rectangle 5">
            <a:extLst>
              <a:ext uri="{FF2B5EF4-FFF2-40B4-BE49-F238E27FC236}">
                <a16:creationId xmlns:a16="http://schemas.microsoft.com/office/drawing/2014/main" id="{697ACAFC-E637-4BC4-A082-E5DAF0DBE1CD}"/>
              </a:ext>
            </a:extLst>
          </p:cNvPr>
          <p:cNvSpPr/>
          <p:nvPr/>
        </p:nvSpPr>
        <p:spPr>
          <a:xfrm>
            <a:off x="4630293" y="987694"/>
            <a:ext cx="2943434" cy="923330"/>
          </a:xfrm>
          <a:prstGeom prst="rect">
            <a:avLst/>
          </a:prstGeom>
        </p:spPr>
        <p:txBody>
          <a:bodyPr wrap="none">
            <a:spAutoFit/>
          </a:bodyPr>
          <a:lstStyle/>
          <a:p>
            <a:r>
              <a:rPr lang="bn-BD" sz="5400" b="1" u="sng"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Kalpurush" panose="02000600000000000000" pitchFamily="2" charset="0"/>
                <a:cs typeface="Kalpurush" panose="02000600000000000000" pitchFamily="2" charset="0"/>
              </a:rPr>
              <a:t>ওয়েব ক্যাম</a:t>
            </a:r>
            <a:endParaRPr lang="en-US" sz="5400" b="1" u="sng"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153807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8CDD98F-27A2-4F05-92E1-690BF933DB9A}"/>
              </a:ext>
            </a:extLst>
          </p:cNvPr>
          <p:cNvSpPr/>
          <p:nvPr/>
        </p:nvSpPr>
        <p:spPr>
          <a:xfrm>
            <a:off x="1856096" y="4318463"/>
            <a:ext cx="8038531" cy="1384995"/>
          </a:xfrm>
          <a:prstGeom prst="rect">
            <a:avLst/>
          </a:prstGeom>
        </p:spPr>
        <p:txBody>
          <a:bodyPr wrap="square">
            <a:spAutoFit/>
          </a:bodyPr>
          <a:lstStyle/>
          <a:p>
            <a:pPr algn="ctr"/>
            <a:r>
              <a:rPr lang="bn-BD" sz="2800" b="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Kalpurush" panose="02000600000000000000" pitchFamily="2" charset="0"/>
                <a:cs typeface="Kalpurush" panose="02000600000000000000" pitchFamily="2" charset="0"/>
              </a:rPr>
              <a:t>ও এম আর একটি ইনপুট ডিভাইস।</a:t>
            </a:r>
            <a:endParaRPr lang="en-US" sz="2800" b="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Kalpurush" panose="02000600000000000000" pitchFamily="2" charset="0"/>
              <a:cs typeface="Kalpurush" panose="02000600000000000000" pitchFamily="2" charset="0"/>
            </a:endParaRPr>
          </a:p>
          <a:p>
            <a:pPr algn="ctr"/>
            <a:r>
              <a:rPr lang="bn-BD" sz="2800" b="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Kalpurush" panose="02000600000000000000" pitchFamily="2" charset="0"/>
                <a:cs typeface="Kalpurush" panose="02000600000000000000" pitchFamily="2" charset="0"/>
              </a:rPr>
              <a:t>ও এম আর এর পূর্ণরুপ হচ্ছে অপটিক্যাল মার্ক রিডার।</a:t>
            </a:r>
          </a:p>
          <a:p>
            <a:pPr algn="ctr"/>
            <a:r>
              <a:rPr lang="bn-BD" sz="2800" b="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Kalpurush" panose="02000600000000000000" pitchFamily="2" charset="0"/>
                <a:cs typeface="Kalpurush" panose="02000600000000000000" pitchFamily="2" charset="0"/>
              </a:rPr>
              <a:t>আলোর প্রতিফলন বিচার করে এটি বিভিন্ন তথ্য বুঝতে পারে। </a:t>
            </a:r>
            <a:endParaRPr lang="bn-BD" b="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Kalpurush" panose="02000600000000000000" pitchFamily="2" charset="0"/>
              <a:cs typeface="Kalpurush" panose="02000600000000000000" pitchFamily="2" charset="0"/>
            </a:endParaRPr>
          </a:p>
        </p:txBody>
      </p:sp>
      <p:pic>
        <p:nvPicPr>
          <p:cNvPr id="5" name="Picture 34" descr="OMR-Scanner-Optical-Mark-Reader-">
            <a:extLst>
              <a:ext uri="{FF2B5EF4-FFF2-40B4-BE49-F238E27FC236}">
                <a16:creationId xmlns:a16="http://schemas.microsoft.com/office/drawing/2014/main" id="{C52377F4-9608-4244-98C7-A443F02CC570}"/>
              </a:ext>
            </a:extLst>
          </p:cNvPr>
          <p:cNvPicPr>
            <a:picLocks noChangeAspect="1" noChangeArrowheads="1"/>
          </p:cNvPicPr>
          <p:nvPr/>
        </p:nvPicPr>
        <p:blipFill>
          <a:blip r:embed="rId2"/>
          <a:srcRect/>
          <a:stretch>
            <a:fillRect/>
          </a:stretch>
        </p:blipFill>
        <p:spPr bwMode="auto">
          <a:xfrm>
            <a:off x="2950191" y="1555844"/>
            <a:ext cx="5334000" cy="2320120"/>
          </a:xfrm>
          <a:prstGeom prst="rect">
            <a:avLst/>
          </a:prstGeom>
          <a:noFill/>
          <a:ln w="9525">
            <a:noFill/>
            <a:miter lim="800000"/>
            <a:headEnd/>
            <a:tailEnd/>
          </a:ln>
        </p:spPr>
      </p:pic>
      <p:sp>
        <p:nvSpPr>
          <p:cNvPr id="6" name="Rectangle 5">
            <a:extLst>
              <a:ext uri="{FF2B5EF4-FFF2-40B4-BE49-F238E27FC236}">
                <a16:creationId xmlns:a16="http://schemas.microsoft.com/office/drawing/2014/main" id="{E6CFCA59-598A-4618-9744-5C0E5888083B}"/>
              </a:ext>
            </a:extLst>
          </p:cNvPr>
          <p:cNvSpPr/>
          <p:nvPr/>
        </p:nvSpPr>
        <p:spPr>
          <a:xfrm>
            <a:off x="3903260" y="746795"/>
            <a:ext cx="3248167" cy="646331"/>
          </a:xfrm>
          <a:prstGeom prst="rect">
            <a:avLst/>
          </a:prstGeom>
        </p:spPr>
        <p:txBody>
          <a:bodyPr wrap="square">
            <a:spAutoFit/>
          </a:bodyPr>
          <a:lstStyle/>
          <a:p>
            <a:pPr algn="ctr"/>
            <a:r>
              <a:rPr lang="bn-BD" sz="3600" b="1" u="sng" cap="all" dirty="0">
                <a:ln w="9000" cmpd="sng">
                  <a:solidFill>
                    <a:schemeClr val="accent4">
                      <a:shade val="50000"/>
                      <a:satMod val="120000"/>
                    </a:schemeClr>
                  </a:solidFill>
                  <a:prstDash val="solid"/>
                </a:ln>
                <a:solidFill>
                  <a:srgbClr val="002060"/>
                </a:solidFill>
                <a:effectLst>
                  <a:outerShdw blurRad="38100" dist="38100" dir="2700000" algn="tl">
                    <a:srgbClr val="000000">
                      <a:alpha val="43137"/>
                    </a:srgbClr>
                  </a:outerShdw>
                  <a:reflection blurRad="12700" stA="28000" endPos="45000" dist="1000" dir="5400000" sy="-100000" algn="bl" rotWithShape="0"/>
                </a:effectLst>
                <a:latin typeface="Kalpurush" panose="02000600000000000000" pitchFamily="2" charset="0"/>
                <a:cs typeface="Kalpurush" panose="02000600000000000000" pitchFamily="2" charset="0"/>
              </a:rPr>
              <a:t>ও এম আর</a:t>
            </a:r>
            <a:endParaRPr lang="en-US" sz="3600" b="1" u="sng" cap="all" dirty="0">
              <a:ln w="9000" cmpd="sng">
                <a:solidFill>
                  <a:schemeClr val="accent4">
                    <a:shade val="50000"/>
                    <a:satMod val="120000"/>
                  </a:schemeClr>
                </a:solidFill>
                <a:prstDash val="solid"/>
              </a:ln>
              <a:solidFill>
                <a:srgbClr val="002060"/>
              </a:solidFill>
              <a:effectLst>
                <a:outerShdw blurRad="38100" dist="38100" dir="2700000" algn="tl">
                  <a:srgbClr val="000000">
                    <a:alpha val="43137"/>
                  </a:srgbClr>
                </a:outerShdw>
                <a:reflection blurRad="12700" stA="28000" endPos="45000" dist="1000" dir="5400000" sy="-100000" algn="bl" rotWithShape="0"/>
              </a:effectLst>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850142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6" descr="Input joystic1">
            <a:extLst>
              <a:ext uri="{FF2B5EF4-FFF2-40B4-BE49-F238E27FC236}">
                <a16:creationId xmlns:a16="http://schemas.microsoft.com/office/drawing/2014/main" id="{D52C75D0-3621-4BFF-8EB9-5C7ADB156C90}"/>
              </a:ext>
            </a:extLst>
          </p:cNvPr>
          <p:cNvPicPr>
            <a:picLocks noChangeAspect="1" noChangeArrowheads="1"/>
          </p:cNvPicPr>
          <p:nvPr/>
        </p:nvPicPr>
        <p:blipFill>
          <a:blip r:embed="rId2"/>
          <a:srcRect/>
          <a:stretch>
            <a:fillRect/>
          </a:stretch>
        </p:blipFill>
        <p:spPr bwMode="auto">
          <a:xfrm>
            <a:off x="938283" y="1965488"/>
            <a:ext cx="3962400" cy="2451837"/>
          </a:xfrm>
          <a:prstGeom prst="rect">
            <a:avLst/>
          </a:prstGeom>
          <a:noFill/>
          <a:ln w="9525">
            <a:noFill/>
            <a:miter lim="800000"/>
            <a:headEnd/>
            <a:tailEnd/>
          </a:ln>
        </p:spPr>
      </p:pic>
      <p:pic>
        <p:nvPicPr>
          <p:cNvPr id="5" name="Picture 53" descr="Input joystic">
            <a:extLst>
              <a:ext uri="{FF2B5EF4-FFF2-40B4-BE49-F238E27FC236}">
                <a16:creationId xmlns:a16="http://schemas.microsoft.com/office/drawing/2014/main" id="{290D712C-DA22-4F58-862C-5A1A5C123AF1}"/>
              </a:ext>
            </a:extLst>
          </p:cNvPr>
          <p:cNvPicPr>
            <a:picLocks noChangeAspect="1" noChangeArrowheads="1"/>
          </p:cNvPicPr>
          <p:nvPr/>
        </p:nvPicPr>
        <p:blipFill>
          <a:blip r:embed="rId3"/>
          <a:srcRect/>
          <a:stretch>
            <a:fillRect/>
          </a:stretch>
        </p:blipFill>
        <p:spPr bwMode="auto">
          <a:xfrm>
            <a:off x="5170227" y="1965487"/>
            <a:ext cx="3979806" cy="2451838"/>
          </a:xfrm>
          <a:prstGeom prst="rect">
            <a:avLst/>
          </a:prstGeom>
          <a:noFill/>
        </p:spPr>
      </p:pic>
      <p:sp>
        <p:nvSpPr>
          <p:cNvPr id="6" name="Rectangle 5">
            <a:extLst>
              <a:ext uri="{FF2B5EF4-FFF2-40B4-BE49-F238E27FC236}">
                <a16:creationId xmlns:a16="http://schemas.microsoft.com/office/drawing/2014/main" id="{E1F98F07-8D80-43BB-B0AF-0BA714BC992F}"/>
              </a:ext>
            </a:extLst>
          </p:cNvPr>
          <p:cNvSpPr/>
          <p:nvPr/>
        </p:nvSpPr>
        <p:spPr>
          <a:xfrm>
            <a:off x="1875082" y="4798157"/>
            <a:ext cx="8215953" cy="830997"/>
          </a:xfrm>
          <a:prstGeom prst="rect">
            <a:avLst/>
          </a:prstGeom>
        </p:spPr>
        <p:txBody>
          <a:bodyPr wrap="square">
            <a:spAutoFit/>
          </a:bodyPr>
          <a:lstStyle/>
          <a:p>
            <a:r>
              <a:rPr lang="bn-BD" sz="2400" b="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Kalpurush" panose="02000600000000000000" pitchFamily="2" charset="0"/>
                <a:cs typeface="Kalpurush" panose="02000600000000000000" pitchFamily="2" charset="0"/>
              </a:rPr>
              <a:t>জয়স্টিক এর কাজ মাউসের মতোই। এটি দিয়ে কার্সর দ্রুত নাড়াচাড়া করানো যায়। এটি গেম খেলার জন্য অধিকতর উপযোগী।</a:t>
            </a:r>
            <a:endParaRPr lang="en-US" sz="2400" dirty="0">
              <a:solidFill>
                <a:srgbClr val="00B050"/>
              </a:solidFill>
              <a:latin typeface="Kalpurush" panose="02000600000000000000" pitchFamily="2" charset="0"/>
              <a:cs typeface="Kalpurush" panose="02000600000000000000" pitchFamily="2" charset="0"/>
            </a:endParaRPr>
          </a:p>
        </p:txBody>
      </p:sp>
      <p:sp>
        <p:nvSpPr>
          <p:cNvPr id="7" name="Rectangle 6">
            <a:extLst>
              <a:ext uri="{FF2B5EF4-FFF2-40B4-BE49-F238E27FC236}">
                <a16:creationId xmlns:a16="http://schemas.microsoft.com/office/drawing/2014/main" id="{4E38B3B5-36F1-4993-970B-63B23CDE4851}"/>
              </a:ext>
            </a:extLst>
          </p:cNvPr>
          <p:cNvSpPr/>
          <p:nvPr/>
        </p:nvSpPr>
        <p:spPr>
          <a:xfrm>
            <a:off x="3016156" y="753658"/>
            <a:ext cx="4585647" cy="830997"/>
          </a:xfrm>
          <a:prstGeom prst="rect">
            <a:avLst/>
          </a:prstGeom>
        </p:spPr>
        <p:txBody>
          <a:bodyPr wrap="square">
            <a:spAutoFit/>
          </a:bodyPr>
          <a:lstStyle/>
          <a:p>
            <a:pPr algn="ctr"/>
            <a:r>
              <a:rPr lang="bn-BD" sz="4800" b="1" u="sng" cap="all"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latin typeface="Kalpurush" panose="02000600000000000000" pitchFamily="2" charset="0"/>
                <a:cs typeface="Kalpurush" panose="02000600000000000000" pitchFamily="2" charset="0"/>
              </a:rPr>
              <a:t>জয়স্টিক</a:t>
            </a:r>
            <a:endParaRPr lang="en-US" sz="4800" b="1" u="sng" cap="all"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2519257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9357" y="788300"/>
            <a:ext cx="6934200" cy="646331"/>
          </a:xfrm>
          <a:prstGeom prst="rect">
            <a:avLst/>
          </a:prstGeom>
          <a:blipFill>
            <a:blip r:embed="rId2"/>
            <a:tile tx="0" ty="0" sx="100000" sy="100000" flip="none" algn="tl"/>
          </a:blipFill>
        </p:spPr>
        <p:txBody>
          <a:bodyPr wrap="square">
            <a:spAutoFit/>
          </a:bodyPr>
          <a:lstStyle/>
          <a:p>
            <a:pPr algn="ctr"/>
            <a:r>
              <a:rPr lang="as-IN" sz="3600" b="1" dirty="0">
                <a:solidFill>
                  <a:srgbClr val="002060"/>
                </a:solidFill>
                <a:latin typeface="Kalpurush" pitchFamily="2" charset="0"/>
                <a:cs typeface="Kalpurush" pitchFamily="2" charset="0"/>
              </a:rPr>
              <a:t>একক কাজ</a:t>
            </a:r>
            <a:endParaRPr lang="en-US" sz="3600" dirty="0">
              <a:solidFill>
                <a:srgbClr val="002060"/>
              </a:solidFill>
              <a:latin typeface="Kalpurush" pitchFamily="2" charset="0"/>
              <a:cs typeface="Kalpurush" pitchFamily="2" charset="0"/>
            </a:endParaRPr>
          </a:p>
        </p:txBody>
      </p:sp>
      <p:sp>
        <p:nvSpPr>
          <p:cNvPr id="5" name="Oval 4"/>
          <p:cNvSpPr/>
          <p:nvPr/>
        </p:nvSpPr>
        <p:spPr>
          <a:xfrm>
            <a:off x="8428401" y="851311"/>
            <a:ext cx="2841579" cy="9902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a:t>সময়ঃ ৮ মিনিট</a:t>
            </a:r>
            <a:endParaRPr lang="en-US" sz="4000" dirty="0"/>
          </a:p>
        </p:txBody>
      </p:sp>
      <p:pic>
        <p:nvPicPr>
          <p:cNvPr id="6" name="Picture 5" descr="tgggg.jpg"/>
          <p:cNvPicPr>
            <a:picLocks noChangeAspect="1"/>
          </p:cNvPicPr>
          <p:nvPr/>
        </p:nvPicPr>
        <p:blipFill>
          <a:blip r:embed="rId3"/>
          <a:stretch>
            <a:fillRect/>
          </a:stretch>
        </p:blipFill>
        <p:spPr>
          <a:xfrm>
            <a:off x="2423161" y="2968929"/>
            <a:ext cx="6005240" cy="3037760"/>
          </a:xfrm>
          <a:prstGeom prst="rect">
            <a:avLst/>
          </a:prstGeom>
        </p:spPr>
      </p:pic>
      <p:sp>
        <p:nvSpPr>
          <p:cNvPr id="3" name="Rectangle 2">
            <a:extLst>
              <a:ext uri="{FF2B5EF4-FFF2-40B4-BE49-F238E27FC236}">
                <a16:creationId xmlns:a16="http://schemas.microsoft.com/office/drawing/2014/main" id="{58B5BCD9-9C69-4895-AA22-92C831BBF6CD}"/>
              </a:ext>
            </a:extLst>
          </p:cNvPr>
          <p:cNvSpPr/>
          <p:nvPr/>
        </p:nvSpPr>
        <p:spPr>
          <a:xfrm>
            <a:off x="821368" y="1434631"/>
            <a:ext cx="8227097" cy="1569660"/>
          </a:xfrm>
          <a:prstGeom prst="rect">
            <a:avLst/>
          </a:prstGeom>
        </p:spPr>
        <p:txBody>
          <a:bodyPr wrap="square">
            <a:spAutoFit/>
          </a:bodyPr>
          <a:lstStyle/>
          <a:p>
            <a:r>
              <a:rPr lang="bn-IN" sz="4800" dirty="0">
                <a:solidFill>
                  <a:srgbClr val="7030A0"/>
                </a:solidFill>
                <a:latin typeface="Kalpurush" panose="02000600000000000000" pitchFamily="2" charset="0"/>
                <a:cs typeface="Kalpurush" panose="02000600000000000000" pitchFamily="2" charset="0"/>
              </a:rPr>
              <a:t>**</a:t>
            </a:r>
            <a:r>
              <a:rPr lang="bn-BD" sz="3200" dirty="0">
                <a:solidFill>
                  <a:srgbClr val="0070C0"/>
                </a:solidFill>
                <a:latin typeface="Kalpurush" panose="02000600000000000000" pitchFamily="2" charset="0"/>
                <a:cs typeface="Kalpurush" panose="02000600000000000000" pitchFamily="2" charset="0"/>
              </a:rPr>
              <a:t>কী-বোর্ড, মাউস ও স্ক্যানারের  </a:t>
            </a:r>
            <a:r>
              <a:rPr lang="bn-IN" sz="3200" dirty="0">
                <a:solidFill>
                  <a:srgbClr val="0070C0"/>
                </a:solidFill>
                <a:latin typeface="Kalpurush" panose="02000600000000000000" pitchFamily="2" charset="0"/>
                <a:cs typeface="Kalpurush" panose="02000600000000000000" pitchFamily="2" charset="0"/>
              </a:rPr>
              <a:t>বৈশিষ্ট্যগুলো  লেখ</a:t>
            </a:r>
            <a:r>
              <a:rPr lang="bn-BD" sz="3200" dirty="0">
                <a:solidFill>
                  <a:srgbClr val="0070C0"/>
                </a:solidFill>
                <a:latin typeface="Kalpurush" panose="02000600000000000000" pitchFamily="2" charset="0"/>
                <a:cs typeface="Kalpurush" panose="02000600000000000000" pitchFamily="2" charset="0"/>
              </a:rPr>
              <a:t>।</a:t>
            </a:r>
          </a:p>
          <a:p>
            <a:r>
              <a:rPr lang="bn-IN" sz="4800" dirty="0">
                <a:solidFill>
                  <a:srgbClr val="00B0F0"/>
                </a:solidFill>
                <a:latin typeface="Kalpurush" panose="02000600000000000000" pitchFamily="2" charset="0"/>
                <a:cs typeface="Kalpurush" panose="02000600000000000000" pitchFamily="2" charset="0"/>
              </a:rPr>
              <a:t> </a:t>
            </a:r>
            <a:endParaRPr lang="bn-BD" sz="4800" dirty="0">
              <a:solidFill>
                <a:srgbClr val="00B0F0"/>
              </a:solidFill>
              <a:latin typeface="Kalpurush" panose="02000600000000000000" pitchFamily="2" charset="0"/>
              <a:cs typeface="Kalpurush" panose="02000600000000000000" pitchFamily="2"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arn(inVertical)">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circle(in)">
                                      <p:cBhvr>
                                        <p:cTn id="2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02573" y="817601"/>
            <a:ext cx="7848600" cy="923330"/>
          </a:xfrm>
          <a:prstGeom prst="rect">
            <a:avLst/>
          </a:prstGeom>
          <a:blipFill>
            <a:blip r:embed="rId2"/>
            <a:tile tx="0" ty="0" sx="100000" sy="100000" flip="none" algn="tl"/>
          </a:blipFill>
        </p:spPr>
        <p:txBody>
          <a:bodyPr wrap="square" rtlCol="0">
            <a:spAutoFit/>
          </a:bodyPr>
          <a:lstStyle/>
          <a:p>
            <a:pPr algn="ctr"/>
            <a:r>
              <a:rPr lang="bn-BD" sz="5400" dirty="0">
                <a:solidFill>
                  <a:srgbClr val="FFFF00"/>
                </a:solidFill>
                <a:latin typeface="Kalpurush" panose="02000600000000000000" pitchFamily="2" charset="0"/>
                <a:cs typeface="Kalpurush" panose="02000600000000000000" pitchFamily="2" charset="0"/>
              </a:rPr>
              <a:t>আউটপুট ডিভাইস</a:t>
            </a:r>
            <a:endParaRPr lang="en-US" sz="2400" dirty="0">
              <a:solidFill>
                <a:srgbClr val="FFFF00"/>
              </a:solidFill>
              <a:latin typeface="Kalpurush" panose="02000600000000000000" pitchFamily="2" charset="0"/>
              <a:cs typeface="Kalpurush" panose="02000600000000000000" pitchFamily="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2573" y="2171700"/>
            <a:ext cx="3786342" cy="229069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04857" y="4293934"/>
            <a:ext cx="3922016" cy="1746466"/>
          </a:xfrm>
          <a:prstGeom prst="rect">
            <a:avLst/>
          </a:prstGeom>
        </p:spPr>
      </p:pic>
      <p:sp>
        <p:nvSpPr>
          <p:cNvPr id="2" name="TextBox 1"/>
          <p:cNvSpPr txBox="1"/>
          <p:nvPr/>
        </p:nvSpPr>
        <p:spPr>
          <a:xfrm>
            <a:off x="6561620" y="2171700"/>
            <a:ext cx="4267200" cy="3416320"/>
          </a:xfrm>
          <a:prstGeom prst="rect">
            <a:avLst/>
          </a:prstGeom>
          <a:noFill/>
        </p:spPr>
        <p:txBody>
          <a:bodyPr wrap="square" rtlCol="0">
            <a:spAutoFit/>
          </a:bodyPr>
          <a:lstStyle/>
          <a:p>
            <a:r>
              <a:rPr lang="bn-BD" sz="3600" dirty="0">
                <a:solidFill>
                  <a:srgbClr val="7030A0"/>
                </a:solidFill>
                <a:latin typeface="Kalpurush" panose="02000600000000000000" pitchFamily="2" charset="0"/>
                <a:cs typeface="Kalpurush" panose="02000600000000000000" pitchFamily="2" charset="0"/>
              </a:rPr>
              <a:t>কম্পিউটার দ্বারা প্রক্রিয়াকরণের পর ফলাফল প্রদর্শন অথবা মুদ্রনের জন্য ব্যবহৃত ডিভাইসগুলোকে আউটপুট ডিভাইস বলে। </a:t>
            </a:r>
            <a:endParaRPr lang="en-US" sz="3600" dirty="0">
              <a:solidFill>
                <a:srgbClr val="7030A0"/>
              </a:solidFill>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1983531460"/>
      </p:ext>
    </p:extLst>
  </p:cSld>
  <p:clrMapOvr>
    <a:masterClrMapping/>
  </p:clrMapOvr>
  <mc:AlternateContent xmlns:mc="http://schemas.openxmlformats.org/markup-compatibility/2006" xmlns:p14="http://schemas.microsoft.com/office/powerpoint/2010/main">
    <mc:Choice Requires="p14">
      <p:transition spd="slow" p14:dur="15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arn(inVertical)">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91640" y="704910"/>
            <a:ext cx="9281160" cy="923330"/>
          </a:xfrm>
          <a:prstGeom prst="rect">
            <a:avLst/>
          </a:prstGeom>
          <a:blipFill>
            <a:blip r:embed="rId2"/>
            <a:tile tx="0" ty="0" sx="100000" sy="100000" flip="none" algn="tl"/>
          </a:blipFill>
        </p:spPr>
        <p:txBody>
          <a:bodyPr wrap="square" rtlCol="0">
            <a:spAutoFit/>
          </a:bodyPr>
          <a:lstStyle/>
          <a:p>
            <a:pPr algn="ctr"/>
            <a:r>
              <a:rPr lang="bn-BD" sz="5400" dirty="0">
                <a:solidFill>
                  <a:srgbClr val="0070C0"/>
                </a:solidFill>
                <a:latin typeface="Kalpurush" panose="02000600000000000000" pitchFamily="2" charset="0"/>
                <a:cs typeface="Kalpurush" panose="02000600000000000000" pitchFamily="2" charset="0"/>
              </a:rPr>
              <a:t>মনিটর</a:t>
            </a:r>
            <a:endParaRPr lang="en-US" sz="2000" dirty="0">
              <a:solidFill>
                <a:srgbClr val="0070C0"/>
              </a:solidFill>
              <a:latin typeface="Kalpurush" panose="02000600000000000000" pitchFamily="2" charset="0"/>
              <a:cs typeface="Kalpurush" panose="02000600000000000000"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9077" y="1656280"/>
            <a:ext cx="3383359" cy="2186941"/>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00200" y="3557803"/>
            <a:ext cx="3041073" cy="2595287"/>
          </a:xfrm>
          <a:prstGeom prst="rect">
            <a:avLst/>
          </a:prstGeom>
        </p:spPr>
      </p:pic>
      <p:sp>
        <p:nvSpPr>
          <p:cNvPr id="3" name="TextBox 2"/>
          <p:cNvSpPr txBox="1"/>
          <p:nvPr/>
        </p:nvSpPr>
        <p:spPr>
          <a:xfrm>
            <a:off x="5943600" y="1935480"/>
            <a:ext cx="4648200" cy="4585871"/>
          </a:xfrm>
          <a:prstGeom prst="rect">
            <a:avLst/>
          </a:prstGeom>
          <a:noFill/>
        </p:spPr>
        <p:txBody>
          <a:bodyPr wrap="square" rtlCol="0">
            <a:spAutoFit/>
          </a:bodyPr>
          <a:lstStyle/>
          <a:p>
            <a:r>
              <a:rPr lang="bn-BD" sz="3200" dirty="0">
                <a:solidFill>
                  <a:srgbClr val="002060"/>
                </a:solidFill>
                <a:latin typeface="Kalpurush" panose="02000600000000000000" pitchFamily="2" charset="0"/>
                <a:cs typeface="Kalpurush" panose="02000600000000000000" pitchFamily="2" charset="0"/>
              </a:rPr>
              <a:t>কম্পিউটারের  আউটপুট ডিভাইসের মধ্যে সবচেয়ে গুরুত্বপূর্ণ আউটপুট ডিভাইস হচ্ছে মনিটর। কম্পিউটারের সাথে টিভি পর্দার ন্যায় যে অংশটি থাকে, যেখানে যাবতীয় লেখা ছবি ইত্যাদি প্রদর্শিত হয় তাকে মনিটর বলে।</a:t>
            </a:r>
            <a:endParaRPr lang="en-US" sz="3200" dirty="0">
              <a:solidFill>
                <a:srgbClr val="002060"/>
              </a:solidFill>
              <a:latin typeface="Kalpurush" panose="02000600000000000000" pitchFamily="2" charset="0"/>
              <a:cs typeface="Kalpurush" panose="02000600000000000000" pitchFamily="2" charset="0"/>
            </a:endParaRPr>
          </a:p>
          <a:p>
            <a:endParaRPr lang="en-US" dirty="0"/>
          </a:p>
          <a:p>
            <a:endParaRPr lang="en-US" dirty="0"/>
          </a:p>
        </p:txBody>
      </p:sp>
    </p:spTree>
    <p:extLst>
      <p:ext uri="{BB962C8B-B14F-4D97-AF65-F5344CB8AC3E}">
        <p14:creationId xmlns:p14="http://schemas.microsoft.com/office/powerpoint/2010/main" val="2851002237"/>
      </p:ext>
    </p:extLst>
  </p:cSld>
  <p:clrMapOvr>
    <a:masterClrMapping/>
  </p:clrMapOvr>
  <mc:AlternateContent xmlns:mc="http://schemas.openxmlformats.org/markup-compatibility/2006" xmlns:p14="http://schemas.microsoft.com/office/powerpoint/2010/main">
    <mc:Choice Requires="p14">
      <p:transition spd="slow" p14:dur="15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arn(inVertical)">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36711" y="644604"/>
            <a:ext cx="8305800" cy="923330"/>
          </a:xfrm>
          <a:prstGeom prst="rect">
            <a:avLst/>
          </a:prstGeom>
          <a:blipFill>
            <a:blip r:embed="rId2"/>
            <a:tile tx="0" ty="0" sx="100000" sy="100000" flip="none" algn="tl"/>
          </a:blipFill>
        </p:spPr>
        <p:txBody>
          <a:bodyPr wrap="square" rtlCol="0">
            <a:spAutoFit/>
          </a:bodyPr>
          <a:lstStyle/>
          <a:p>
            <a:pPr algn="ctr"/>
            <a:r>
              <a:rPr lang="bn-BD" sz="5400" dirty="0">
                <a:solidFill>
                  <a:srgbClr val="FFFF00"/>
                </a:solidFill>
                <a:latin typeface="Kalpurush" panose="02000600000000000000" pitchFamily="2" charset="0"/>
                <a:cs typeface="Kalpurush" panose="02000600000000000000" pitchFamily="2" charset="0"/>
              </a:rPr>
              <a:t>প্রিন্টার</a:t>
            </a:r>
            <a:endParaRPr lang="en-US" sz="2400" dirty="0">
              <a:solidFill>
                <a:srgbClr val="FFFF00"/>
              </a:solidFill>
              <a:latin typeface="Kalpurush" panose="02000600000000000000" pitchFamily="2" charset="0"/>
              <a:cs typeface="Kalpurush" panose="02000600000000000000" pitchFamily="2"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5484" y="1527439"/>
            <a:ext cx="4230516" cy="2736334"/>
          </a:xfrm>
          <a:prstGeom prst="rect">
            <a:avLst/>
          </a:prstGeom>
        </p:spPr>
      </p:pic>
      <p:sp>
        <p:nvSpPr>
          <p:cNvPr id="9" name="TextBox 8"/>
          <p:cNvSpPr txBox="1"/>
          <p:nvPr/>
        </p:nvSpPr>
        <p:spPr>
          <a:xfrm>
            <a:off x="7018020" y="2558652"/>
            <a:ext cx="4230516" cy="2554545"/>
          </a:xfrm>
          <a:prstGeom prst="rect">
            <a:avLst/>
          </a:prstGeom>
          <a:noFill/>
        </p:spPr>
        <p:txBody>
          <a:bodyPr wrap="square" rtlCol="0">
            <a:spAutoFit/>
          </a:bodyPr>
          <a:lstStyle/>
          <a:p>
            <a:r>
              <a:rPr lang="bn-BD" sz="3200" dirty="0">
                <a:solidFill>
                  <a:srgbClr val="00B0F0"/>
                </a:solidFill>
                <a:latin typeface="Kalpurush" panose="02000600000000000000" pitchFamily="2" charset="0"/>
                <a:cs typeface="Kalpurush" panose="02000600000000000000" pitchFamily="2" charset="0"/>
              </a:rPr>
              <a:t>তথ্য প্রক্রিয়াকরণের পর ফলাফল মুদ্রিত আকারে পাওয়ার জন্য যে যন্ত্রটি ব্যবহার করা হয় তাকে প্রিন্টার বলে। </a:t>
            </a:r>
            <a:endParaRPr lang="en-US" sz="3200" dirty="0">
              <a:solidFill>
                <a:srgbClr val="00B0F0"/>
              </a:solidFill>
              <a:latin typeface="Kalpurush" panose="02000600000000000000" pitchFamily="2" charset="0"/>
              <a:cs typeface="Kalpurush" panose="02000600000000000000" pitchFamily="2"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51942" y="4172878"/>
            <a:ext cx="3657600" cy="2168004"/>
          </a:xfrm>
          <a:prstGeom prst="rect">
            <a:avLst/>
          </a:prstGeom>
        </p:spPr>
      </p:pic>
    </p:spTree>
    <p:extLst>
      <p:ext uri="{BB962C8B-B14F-4D97-AF65-F5344CB8AC3E}">
        <p14:creationId xmlns:p14="http://schemas.microsoft.com/office/powerpoint/2010/main" val="3271446427"/>
      </p:ext>
    </p:extLst>
  </p:cSld>
  <p:clrMapOvr>
    <a:masterClrMapping/>
  </p:clrMapOvr>
  <mc:AlternateContent xmlns:mc="http://schemas.openxmlformats.org/markup-compatibility/2006" xmlns:p14="http://schemas.microsoft.com/office/powerpoint/2010/main">
    <mc:Choice Requires="p14">
      <p:transition spd="slow" p14:dur="15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3040" y="4091940"/>
            <a:ext cx="3566160" cy="2148840"/>
          </a:xfrm>
          <a:prstGeom prst="rect">
            <a:avLst/>
          </a:prstGeom>
        </p:spPr>
      </p:pic>
      <p:sp>
        <p:nvSpPr>
          <p:cNvPr id="6" name="TextBox 5"/>
          <p:cNvSpPr txBox="1"/>
          <p:nvPr/>
        </p:nvSpPr>
        <p:spPr>
          <a:xfrm>
            <a:off x="3558540" y="685884"/>
            <a:ext cx="6019800" cy="1107996"/>
          </a:xfrm>
          <a:prstGeom prst="rect">
            <a:avLst/>
          </a:prstGeom>
          <a:blipFill>
            <a:blip r:embed="rId3"/>
            <a:tile tx="0" ty="0" sx="100000" sy="100000" flip="none" algn="tl"/>
          </a:blipFill>
        </p:spPr>
        <p:txBody>
          <a:bodyPr wrap="square" rtlCol="0">
            <a:spAutoFit/>
          </a:bodyPr>
          <a:lstStyle/>
          <a:p>
            <a:pPr algn="ctr"/>
            <a:r>
              <a:rPr lang="bn-BD" sz="4800" dirty="0">
                <a:solidFill>
                  <a:srgbClr val="FFFF00"/>
                </a:solidFill>
                <a:latin typeface="Kalpurush" panose="02000600000000000000" pitchFamily="2" charset="0"/>
                <a:cs typeface="Kalpurush" panose="02000600000000000000" pitchFamily="2" charset="0"/>
              </a:rPr>
              <a:t>প্লটার</a:t>
            </a:r>
            <a:endParaRPr lang="en-US" sz="4800" dirty="0">
              <a:solidFill>
                <a:srgbClr val="FFFF00"/>
              </a:solidFill>
              <a:latin typeface="Kalpurush" panose="02000600000000000000" pitchFamily="2" charset="0"/>
              <a:cs typeface="Kalpurush" panose="02000600000000000000" pitchFamily="2" charset="0"/>
            </a:endParaRPr>
          </a:p>
          <a:p>
            <a:endParaRPr lang="en-US"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3040" y="1491342"/>
            <a:ext cx="3566160" cy="2349138"/>
          </a:xfrm>
          <a:prstGeom prst="rect">
            <a:avLst/>
          </a:prstGeom>
        </p:spPr>
      </p:pic>
      <p:sp>
        <p:nvSpPr>
          <p:cNvPr id="9" name="TextBox 8"/>
          <p:cNvSpPr txBox="1"/>
          <p:nvPr/>
        </p:nvSpPr>
        <p:spPr>
          <a:xfrm>
            <a:off x="6111240" y="2409319"/>
            <a:ext cx="5135880" cy="2862322"/>
          </a:xfrm>
          <a:prstGeom prst="rect">
            <a:avLst/>
          </a:prstGeom>
          <a:noFill/>
        </p:spPr>
        <p:txBody>
          <a:bodyPr wrap="square" rtlCol="0">
            <a:spAutoFit/>
          </a:bodyPr>
          <a:lstStyle/>
          <a:p>
            <a:r>
              <a:rPr lang="bn-BD" sz="3600" dirty="0">
                <a:solidFill>
                  <a:srgbClr val="002060"/>
                </a:solidFill>
                <a:latin typeface="Kalpurush" panose="02000600000000000000" pitchFamily="2" charset="0"/>
                <a:cs typeface="Kalpurush" panose="02000600000000000000" pitchFamily="2" charset="0"/>
              </a:rPr>
              <a:t>প্লটার হচ্ছে এক বিশেষ ধরণের আউটপুট যন্ত্র। যা মূলত বৃহৎ আকারে ছবি, মানচিত্র, আর্কিটেকচারাল ডিজাইন ইত্যাদির কাজে ব্যবহৃত হয়।</a:t>
            </a:r>
            <a:endParaRPr lang="en-US" sz="3200" dirty="0">
              <a:solidFill>
                <a:srgbClr val="002060"/>
              </a:solidFill>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3393961032"/>
      </p:ext>
    </p:extLst>
  </p:cSld>
  <p:clrMapOvr>
    <a:masterClrMapping/>
  </p:clrMapOvr>
  <mc:AlternateContent xmlns:mc="http://schemas.openxmlformats.org/markup-compatibility/2006" xmlns:p14="http://schemas.microsoft.com/office/powerpoint/2010/main">
    <mc:Choice Requires="p14">
      <p:transition spd="slow" p14:dur="15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barn(inVertical)">
                                      <p:cBhvr>
                                        <p:cTn id="2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Terminator 2"/>
          <p:cNvSpPr/>
          <p:nvPr/>
        </p:nvSpPr>
        <p:spPr>
          <a:xfrm>
            <a:off x="2589214" y="647701"/>
            <a:ext cx="7162800" cy="76200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a:latin typeface="Kalpurush" pitchFamily="2" charset="0"/>
                <a:cs typeface="Kalpurush" pitchFamily="2" charset="0"/>
              </a:rPr>
              <a:t>পরিচিতি </a:t>
            </a:r>
            <a:endParaRPr lang="en-US" sz="3600" dirty="0">
              <a:latin typeface="Kalpurush" pitchFamily="2" charset="0"/>
              <a:cs typeface="Kalpurush" pitchFamily="2" charset="0"/>
            </a:endParaRPr>
          </a:p>
        </p:txBody>
      </p:sp>
      <p:grpSp>
        <p:nvGrpSpPr>
          <p:cNvPr id="2" name="Group 1">
            <a:extLst>
              <a:ext uri="{FF2B5EF4-FFF2-40B4-BE49-F238E27FC236}">
                <a16:creationId xmlns:a16="http://schemas.microsoft.com/office/drawing/2014/main" id="{7A3E1FDC-4AC1-4FE7-BFEF-6A5E7BC4DAF2}"/>
              </a:ext>
            </a:extLst>
          </p:cNvPr>
          <p:cNvGrpSpPr/>
          <p:nvPr/>
        </p:nvGrpSpPr>
        <p:grpSpPr>
          <a:xfrm>
            <a:off x="6019800" y="1257300"/>
            <a:ext cx="306388" cy="5105400"/>
            <a:chOff x="6019800" y="1257300"/>
            <a:chExt cx="306388" cy="5105400"/>
          </a:xfrm>
        </p:grpSpPr>
        <p:cxnSp>
          <p:nvCxnSpPr>
            <p:cNvPr id="5" name="Straight Arrow Connector 4"/>
            <p:cNvCxnSpPr/>
            <p:nvPr/>
          </p:nvCxnSpPr>
          <p:spPr>
            <a:xfrm rot="5400000">
              <a:off x="3618708" y="3809206"/>
              <a:ext cx="5105400" cy="1588"/>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4039394" y="3428206"/>
              <a:ext cx="3962400" cy="1588"/>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4344194" y="3428206"/>
              <a:ext cx="3962400" cy="1588"/>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grpSp>
      <p:sp>
        <p:nvSpPr>
          <p:cNvPr id="10" name="Flowchart: Decision 9"/>
          <p:cNvSpPr/>
          <p:nvPr/>
        </p:nvSpPr>
        <p:spPr>
          <a:xfrm>
            <a:off x="2514600" y="1371600"/>
            <a:ext cx="2514600" cy="762000"/>
          </a:xfrm>
          <a:prstGeom prst="flowChartDecision">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r>
              <a:rPr lang="bn-BD" sz="2400" dirty="0">
                <a:latin typeface="Kalpurush" pitchFamily="2" charset="0"/>
                <a:cs typeface="Kalpurush" pitchFamily="2" charset="0"/>
              </a:rPr>
              <a:t>শিক্ষক</a:t>
            </a:r>
            <a:r>
              <a:rPr lang="bn-BD" sz="2400" dirty="0"/>
              <a:t> </a:t>
            </a:r>
            <a:endParaRPr lang="en-US" sz="2400" dirty="0"/>
          </a:p>
        </p:txBody>
      </p:sp>
      <p:sp>
        <p:nvSpPr>
          <p:cNvPr id="11" name="Flowchart: Decision 10"/>
          <p:cNvSpPr/>
          <p:nvPr/>
        </p:nvSpPr>
        <p:spPr>
          <a:xfrm>
            <a:off x="7466013" y="1372737"/>
            <a:ext cx="2514600" cy="762000"/>
          </a:xfrm>
          <a:prstGeom prst="flowChartDecision">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r>
              <a:rPr lang="bn-BD" sz="2400" dirty="0">
                <a:latin typeface="Kalpurush" pitchFamily="2" charset="0"/>
                <a:cs typeface="Kalpurush" pitchFamily="2" charset="0"/>
              </a:rPr>
              <a:t>পাঠ </a:t>
            </a:r>
            <a:endParaRPr lang="en-US" sz="2400" dirty="0">
              <a:latin typeface="Kalpurush" pitchFamily="2" charset="0"/>
              <a:cs typeface="Kalpurush" pitchFamily="2" charset="0"/>
            </a:endParaRPr>
          </a:p>
        </p:txBody>
      </p:sp>
      <p:sp>
        <p:nvSpPr>
          <p:cNvPr id="12" name="Flowchart: Process 11"/>
          <p:cNvSpPr/>
          <p:nvPr/>
        </p:nvSpPr>
        <p:spPr>
          <a:xfrm>
            <a:off x="1828800" y="2209799"/>
            <a:ext cx="3810000" cy="3795216"/>
          </a:xfrm>
          <a:prstGeom prst="flowChartProcess">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000" dirty="0">
              <a:latin typeface="Kalpurush" pitchFamily="2" charset="0"/>
              <a:cs typeface="Kalpurush" pitchFamily="2" charset="0"/>
            </a:endParaRPr>
          </a:p>
          <a:p>
            <a:pPr algn="ctr"/>
            <a:endParaRPr lang="en-US" sz="2000" dirty="0">
              <a:latin typeface="Kalpurush" pitchFamily="2" charset="0"/>
              <a:cs typeface="Kalpurush" pitchFamily="2" charset="0"/>
            </a:endParaRPr>
          </a:p>
          <a:p>
            <a:pPr algn="ctr"/>
            <a:endParaRPr lang="en-US" sz="2000" dirty="0">
              <a:latin typeface="Kalpurush" pitchFamily="2" charset="0"/>
              <a:cs typeface="Kalpurush" pitchFamily="2" charset="0"/>
            </a:endParaRPr>
          </a:p>
          <a:p>
            <a:pPr algn="ctr"/>
            <a:endParaRPr lang="en-US" sz="2000" dirty="0">
              <a:latin typeface="Kalpurush" pitchFamily="2" charset="0"/>
              <a:cs typeface="Kalpurush" pitchFamily="2" charset="0"/>
            </a:endParaRPr>
          </a:p>
          <a:p>
            <a:pPr algn="ctr"/>
            <a:endParaRPr lang="en-US" sz="2000" dirty="0">
              <a:latin typeface="Kalpurush" pitchFamily="2" charset="0"/>
              <a:cs typeface="Kalpurush" pitchFamily="2" charset="0"/>
            </a:endParaRPr>
          </a:p>
          <a:p>
            <a:pPr algn="ctr"/>
            <a:endParaRPr lang="en-US" sz="2000" dirty="0">
              <a:latin typeface="Kalpurush" pitchFamily="2" charset="0"/>
              <a:cs typeface="Kalpurush" pitchFamily="2" charset="0"/>
            </a:endParaRPr>
          </a:p>
          <a:p>
            <a:pPr algn="ctr"/>
            <a:endParaRPr lang="en-US" sz="2000" dirty="0">
              <a:latin typeface="Kalpurush" pitchFamily="2" charset="0"/>
              <a:cs typeface="Kalpurush" pitchFamily="2" charset="0"/>
            </a:endParaRPr>
          </a:p>
          <a:p>
            <a:pPr algn="ctr"/>
            <a:r>
              <a:rPr lang="bn-BD" sz="2000" dirty="0">
                <a:latin typeface="Kalpurush" pitchFamily="2" charset="0"/>
                <a:cs typeface="Kalpurush" pitchFamily="2" charset="0"/>
              </a:rPr>
              <a:t>টুলু সরকার (সহকারী শিক্ষক) </a:t>
            </a:r>
          </a:p>
          <a:p>
            <a:pPr algn="ctr"/>
            <a:r>
              <a:rPr lang="bn-BD" sz="2000" dirty="0">
                <a:latin typeface="Kalpurush" pitchFamily="2" charset="0"/>
                <a:cs typeface="Kalpurush" pitchFamily="2" charset="0"/>
              </a:rPr>
              <a:t>কাদিরখোলা মাধ্যমিক বিদ্যালয়</a:t>
            </a:r>
          </a:p>
          <a:p>
            <a:pPr algn="ctr"/>
            <a:r>
              <a:rPr lang="bn-BD" sz="2000" dirty="0">
                <a:latin typeface="Kalpurush" pitchFamily="2" charset="0"/>
                <a:cs typeface="Kalpurush" pitchFamily="2" charset="0"/>
              </a:rPr>
              <a:t>রামপাল , বাগেরহাট । </a:t>
            </a:r>
          </a:p>
          <a:p>
            <a:pPr algn="ctr"/>
            <a:r>
              <a:rPr lang="bn-BD" sz="2000" dirty="0">
                <a:latin typeface="Kalpurush" pitchFamily="2" charset="0"/>
                <a:cs typeface="Kalpurush" pitchFamily="2" charset="0"/>
              </a:rPr>
              <a:t>E-mail: tulusarker81@gmail.com</a:t>
            </a:r>
          </a:p>
          <a:p>
            <a:pPr algn="ctr"/>
            <a:r>
              <a:rPr lang="bn-BD" sz="2000" dirty="0">
                <a:latin typeface="Kalpurush" pitchFamily="2" charset="0"/>
                <a:cs typeface="Kalpurush" pitchFamily="2" charset="0"/>
              </a:rPr>
              <a:t>Mobile:01723-570381</a:t>
            </a:r>
          </a:p>
          <a:p>
            <a:pPr algn="ctr"/>
            <a:endParaRPr lang="bn-BD" dirty="0"/>
          </a:p>
          <a:p>
            <a:pPr algn="ctr"/>
            <a:endParaRPr lang="en-US" dirty="0"/>
          </a:p>
        </p:txBody>
      </p:sp>
      <p:sp>
        <p:nvSpPr>
          <p:cNvPr id="13" name="Flowchart: Process 12"/>
          <p:cNvSpPr/>
          <p:nvPr/>
        </p:nvSpPr>
        <p:spPr>
          <a:xfrm>
            <a:off x="6629400" y="2209799"/>
            <a:ext cx="4631052" cy="3795215"/>
          </a:xfrm>
          <a:prstGeom prst="flowChartProcess">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800" dirty="0">
              <a:solidFill>
                <a:srgbClr val="00B0F0"/>
              </a:solidFill>
              <a:latin typeface="Kalpurush" panose="02000600000000000000" pitchFamily="2" charset="0"/>
              <a:cs typeface="Kalpurush" panose="02000600000000000000" pitchFamily="2" charset="0"/>
            </a:endParaRPr>
          </a:p>
          <a:p>
            <a:pPr algn="ctr"/>
            <a:endParaRPr lang="en-US" sz="2800" dirty="0">
              <a:solidFill>
                <a:srgbClr val="00B0F0"/>
              </a:solidFill>
              <a:latin typeface="Kalpurush" panose="02000600000000000000" pitchFamily="2" charset="0"/>
              <a:cs typeface="Kalpurush" panose="02000600000000000000" pitchFamily="2" charset="0"/>
            </a:endParaRPr>
          </a:p>
          <a:p>
            <a:pPr algn="ctr"/>
            <a:endParaRPr lang="en-US" sz="2800" dirty="0">
              <a:solidFill>
                <a:srgbClr val="00B0F0"/>
              </a:solidFill>
              <a:latin typeface="Kalpurush" panose="02000600000000000000" pitchFamily="2" charset="0"/>
              <a:cs typeface="Kalpurush" panose="02000600000000000000" pitchFamily="2" charset="0"/>
            </a:endParaRPr>
          </a:p>
          <a:p>
            <a:pPr algn="ctr"/>
            <a:endParaRPr lang="en-US" sz="2800" dirty="0">
              <a:solidFill>
                <a:srgbClr val="00B0F0"/>
              </a:solidFill>
              <a:latin typeface="Kalpurush" panose="02000600000000000000" pitchFamily="2" charset="0"/>
              <a:cs typeface="Kalpurush" panose="02000600000000000000" pitchFamily="2" charset="0"/>
            </a:endParaRPr>
          </a:p>
          <a:p>
            <a:pPr algn="ctr"/>
            <a:r>
              <a:rPr lang="bn-BD" sz="2800" dirty="0">
                <a:solidFill>
                  <a:srgbClr val="00B0F0"/>
                </a:solidFill>
                <a:latin typeface="Kalpurush" panose="02000600000000000000" pitchFamily="2" charset="0"/>
                <a:cs typeface="Kalpurush" panose="02000600000000000000" pitchFamily="2" charset="0"/>
              </a:rPr>
              <a:t>শ্রেণিঃ </a:t>
            </a:r>
            <a:r>
              <a:rPr lang="en-US" sz="2800" dirty="0" err="1">
                <a:solidFill>
                  <a:srgbClr val="00B0F0"/>
                </a:solidFill>
                <a:latin typeface="Kalpurush" panose="02000600000000000000" pitchFamily="2" charset="0"/>
                <a:cs typeface="Kalpurush" panose="02000600000000000000" pitchFamily="2" charset="0"/>
              </a:rPr>
              <a:t>ষষ্ঠ</a:t>
            </a:r>
            <a:r>
              <a:rPr lang="en-US" sz="2800" dirty="0">
                <a:solidFill>
                  <a:srgbClr val="00B0F0"/>
                </a:solidFill>
                <a:latin typeface="Kalpurush" panose="02000600000000000000" pitchFamily="2" charset="0"/>
                <a:cs typeface="Kalpurush" panose="02000600000000000000" pitchFamily="2" charset="0"/>
              </a:rPr>
              <a:t> </a:t>
            </a:r>
            <a:endParaRPr lang="bn-BD" sz="2800" dirty="0">
              <a:solidFill>
                <a:srgbClr val="00B0F0"/>
              </a:solidFill>
              <a:latin typeface="Kalpurush" panose="02000600000000000000" pitchFamily="2" charset="0"/>
              <a:cs typeface="Kalpurush" panose="02000600000000000000" pitchFamily="2" charset="0"/>
            </a:endParaRPr>
          </a:p>
          <a:p>
            <a:pPr algn="ctr"/>
            <a:r>
              <a:rPr lang="bn-BD" sz="2800" dirty="0">
                <a:solidFill>
                  <a:srgbClr val="00B0F0"/>
                </a:solidFill>
                <a:latin typeface="Kalpurush" panose="02000600000000000000" pitchFamily="2" charset="0"/>
                <a:cs typeface="Kalpurush" panose="02000600000000000000" pitchFamily="2" charset="0"/>
              </a:rPr>
              <a:t>বিষয়ঃ তথ্যও যোগাযোগ প্রযুক্তি </a:t>
            </a:r>
          </a:p>
          <a:p>
            <a:pPr algn="ctr"/>
            <a:r>
              <a:rPr lang="en-US" sz="2800" dirty="0" err="1">
                <a:latin typeface="Kalpurush" pitchFamily="2" charset="0"/>
                <a:cs typeface="Kalpurush" pitchFamily="2" charset="0"/>
              </a:rPr>
              <a:t>সময়ঃ</a:t>
            </a:r>
            <a:r>
              <a:rPr lang="en-US" sz="2800" dirty="0">
                <a:latin typeface="Kalpurush" pitchFamily="2" charset="0"/>
                <a:cs typeface="Kalpurush" pitchFamily="2" charset="0"/>
              </a:rPr>
              <a:t> ৫০ </a:t>
            </a:r>
            <a:r>
              <a:rPr lang="en-US" sz="2800" dirty="0" err="1">
                <a:latin typeface="Kalpurush" pitchFamily="2" charset="0"/>
                <a:cs typeface="Kalpurush" pitchFamily="2" charset="0"/>
              </a:rPr>
              <a:t>মিনিট</a:t>
            </a:r>
            <a:r>
              <a:rPr lang="en-US" sz="2800" dirty="0">
                <a:latin typeface="Kalpurush" pitchFamily="2" charset="0"/>
                <a:cs typeface="Kalpurush" pitchFamily="2" charset="0"/>
              </a:rPr>
              <a:t> </a:t>
            </a:r>
          </a:p>
          <a:p>
            <a:pPr algn="ctr"/>
            <a:r>
              <a:rPr lang="en-US" sz="2800" dirty="0" err="1">
                <a:latin typeface="Kalpurush" pitchFamily="2" charset="0"/>
                <a:cs typeface="Kalpurush" pitchFamily="2" charset="0"/>
              </a:rPr>
              <a:t>তারিখঃ</a:t>
            </a:r>
            <a:r>
              <a:rPr lang="en-US" sz="2800" dirty="0">
                <a:latin typeface="Kalpurush" pitchFamily="2" charset="0"/>
                <a:cs typeface="Kalpurush" pitchFamily="2" charset="0"/>
              </a:rPr>
              <a:t> ২০/১০/২০১৯ </a:t>
            </a:r>
          </a:p>
        </p:txBody>
      </p:sp>
      <p:pic>
        <p:nvPicPr>
          <p:cNvPr id="14" name="Picture 13">
            <a:extLst>
              <a:ext uri="{FF2B5EF4-FFF2-40B4-BE49-F238E27FC236}">
                <a16:creationId xmlns:a16="http://schemas.microsoft.com/office/drawing/2014/main" id="{A365D4A3-3FDC-4B26-BEE3-09656FD0B2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02257" y="2321456"/>
            <a:ext cx="2019867" cy="169098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5" name="Picture 14">
            <a:extLst>
              <a:ext uri="{FF2B5EF4-FFF2-40B4-BE49-F238E27FC236}">
                <a16:creationId xmlns:a16="http://schemas.microsoft.com/office/drawing/2014/main" id="{306F92FC-7DD8-45D5-B60F-3080C31117CC}"/>
              </a:ext>
            </a:extLst>
          </p:cNvPr>
          <p:cNvPicPr>
            <a:picLocks noChangeAspect="1"/>
          </p:cNvPicPr>
          <p:nvPr/>
        </p:nvPicPr>
        <p:blipFill rotWithShape="1">
          <a:blip r:embed="rId3" cstate="print">
            <a:lum bright="-30000"/>
            <a:extLst>
              <a:ext uri="{28A0092B-C50C-407E-A947-70E740481C1C}">
                <a14:useLocalDpi xmlns:a14="http://schemas.microsoft.com/office/drawing/2010/main" val="0"/>
              </a:ext>
            </a:extLst>
          </a:blip>
          <a:srcRect l="5357" t="6619" r="9269" b="4374"/>
          <a:stretch/>
        </p:blipFill>
        <p:spPr>
          <a:xfrm>
            <a:off x="8002588" y="2321456"/>
            <a:ext cx="1600200" cy="169098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circle(in)">
                                      <p:cBhvr>
                                        <p:cTn id="14" dur="20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circle(in)">
                                      <p:cBhvr>
                                        <p:cTn id="19" dur="20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anim calcmode="lin" valueType="num">
                                      <p:cBhvr>
                                        <p:cTn id="25" dur="1000" fill="hold"/>
                                        <p:tgtEl>
                                          <p:spTgt spid="13"/>
                                        </p:tgtEl>
                                        <p:attrNameLst>
                                          <p:attrName>ppt_x</p:attrName>
                                        </p:attrNameLst>
                                      </p:cBhvr>
                                      <p:tavLst>
                                        <p:tav tm="0">
                                          <p:val>
                                            <p:strVal val="#ppt_x"/>
                                          </p:val>
                                        </p:tav>
                                        <p:tav tm="100000">
                                          <p:val>
                                            <p:strVal val="#ppt_x"/>
                                          </p:val>
                                        </p:tav>
                                      </p:tavLst>
                                    </p:anim>
                                    <p:anim calcmode="lin" valueType="num">
                                      <p:cBhvr>
                                        <p:cTn id="2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ircle(in)">
                                      <p:cBhvr>
                                        <p:cTn id="37" dur="2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circle(in)">
                                      <p:cBhvr>
                                        <p:cTn id="42" dur="20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11" grpId="0" animBg="1"/>
      <p:bldP spid="12" grpId="0" animBg="1"/>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05970" y="943323"/>
            <a:ext cx="3070386" cy="769441"/>
          </a:xfrm>
          <a:prstGeom prst="rect">
            <a:avLst/>
          </a:prstGeom>
          <a:noFill/>
        </p:spPr>
        <p:txBody>
          <a:bodyPr wrap="square" rtlCol="0">
            <a:spAutoFit/>
          </a:bodyPr>
          <a:lstStyle/>
          <a:p>
            <a:r>
              <a:rPr lang="en-US" sz="4400" u="sng" dirty="0" err="1">
                <a:ln>
                  <a:solidFill>
                    <a:srgbClr val="00B050"/>
                  </a:solidFill>
                </a:ln>
                <a:solidFill>
                  <a:schemeClr val="accent6">
                    <a:lumMod val="75000"/>
                  </a:schemeClr>
                </a:solidFill>
                <a:latin typeface="Kalpurush" panose="02000600000000000000" pitchFamily="2" charset="0"/>
                <a:cs typeface="Kalpurush" panose="02000600000000000000" pitchFamily="2" charset="0"/>
              </a:rPr>
              <a:t>দলীয়</a:t>
            </a:r>
            <a:r>
              <a:rPr lang="en-US" sz="4400" u="sng" dirty="0">
                <a:ln>
                  <a:solidFill>
                    <a:srgbClr val="00B050"/>
                  </a:solidFill>
                </a:ln>
                <a:solidFill>
                  <a:schemeClr val="accent6">
                    <a:lumMod val="75000"/>
                  </a:schemeClr>
                </a:solidFill>
                <a:latin typeface="Kalpurush" panose="02000600000000000000" pitchFamily="2" charset="0"/>
                <a:cs typeface="Kalpurush" panose="02000600000000000000" pitchFamily="2" charset="0"/>
              </a:rPr>
              <a:t> </a:t>
            </a:r>
            <a:r>
              <a:rPr lang="en-US" sz="4400" u="sng" dirty="0" err="1">
                <a:ln>
                  <a:solidFill>
                    <a:srgbClr val="00B050"/>
                  </a:solidFill>
                </a:ln>
                <a:solidFill>
                  <a:schemeClr val="accent6">
                    <a:lumMod val="75000"/>
                  </a:schemeClr>
                </a:solidFill>
                <a:latin typeface="Kalpurush" panose="02000600000000000000" pitchFamily="2" charset="0"/>
                <a:cs typeface="Kalpurush" panose="02000600000000000000" pitchFamily="2" charset="0"/>
              </a:rPr>
              <a:t>কাজ</a:t>
            </a:r>
            <a:r>
              <a:rPr lang="bn-IN" sz="4400" u="sng" dirty="0">
                <a:ln>
                  <a:solidFill>
                    <a:srgbClr val="00B050"/>
                  </a:solidFill>
                </a:ln>
                <a:solidFill>
                  <a:schemeClr val="accent6">
                    <a:lumMod val="75000"/>
                  </a:schemeClr>
                </a:solidFill>
                <a:latin typeface="Kalpurush" panose="02000600000000000000" pitchFamily="2" charset="0"/>
                <a:cs typeface="Kalpurush" panose="02000600000000000000" pitchFamily="2" charset="0"/>
              </a:rPr>
              <a:t>ঃ</a:t>
            </a:r>
            <a:endParaRPr lang="en-US" sz="4400" u="sng" dirty="0">
              <a:ln>
                <a:solidFill>
                  <a:srgbClr val="00B050"/>
                </a:solidFill>
              </a:ln>
              <a:solidFill>
                <a:schemeClr val="accent6">
                  <a:lumMod val="75000"/>
                </a:schemeClr>
              </a:solidFill>
              <a:latin typeface="Kalpurush" panose="02000600000000000000" pitchFamily="2" charset="0"/>
              <a:cs typeface="Kalpurush" panose="02000600000000000000" pitchFamily="2" charset="0"/>
            </a:endParaRPr>
          </a:p>
        </p:txBody>
      </p:sp>
      <p:pic>
        <p:nvPicPr>
          <p:cNvPr id="4" name="Picture 3" descr="iiiooo.jpg">
            <a:extLst>
              <a:ext uri="{FF2B5EF4-FFF2-40B4-BE49-F238E27FC236}">
                <a16:creationId xmlns:a16="http://schemas.microsoft.com/office/drawing/2014/main" id="{F23A9A9F-55F0-486A-AECA-B954CA7B0F08}"/>
              </a:ext>
            </a:extLst>
          </p:cNvPr>
          <p:cNvPicPr>
            <a:picLocks noChangeAspect="1"/>
          </p:cNvPicPr>
          <p:nvPr/>
        </p:nvPicPr>
        <p:blipFill>
          <a:blip r:embed="rId2" cstate="print"/>
          <a:stretch>
            <a:fillRect/>
          </a:stretch>
        </p:blipFill>
        <p:spPr>
          <a:xfrm>
            <a:off x="2994661" y="3131820"/>
            <a:ext cx="5324528" cy="299466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Rectangle 4">
            <a:extLst>
              <a:ext uri="{FF2B5EF4-FFF2-40B4-BE49-F238E27FC236}">
                <a16:creationId xmlns:a16="http://schemas.microsoft.com/office/drawing/2014/main" id="{631860F1-44BC-4502-A951-0697E2D5FC11}"/>
              </a:ext>
            </a:extLst>
          </p:cNvPr>
          <p:cNvSpPr/>
          <p:nvPr/>
        </p:nvSpPr>
        <p:spPr>
          <a:xfrm>
            <a:off x="8319188" y="1220322"/>
            <a:ext cx="1939955" cy="461665"/>
          </a:xfrm>
          <a:prstGeom prst="rect">
            <a:avLst/>
          </a:prstGeom>
          <a:ln w="57150">
            <a:solidFill>
              <a:srgbClr val="00B050"/>
            </a:solidFill>
          </a:ln>
        </p:spPr>
        <p:txBody>
          <a:bodyPr wrap="none">
            <a:spAutoFit/>
          </a:bodyPr>
          <a:lstStyle/>
          <a:p>
            <a:pPr algn="ctr"/>
            <a:r>
              <a:rPr lang="bn-IN" sz="2400" dirty="0">
                <a:latin typeface="Kalpurush" panose="02000600000000000000" pitchFamily="2" charset="0"/>
                <a:cs typeface="Kalpurush" panose="02000600000000000000" pitchFamily="2" charset="0"/>
              </a:rPr>
              <a:t>সময়ঃ ৮  মিনিট</a:t>
            </a:r>
            <a:endParaRPr lang="en-US" sz="4400" dirty="0">
              <a:latin typeface="Kalpurush" panose="02000600000000000000" pitchFamily="2" charset="0"/>
              <a:cs typeface="Kalpurush" panose="02000600000000000000" pitchFamily="2" charset="0"/>
            </a:endParaRPr>
          </a:p>
        </p:txBody>
      </p:sp>
      <p:sp>
        <p:nvSpPr>
          <p:cNvPr id="3" name="Rectangle 2">
            <a:extLst>
              <a:ext uri="{FF2B5EF4-FFF2-40B4-BE49-F238E27FC236}">
                <a16:creationId xmlns:a16="http://schemas.microsoft.com/office/drawing/2014/main" id="{1A16F18A-55CF-4E71-8486-BEEC58529121}"/>
              </a:ext>
            </a:extLst>
          </p:cNvPr>
          <p:cNvSpPr/>
          <p:nvPr/>
        </p:nvSpPr>
        <p:spPr>
          <a:xfrm>
            <a:off x="1295815" y="2186161"/>
            <a:ext cx="8270213" cy="646331"/>
          </a:xfrm>
          <a:prstGeom prst="rect">
            <a:avLst/>
          </a:prstGeom>
        </p:spPr>
        <p:txBody>
          <a:bodyPr wrap="none">
            <a:spAutoFit/>
          </a:bodyPr>
          <a:lstStyle/>
          <a:p>
            <a:pPr marL="857250" indent="-857250">
              <a:buFont typeface="Wingdings" pitchFamily="2" charset="2"/>
              <a:buChar char="v"/>
            </a:pPr>
            <a:r>
              <a:rPr lang="bn-BD" sz="3600" dirty="0">
                <a:solidFill>
                  <a:srgbClr val="0070C0"/>
                </a:solidFill>
                <a:latin typeface="Kalpurush" panose="02000600000000000000" pitchFamily="2" charset="0"/>
                <a:cs typeface="Kalpurush" panose="02000600000000000000" pitchFamily="2" charset="0"/>
              </a:rPr>
              <a:t>মনিটর, প্রিন্টার ও প্লটারের</a:t>
            </a:r>
            <a:r>
              <a:rPr lang="bn-IN" sz="3600" dirty="0">
                <a:solidFill>
                  <a:srgbClr val="0070C0"/>
                </a:solidFill>
                <a:latin typeface="Kalpurush" panose="02000600000000000000" pitchFamily="2" charset="0"/>
                <a:cs typeface="Kalpurush" panose="02000600000000000000" pitchFamily="2" charset="0"/>
              </a:rPr>
              <a:t> কাজ</a:t>
            </a:r>
            <a:r>
              <a:rPr lang="bn-BD" sz="3600" dirty="0">
                <a:solidFill>
                  <a:srgbClr val="0070C0"/>
                </a:solidFill>
                <a:latin typeface="Kalpurush" panose="02000600000000000000" pitchFamily="2" charset="0"/>
                <a:cs typeface="Kalpurush" panose="02000600000000000000" pitchFamily="2" charset="0"/>
              </a:rPr>
              <a:t> বর্ণনা কর।</a:t>
            </a:r>
            <a:endParaRPr lang="en-US" sz="3600" dirty="0">
              <a:solidFill>
                <a:srgbClr val="0070C0"/>
              </a:solidFill>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2419705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ircle(in)">
                                      <p:cBhvr>
                                        <p:cTn id="18" dur="2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ircle(in)">
                                      <p:cBhvr>
                                        <p:cTn id="2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4" descr="OMR-Scanner-Optical-Mark-Reader-">
            <a:extLst>
              <a:ext uri="{FF2B5EF4-FFF2-40B4-BE49-F238E27FC236}">
                <a16:creationId xmlns:a16="http://schemas.microsoft.com/office/drawing/2014/main" id="{C3D56792-01EE-4924-8047-14F06BDE4A90}"/>
              </a:ext>
            </a:extLst>
          </p:cNvPr>
          <p:cNvPicPr>
            <a:picLocks noChangeAspect="1" noChangeArrowheads="1"/>
          </p:cNvPicPr>
          <p:nvPr/>
        </p:nvPicPr>
        <p:blipFill>
          <a:blip r:embed="rId2"/>
          <a:srcRect/>
          <a:stretch>
            <a:fillRect/>
          </a:stretch>
        </p:blipFill>
        <p:spPr bwMode="auto">
          <a:xfrm>
            <a:off x="1485435" y="4170518"/>
            <a:ext cx="2159723" cy="1371600"/>
          </a:xfrm>
          <a:prstGeom prst="rect">
            <a:avLst/>
          </a:prstGeom>
          <a:noFill/>
          <a:ln w="9525">
            <a:noFill/>
            <a:miter lim="800000"/>
            <a:headEnd/>
            <a:tailEnd/>
          </a:ln>
        </p:spPr>
      </p:pic>
      <p:pic>
        <p:nvPicPr>
          <p:cNvPr id="7" name="Picture 28" descr="input scanner">
            <a:extLst>
              <a:ext uri="{FF2B5EF4-FFF2-40B4-BE49-F238E27FC236}">
                <a16:creationId xmlns:a16="http://schemas.microsoft.com/office/drawing/2014/main" id="{E51FAE40-8EA8-47B8-A402-FCEB6E9246BA}"/>
              </a:ext>
            </a:extLst>
          </p:cNvPr>
          <p:cNvPicPr>
            <a:picLocks noChangeAspect="1" noChangeArrowheads="1"/>
          </p:cNvPicPr>
          <p:nvPr/>
        </p:nvPicPr>
        <p:blipFill>
          <a:blip r:embed="rId3"/>
          <a:srcRect/>
          <a:stretch>
            <a:fillRect/>
          </a:stretch>
        </p:blipFill>
        <p:spPr bwMode="auto">
          <a:xfrm>
            <a:off x="5134077" y="4130594"/>
            <a:ext cx="1981200" cy="1219200"/>
          </a:xfrm>
          <a:prstGeom prst="rect">
            <a:avLst/>
          </a:prstGeom>
          <a:noFill/>
          <a:ln w="9525">
            <a:noFill/>
            <a:miter lim="800000"/>
            <a:headEnd/>
            <a:tailEnd/>
          </a:ln>
          <a:effectLst/>
        </p:spPr>
      </p:pic>
      <p:pic>
        <p:nvPicPr>
          <p:cNvPr id="8" name="Picture 29" descr="48">
            <a:extLst>
              <a:ext uri="{FF2B5EF4-FFF2-40B4-BE49-F238E27FC236}">
                <a16:creationId xmlns:a16="http://schemas.microsoft.com/office/drawing/2014/main" id="{B319F794-E4BA-4E58-BCDC-E348C2F53E11}"/>
              </a:ext>
            </a:extLst>
          </p:cNvPr>
          <p:cNvPicPr>
            <a:picLocks noChangeAspect="1" noChangeArrowheads="1"/>
          </p:cNvPicPr>
          <p:nvPr/>
        </p:nvPicPr>
        <p:blipFill>
          <a:blip r:embed="rId4"/>
          <a:srcRect/>
          <a:stretch>
            <a:fillRect/>
          </a:stretch>
        </p:blipFill>
        <p:spPr bwMode="auto">
          <a:xfrm>
            <a:off x="5317433" y="1705777"/>
            <a:ext cx="1614488" cy="1374775"/>
          </a:xfrm>
          <a:prstGeom prst="rect">
            <a:avLst/>
          </a:prstGeom>
          <a:noFill/>
          <a:ln w="9525">
            <a:noFill/>
            <a:miter lim="800000"/>
            <a:headEnd/>
            <a:tailEnd/>
          </a:ln>
        </p:spPr>
      </p:pic>
      <p:pic>
        <p:nvPicPr>
          <p:cNvPr id="9" name="Picture 8">
            <a:extLst>
              <a:ext uri="{FF2B5EF4-FFF2-40B4-BE49-F238E27FC236}">
                <a16:creationId xmlns:a16="http://schemas.microsoft.com/office/drawing/2014/main" id="{4AD6A344-5F60-4AB9-9B84-F238449BB9A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06235" y="1708952"/>
            <a:ext cx="2120566" cy="1371600"/>
          </a:xfrm>
          <a:prstGeom prst="rect">
            <a:avLst/>
          </a:prstGeom>
        </p:spPr>
      </p:pic>
      <p:pic>
        <p:nvPicPr>
          <p:cNvPr id="10" name="Picture 9">
            <a:extLst>
              <a:ext uri="{FF2B5EF4-FFF2-40B4-BE49-F238E27FC236}">
                <a16:creationId xmlns:a16="http://schemas.microsoft.com/office/drawing/2014/main" id="{D8F9EFF8-80E0-4182-A91F-8540F77773A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665200" y="3742898"/>
            <a:ext cx="2120566" cy="1483037"/>
          </a:xfrm>
          <a:prstGeom prst="rect">
            <a:avLst/>
          </a:prstGeom>
        </p:spPr>
      </p:pic>
      <p:pic>
        <p:nvPicPr>
          <p:cNvPr id="11" name="Picture 10">
            <a:extLst>
              <a:ext uri="{FF2B5EF4-FFF2-40B4-BE49-F238E27FC236}">
                <a16:creationId xmlns:a16="http://schemas.microsoft.com/office/drawing/2014/main" id="{94EB7B04-2476-4A37-83E8-013ACA338D1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648943" y="1620821"/>
            <a:ext cx="1625600" cy="1219200"/>
          </a:xfrm>
          <a:prstGeom prst="rect">
            <a:avLst/>
          </a:prstGeom>
        </p:spPr>
      </p:pic>
      <p:sp>
        <p:nvSpPr>
          <p:cNvPr id="12" name="Rectangle 11">
            <a:extLst>
              <a:ext uri="{FF2B5EF4-FFF2-40B4-BE49-F238E27FC236}">
                <a16:creationId xmlns:a16="http://schemas.microsoft.com/office/drawing/2014/main" id="{ED03AAFA-616E-4D75-AF28-D0BD01F0AD52}"/>
              </a:ext>
            </a:extLst>
          </p:cNvPr>
          <p:cNvSpPr/>
          <p:nvPr/>
        </p:nvSpPr>
        <p:spPr>
          <a:xfrm>
            <a:off x="1094095" y="705958"/>
            <a:ext cx="10003809" cy="584775"/>
          </a:xfrm>
          <a:prstGeom prst="rect">
            <a:avLst/>
          </a:prstGeom>
        </p:spPr>
        <p:txBody>
          <a:bodyPr wrap="square">
            <a:spAutoFit/>
          </a:bodyPr>
          <a:lstStyle/>
          <a:p>
            <a:r>
              <a:rPr lang="bn-BD" sz="3200" b="1" dirty="0">
                <a:solidFill>
                  <a:srgbClr val="00B0F0"/>
                </a:solidFill>
                <a:effectLst>
                  <a:outerShdw blurRad="38100" dist="38100" dir="2700000" algn="tl">
                    <a:srgbClr val="000000">
                      <a:alpha val="43137"/>
                    </a:srgbClr>
                  </a:outerShdw>
                </a:effectLst>
                <a:latin typeface="Kalpurush" panose="02000600000000000000" pitchFamily="2" charset="0"/>
                <a:cs typeface="Kalpurush" panose="02000600000000000000" pitchFamily="2" charset="0"/>
              </a:rPr>
              <a:t>ইনপুট ও  আউটপুট ডিভাইস চিহ্নত কর</a:t>
            </a:r>
            <a:r>
              <a:rPr lang="bn-IN" sz="3200" b="1" dirty="0">
                <a:solidFill>
                  <a:srgbClr val="00B0F0"/>
                </a:solidFill>
                <a:effectLst>
                  <a:outerShdw blurRad="38100" dist="38100" dir="2700000" algn="tl">
                    <a:srgbClr val="000000">
                      <a:alpha val="43137"/>
                    </a:srgbClr>
                  </a:outerShdw>
                </a:effectLst>
                <a:latin typeface="Kalpurush" panose="02000600000000000000" pitchFamily="2" charset="0"/>
                <a:cs typeface="Kalpurush" panose="02000600000000000000" pitchFamily="2" charset="0"/>
              </a:rPr>
              <a:t> এবং দলনেতা বোর্ডে লেখ।  </a:t>
            </a:r>
            <a:endParaRPr lang="en-US" sz="3200" dirty="0"/>
          </a:p>
        </p:txBody>
      </p:sp>
    </p:spTree>
    <p:extLst>
      <p:ext uri="{BB962C8B-B14F-4D97-AF65-F5344CB8AC3E}">
        <p14:creationId xmlns:p14="http://schemas.microsoft.com/office/powerpoint/2010/main" val="3369208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ircle(in)">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ircle(in)">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ircle(in)">
                                      <p:cBhvr>
                                        <p:cTn id="32" dur="2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arn(inVertical)">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ECBC641-4515-4BF5-A741-B77233DF8794}"/>
              </a:ext>
            </a:extLst>
          </p:cNvPr>
          <p:cNvGrpSpPr/>
          <p:nvPr/>
        </p:nvGrpSpPr>
        <p:grpSpPr>
          <a:xfrm>
            <a:off x="1066800" y="678304"/>
            <a:ext cx="10058400" cy="5501391"/>
            <a:chOff x="1066800" y="678304"/>
            <a:chExt cx="10058400" cy="5501391"/>
          </a:xfrm>
        </p:grpSpPr>
        <p:pic>
          <p:nvPicPr>
            <p:cNvPr id="3" name="Picture 2">
              <a:extLst>
                <a:ext uri="{FF2B5EF4-FFF2-40B4-BE49-F238E27FC236}">
                  <a16:creationId xmlns:a16="http://schemas.microsoft.com/office/drawing/2014/main" id="{8455639F-795E-4D95-981E-DD49C330CA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678304"/>
              <a:ext cx="10058400" cy="5501391"/>
            </a:xfrm>
            <a:prstGeom prst="rect">
              <a:avLst/>
            </a:prstGeom>
          </p:spPr>
        </p:pic>
        <p:sp>
          <p:nvSpPr>
            <p:cNvPr id="4" name="TextBox 3">
              <a:extLst>
                <a:ext uri="{FF2B5EF4-FFF2-40B4-BE49-F238E27FC236}">
                  <a16:creationId xmlns:a16="http://schemas.microsoft.com/office/drawing/2014/main" id="{3A017F1B-8F76-47D6-B85F-21A40391008C}"/>
                </a:ext>
              </a:extLst>
            </p:cNvPr>
            <p:cNvSpPr txBox="1"/>
            <p:nvPr/>
          </p:nvSpPr>
          <p:spPr>
            <a:xfrm>
              <a:off x="2968052" y="1558977"/>
              <a:ext cx="6160958" cy="2308324"/>
            </a:xfrm>
            <a:prstGeom prst="rect">
              <a:avLst/>
            </a:prstGeom>
            <a:noFill/>
          </p:spPr>
          <p:txBody>
            <a:bodyPr wrap="square" rtlCol="0">
              <a:spAutoFit/>
            </a:bodyPr>
            <a:lstStyle/>
            <a:p>
              <a:r>
                <a:rPr lang="bn-IN" sz="3600" dirty="0">
                  <a:latin typeface="Kalpurush" panose="02000600000000000000" pitchFamily="2" charset="0"/>
                  <a:cs typeface="Kalpurush" panose="02000600000000000000" pitchFamily="2" charset="0"/>
                </a:rPr>
                <a:t> **ইনপুট ডিভাইস- ও এম আর, মাউস, স্ক্যানার</a:t>
              </a:r>
            </a:p>
            <a:p>
              <a:r>
                <a:rPr lang="bn-IN" sz="3600" dirty="0">
                  <a:latin typeface="Kalpurush" panose="02000600000000000000" pitchFamily="2" charset="0"/>
                  <a:cs typeface="Kalpurush" panose="02000600000000000000" pitchFamily="2" charset="0"/>
                </a:rPr>
                <a:t>** আউটপুট ডিভাইস- মনিটর, প্রিন্টার, প্লটার</a:t>
              </a:r>
              <a:endParaRPr lang="en-US" sz="3600" dirty="0">
                <a:latin typeface="Kalpurush" panose="02000600000000000000" pitchFamily="2" charset="0"/>
                <a:cs typeface="Kalpurush" panose="02000600000000000000" pitchFamily="2" charset="0"/>
              </a:endParaRPr>
            </a:p>
          </p:txBody>
        </p:sp>
      </p:grpSp>
    </p:spTree>
    <p:extLst>
      <p:ext uri="{BB962C8B-B14F-4D97-AF65-F5344CB8AC3E}">
        <p14:creationId xmlns:p14="http://schemas.microsoft.com/office/powerpoint/2010/main" val="1426423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981200" y="991738"/>
            <a:ext cx="8229600" cy="808038"/>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BD"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Kalpurush" panose="02000600000000000000" pitchFamily="2" charset="0"/>
                <a:cs typeface="Kalpurush" panose="02000600000000000000" pitchFamily="2" charset="0"/>
              </a:rPr>
              <a:t>বাড়ির কাজ</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Kalpurush" panose="02000600000000000000" pitchFamily="2" charset="0"/>
              <a:cs typeface="Kalpurush" panose="02000600000000000000" pitchFamily="2" charset="0"/>
            </a:endParaRPr>
          </a:p>
        </p:txBody>
      </p:sp>
      <p:sp>
        <p:nvSpPr>
          <p:cNvPr id="3" name="Date Placeholder 1"/>
          <p:cNvSpPr>
            <a:spLocks noGrp="1"/>
          </p:cNvSpPr>
          <p:nvPr>
            <p:ph type="dt" sz="half" idx="10"/>
          </p:nvPr>
        </p:nvSpPr>
        <p:spPr>
          <a:xfrm>
            <a:off x="1981200" y="6245225"/>
            <a:ext cx="2133600" cy="476250"/>
          </a:xfrm>
        </p:spPr>
        <p:txBody>
          <a:bodyPr/>
          <a:lstStyle/>
          <a:p>
            <a:pPr>
              <a:defRPr/>
            </a:pPr>
            <a:fld id="{4314E328-9D49-4C26-9C76-0AEC5AD2229D}" type="datetime1">
              <a:rPr lang="en-US" smtClean="0"/>
              <a:pPr>
                <a:defRPr/>
              </a:pPr>
              <a:t>11/19/2019</a:t>
            </a:fld>
            <a:endParaRPr lang="en-US"/>
          </a:p>
        </p:txBody>
      </p:sp>
      <p:sp>
        <p:nvSpPr>
          <p:cNvPr id="4" name="Slide Number Placeholder 2"/>
          <p:cNvSpPr>
            <a:spLocks noGrp="1"/>
          </p:cNvSpPr>
          <p:nvPr>
            <p:ph type="sldNum" sz="quarter" idx="12"/>
          </p:nvPr>
        </p:nvSpPr>
        <p:spPr>
          <a:xfrm>
            <a:off x="8077200" y="6245225"/>
            <a:ext cx="2133600" cy="476250"/>
          </a:xfrm>
        </p:spPr>
        <p:txBody>
          <a:bodyPr/>
          <a:lstStyle/>
          <a:p>
            <a:pPr>
              <a:defRPr/>
            </a:pPr>
            <a:fld id="{463BC71B-8898-4C26-9424-9A1CA4487239}" type="slidenum">
              <a:rPr lang="en-US" smtClean="0"/>
              <a:pPr>
                <a:defRPr/>
              </a:pPr>
              <a:t>23</a:t>
            </a:fld>
            <a:endParaRPr lang="en-US"/>
          </a:p>
        </p:txBody>
      </p:sp>
      <p:sp>
        <p:nvSpPr>
          <p:cNvPr id="5" name="Rectangle 4">
            <a:extLst>
              <a:ext uri="{FF2B5EF4-FFF2-40B4-BE49-F238E27FC236}">
                <a16:creationId xmlns:a16="http://schemas.microsoft.com/office/drawing/2014/main" id="{B4F8B02F-2845-4882-8896-54B95BEF475F}"/>
              </a:ext>
            </a:extLst>
          </p:cNvPr>
          <p:cNvSpPr/>
          <p:nvPr/>
        </p:nvSpPr>
        <p:spPr>
          <a:xfrm>
            <a:off x="1187356" y="2712071"/>
            <a:ext cx="8734568" cy="1077218"/>
          </a:xfrm>
          <a:prstGeom prst="rect">
            <a:avLst/>
          </a:prstGeom>
        </p:spPr>
        <p:txBody>
          <a:bodyPr wrap="square">
            <a:spAutoFit/>
          </a:bodyPr>
          <a:lstStyle/>
          <a:p>
            <a:pPr algn="ctr">
              <a:defRPr/>
            </a:pPr>
            <a:r>
              <a:rPr lang="bn-IN" sz="3200" b="1" dirty="0">
                <a:ln w="1905"/>
                <a:solidFill>
                  <a:srgbClr val="00B050"/>
                </a:solidFill>
                <a:effectLst>
                  <a:innerShdw blurRad="69850" dist="43180" dir="5400000">
                    <a:srgbClr val="000000">
                      <a:alpha val="65000"/>
                    </a:srgbClr>
                  </a:innerShdw>
                </a:effectLst>
                <a:latin typeface="Kalpurush" panose="02000600000000000000" pitchFamily="2" charset="0"/>
                <a:cs typeface="Kalpurush" panose="02000600000000000000" pitchFamily="2" charset="0"/>
              </a:rPr>
              <a:t>**</a:t>
            </a:r>
            <a:r>
              <a:rPr lang="bn-BD" sz="3200" b="1" dirty="0">
                <a:ln w="1905"/>
                <a:solidFill>
                  <a:srgbClr val="00B050"/>
                </a:solidFill>
                <a:effectLst>
                  <a:innerShdw blurRad="69850" dist="43180" dir="5400000">
                    <a:srgbClr val="000000">
                      <a:alpha val="65000"/>
                    </a:srgbClr>
                  </a:innerShdw>
                </a:effectLst>
                <a:latin typeface="Kalpurush" panose="02000600000000000000" pitchFamily="2" charset="0"/>
                <a:cs typeface="Kalpurush" panose="02000600000000000000" pitchFamily="2" charset="0"/>
              </a:rPr>
              <a:t>কম্পিউটার পরিচালনায় ইনপুট ডিভাইস </a:t>
            </a:r>
            <a:r>
              <a:rPr lang="bn-IN" sz="3200" b="1" dirty="0">
                <a:ln w="1905"/>
                <a:solidFill>
                  <a:srgbClr val="00B050"/>
                </a:solidFill>
                <a:effectLst>
                  <a:innerShdw blurRad="69850" dist="43180" dir="5400000">
                    <a:srgbClr val="000000">
                      <a:alpha val="65000"/>
                    </a:srgbClr>
                  </a:innerShdw>
                </a:effectLst>
                <a:latin typeface="Kalpurush" panose="02000600000000000000" pitchFamily="2" charset="0"/>
                <a:cs typeface="Kalpurush" panose="02000600000000000000" pitchFamily="2" charset="0"/>
              </a:rPr>
              <a:t> ও আউটপুট ডিভাইসের </a:t>
            </a:r>
            <a:r>
              <a:rPr lang="bn-BD" sz="3200" b="1" dirty="0">
                <a:ln w="1905"/>
                <a:solidFill>
                  <a:srgbClr val="00B050"/>
                </a:solidFill>
                <a:effectLst>
                  <a:innerShdw blurRad="69850" dist="43180" dir="5400000">
                    <a:srgbClr val="000000">
                      <a:alpha val="65000"/>
                    </a:srgbClr>
                  </a:innerShdw>
                </a:effectLst>
                <a:latin typeface="Kalpurush" panose="02000600000000000000" pitchFamily="2" charset="0"/>
                <a:cs typeface="Kalpurush" panose="02000600000000000000" pitchFamily="2" charset="0"/>
              </a:rPr>
              <a:t>এর প্রয়োজনীয়তা </a:t>
            </a:r>
            <a:r>
              <a:rPr lang="bn-IN" sz="3200" b="1" dirty="0">
                <a:ln w="1905"/>
                <a:solidFill>
                  <a:srgbClr val="00B050"/>
                </a:solidFill>
                <a:effectLst>
                  <a:innerShdw blurRad="69850" dist="43180" dir="5400000">
                    <a:srgbClr val="000000">
                      <a:alpha val="65000"/>
                    </a:srgbClr>
                  </a:innerShdw>
                </a:effectLst>
                <a:latin typeface="Kalpurush" panose="02000600000000000000" pitchFamily="2" charset="0"/>
                <a:cs typeface="Kalpurush" panose="02000600000000000000" pitchFamily="2" charset="0"/>
              </a:rPr>
              <a:t>ব্যাখ্যা কর।</a:t>
            </a:r>
            <a:endParaRPr lang="en-US" sz="3200" b="1" dirty="0">
              <a:ln w="1905"/>
              <a:solidFill>
                <a:srgbClr val="00B050"/>
              </a:solidFill>
              <a:effectLst>
                <a:innerShdw blurRad="69850" dist="43180" dir="5400000">
                  <a:srgbClr val="000000">
                    <a:alpha val="65000"/>
                  </a:srgbClr>
                </a:innerShdw>
              </a:effectLst>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1663739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68CC5F5-BA94-4CBA-B307-203C0EDEBDA4}"/>
              </a:ext>
            </a:extLst>
          </p:cNvPr>
          <p:cNvSpPr/>
          <p:nvPr/>
        </p:nvSpPr>
        <p:spPr>
          <a:xfrm>
            <a:off x="941696" y="772068"/>
            <a:ext cx="10767060" cy="1754326"/>
          </a:xfrm>
          <a:prstGeom prst="rect">
            <a:avLst/>
          </a:prstGeom>
        </p:spPr>
        <p:txBody>
          <a:bodyPr wrap="square">
            <a:spAutoFit/>
          </a:bodyPr>
          <a:lstStyle/>
          <a:p>
            <a:pPr algn="ctr"/>
            <a:r>
              <a:rPr lang="bn-BD" sz="5400" dirty="0">
                <a:latin typeface="Kalpurush" panose="02000600000000000000" pitchFamily="2" charset="0"/>
                <a:cs typeface="Kalpurush" panose="02000600000000000000" pitchFamily="2" charset="0"/>
              </a:rPr>
              <a:t>সকলের</a:t>
            </a:r>
            <a:r>
              <a:rPr lang="bn-IN" sz="5400" dirty="0">
                <a:latin typeface="Kalpurush" panose="02000600000000000000" pitchFamily="2" charset="0"/>
                <a:cs typeface="Kalpurush" panose="02000600000000000000" pitchFamily="2" charset="0"/>
              </a:rPr>
              <a:t> সু-স্বাস্থ্য কামনা করে </a:t>
            </a:r>
          </a:p>
          <a:p>
            <a:pPr algn="ctr"/>
            <a:r>
              <a:rPr lang="bn-IN" sz="5400" dirty="0">
                <a:latin typeface="Kalpurush" panose="02000600000000000000" pitchFamily="2" charset="0"/>
                <a:cs typeface="Kalpurush" panose="02000600000000000000" pitchFamily="2" charset="0"/>
              </a:rPr>
              <a:t>আজকের মত শেষ করলাম</a:t>
            </a:r>
            <a:endParaRPr lang="en-US" sz="5400" dirty="0">
              <a:latin typeface="Kalpurush" panose="02000600000000000000" pitchFamily="2" charset="0"/>
              <a:cs typeface="Kalpurush" panose="02000600000000000000" pitchFamily="2" charset="0"/>
            </a:endParaRPr>
          </a:p>
        </p:txBody>
      </p:sp>
      <p:pic>
        <p:nvPicPr>
          <p:cNvPr id="3" name="Picture 2" descr="1">
            <a:extLst>
              <a:ext uri="{FF2B5EF4-FFF2-40B4-BE49-F238E27FC236}">
                <a16:creationId xmlns:a16="http://schemas.microsoft.com/office/drawing/2014/main" id="{BFADF332-9D0E-4912-8A89-B15720AF6703}"/>
              </a:ext>
            </a:extLst>
          </p:cNvPr>
          <p:cNvPicPr>
            <a:picLocks noChangeAspect="1" noChangeArrowheads="1" noCrop="1"/>
          </p:cNvPicPr>
          <p:nvPr/>
        </p:nvPicPr>
        <p:blipFill>
          <a:blip r:embed="rId2"/>
          <a:srcRect/>
          <a:stretch>
            <a:fillRect/>
          </a:stretch>
        </p:blipFill>
        <p:spPr bwMode="auto">
          <a:xfrm>
            <a:off x="2982198" y="2340590"/>
            <a:ext cx="8268106" cy="2667001"/>
          </a:xfrm>
          <a:prstGeom prst="rect">
            <a:avLst/>
          </a:prstGeom>
          <a:noFill/>
          <a:ln w="9525">
            <a:noFill/>
            <a:miter lim="800000"/>
            <a:headEnd/>
            <a:tailEnd/>
          </a:ln>
        </p:spPr>
      </p:pic>
    </p:spTree>
    <p:extLst>
      <p:ext uri="{BB962C8B-B14F-4D97-AF65-F5344CB8AC3E}">
        <p14:creationId xmlns:p14="http://schemas.microsoft.com/office/powerpoint/2010/main" val="1277645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FECB0E-95D5-4CDA-84F1-EFC1DCDBDF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399" y="1668780"/>
            <a:ext cx="8595361" cy="4410790"/>
          </a:xfrm>
          <a:prstGeom prst="rect">
            <a:avLst/>
          </a:prstGeom>
        </p:spPr>
      </p:pic>
      <p:sp>
        <p:nvSpPr>
          <p:cNvPr id="4" name="Rectangle 3">
            <a:extLst>
              <a:ext uri="{FF2B5EF4-FFF2-40B4-BE49-F238E27FC236}">
                <a16:creationId xmlns:a16="http://schemas.microsoft.com/office/drawing/2014/main" id="{0C2A63CD-51F2-4BB7-BDB9-18967DF0D4A6}"/>
              </a:ext>
            </a:extLst>
          </p:cNvPr>
          <p:cNvSpPr/>
          <p:nvPr/>
        </p:nvSpPr>
        <p:spPr>
          <a:xfrm>
            <a:off x="1467232" y="756760"/>
            <a:ext cx="9185528" cy="646331"/>
          </a:xfrm>
          <a:prstGeom prst="rect">
            <a:avLst/>
          </a:prstGeom>
          <a:solidFill>
            <a:schemeClr val="accent4">
              <a:lumMod val="20000"/>
              <a:lumOff val="80000"/>
            </a:schemeClr>
          </a:solidFill>
        </p:spPr>
        <p:txBody>
          <a:bodyPr wrap="none">
            <a:spAutoFit/>
          </a:bodyPr>
          <a:lstStyle/>
          <a:p>
            <a:r>
              <a:rPr lang="en-US" sz="3600" b="1" dirty="0" err="1">
                <a:latin typeface="Kalpurush" panose="02000600000000000000" pitchFamily="2" charset="0"/>
                <a:cs typeface="Kalpurush" panose="02000600000000000000" pitchFamily="2" charset="0"/>
              </a:rPr>
              <a:t>ছবিগুলো</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দেখে</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আজকের</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পাঠ্য</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বিষয়</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বলার</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চেষ্টা</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করবো</a:t>
            </a:r>
            <a:r>
              <a:rPr lang="en-US" sz="3600" b="1" dirty="0">
                <a:latin typeface="Kalpurush" panose="02000600000000000000" pitchFamily="2" charset="0"/>
                <a:cs typeface="Kalpurush" panose="02000600000000000000" pitchFamily="2" charset="0"/>
              </a:rPr>
              <a:t> </a:t>
            </a:r>
          </a:p>
        </p:txBody>
      </p:sp>
    </p:spTree>
    <p:extLst>
      <p:ext uri="{BB962C8B-B14F-4D97-AF65-F5344CB8AC3E}">
        <p14:creationId xmlns:p14="http://schemas.microsoft.com/office/powerpoint/2010/main" val="280810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Terminator 4"/>
          <p:cNvSpPr/>
          <p:nvPr/>
        </p:nvSpPr>
        <p:spPr>
          <a:xfrm>
            <a:off x="2034540" y="845820"/>
            <a:ext cx="8206740" cy="1402080"/>
          </a:xfrm>
          <a:prstGeom prst="flowChartTerminator">
            <a:avLst/>
          </a:prstGeom>
          <a:blipFill>
            <a:blip r:embed="rId2"/>
            <a:tile tx="0" ty="0" sx="100000" sy="100000" flip="none" algn="tl"/>
          </a:blipFill>
        </p:spPr>
        <p:style>
          <a:lnRef idx="2">
            <a:schemeClr val="accent6"/>
          </a:lnRef>
          <a:fillRef idx="1">
            <a:schemeClr val="lt1"/>
          </a:fillRef>
          <a:effectRef idx="0">
            <a:schemeClr val="accent6"/>
          </a:effectRef>
          <a:fontRef idx="minor">
            <a:schemeClr val="dk1"/>
          </a:fontRef>
        </p:style>
        <p:txBody>
          <a:bodyPr rtlCol="0" anchor="ctr"/>
          <a:lstStyle/>
          <a:p>
            <a:pPr algn="ctr"/>
            <a:r>
              <a:rPr lang="bn-BD" sz="5400" dirty="0">
                <a:latin typeface="Kalpurush" pitchFamily="2" charset="0"/>
                <a:cs typeface="Kalpurush" pitchFamily="2" charset="0"/>
              </a:rPr>
              <a:t>আজকের আলোচ্য বিষয়......</a:t>
            </a:r>
          </a:p>
          <a:p>
            <a:pPr algn="ctr"/>
            <a:r>
              <a:rPr lang="bn-IN" dirty="0">
                <a:latin typeface="Kalpurush" panose="02000600000000000000" pitchFamily="2" charset="0"/>
                <a:cs typeface="Kalpurush" panose="02000600000000000000" pitchFamily="2" charset="0"/>
              </a:rPr>
              <a:t> </a:t>
            </a:r>
            <a:endParaRPr lang="en-US" dirty="0">
              <a:latin typeface="Kalpurush" panose="02000600000000000000" pitchFamily="2" charset="0"/>
              <a:cs typeface="Kalpurush" panose="02000600000000000000" pitchFamily="2" charset="0"/>
            </a:endParaRPr>
          </a:p>
        </p:txBody>
      </p:sp>
      <p:sp>
        <p:nvSpPr>
          <p:cNvPr id="2" name="Rectangle 1">
            <a:extLst>
              <a:ext uri="{FF2B5EF4-FFF2-40B4-BE49-F238E27FC236}">
                <a16:creationId xmlns:a16="http://schemas.microsoft.com/office/drawing/2014/main" id="{2BA4519E-36C1-4CAE-98DE-202407BFCA16}"/>
              </a:ext>
            </a:extLst>
          </p:cNvPr>
          <p:cNvSpPr/>
          <p:nvPr/>
        </p:nvSpPr>
        <p:spPr>
          <a:xfrm>
            <a:off x="1391827" y="2598003"/>
            <a:ext cx="9408345" cy="830997"/>
          </a:xfrm>
          <a:prstGeom prst="rect">
            <a:avLst/>
          </a:prstGeom>
        </p:spPr>
        <p:txBody>
          <a:bodyPr wrap="none">
            <a:spAutoFit/>
          </a:bodyPr>
          <a:lstStyle/>
          <a:p>
            <a:pPr algn="ctr"/>
            <a:r>
              <a:rPr lang="bn-BD" sz="4800" u="sng" dirty="0">
                <a:solidFill>
                  <a:srgbClr val="7030A0"/>
                </a:solidFill>
                <a:latin typeface="Kalpurush" panose="02000600000000000000" pitchFamily="2" charset="0"/>
                <a:cs typeface="Kalpurush" panose="02000600000000000000" pitchFamily="2" charset="0"/>
              </a:rPr>
              <a:t>কম্পিউটারের ইনপুট ও আউটপুট ডিভাইস </a:t>
            </a:r>
            <a:endParaRPr lang="en-US" sz="4800" u="sng" dirty="0">
              <a:solidFill>
                <a:srgbClr val="7030A0"/>
              </a:solidFill>
              <a:latin typeface="Kalpurush" panose="02000600000000000000" pitchFamily="2" charset="0"/>
              <a:cs typeface="Kalpurush" panose="02000600000000000000" pitchFamily="2"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 calcmode="lin" valueType="num">
                                      <p:cBhvr>
                                        <p:cTn id="18"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A569F31-1324-47F3-996C-7DB1DBF7962C}"/>
              </a:ext>
            </a:extLst>
          </p:cNvPr>
          <p:cNvSpPr/>
          <p:nvPr/>
        </p:nvSpPr>
        <p:spPr>
          <a:xfrm>
            <a:off x="1542359" y="746794"/>
            <a:ext cx="6997428" cy="523220"/>
          </a:xfrm>
          <a:prstGeom prst="rect">
            <a:avLst/>
          </a:prstGeom>
        </p:spPr>
        <p:txBody>
          <a:bodyPr wrap="none">
            <a:spAutoFit/>
          </a:bodyPr>
          <a:lstStyle/>
          <a:p>
            <a:r>
              <a:rPr lang="bn-IN" sz="2800" dirty="0">
                <a:latin typeface="Kalpurush" panose="02000600000000000000" pitchFamily="2" charset="0"/>
                <a:cs typeface="Kalpurush" panose="02000600000000000000" pitchFamily="2" charset="0"/>
              </a:rPr>
              <a:t>প্রত্যাশা করছি আজকের আলোচনা শেষে শিক্ষার্থিরা ---</a:t>
            </a:r>
            <a:endParaRPr lang="en-US" sz="2800" dirty="0">
              <a:latin typeface="Kalpurush" panose="02000600000000000000" pitchFamily="2" charset="0"/>
              <a:cs typeface="Kalpurush" panose="02000600000000000000" pitchFamily="2" charset="0"/>
            </a:endParaRPr>
          </a:p>
        </p:txBody>
      </p:sp>
      <p:sp>
        <p:nvSpPr>
          <p:cNvPr id="3" name="Rectangle 2">
            <a:extLst>
              <a:ext uri="{FF2B5EF4-FFF2-40B4-BE49-F238E27FC236}">
                <a16:creationId xmlns:a16="http://schemas.microsoft.com/office/drawing/2014/main" id="{EBC3559E-6765-4FDC-A02F-2237302D4820}"/>
              </a:ext>
            </a:extLst>
          </p:cNvPr>
          <p:cNvSpPr/>
          <p:nvPr/>
        </p:nvSpPr>
        <p:spPr>
          <a:xfrm>
            <a:off x="389700" y="1738330"/>
            <a:ext cx="11412599" cy="1015663"/>
          </a:xfrm>
          <a:prstGeom prst="rect">
            <a:avLst/>
          </a:prstGeom>
        </p:spPr>
        <p:txBody>
          <a:bodyPr wrap="square">
            <a:spAutoFit/>
          </a:bodyPr>
          <a:lstStyle/>
          <a:p>
            <a:r>
              <a:rPr lang="en-US" sz="2000" dirty="0">
                <a:solidFill>
                  <a:srgbClr val="00B0F0"/>
                </a:solidFill>
                <a:effectLst>
                  <a:outerShdw blurRad="38100" dist="38100" dir="2700000" algn="tl">
                    <a:srgbClr val="000000">
                      <a:alpha val="43137"/>
                    </a:srgbClr>
                  </a:outerShdw>
                </a:effectLst>
                <a:latin typeface="Kalpurush" panose="02000600000000000000" pitchFamily="2" charset="0"/>
                <a:cs typeface="Kalpurush" panose="02000600000000000000" pitchFamily="2" charset="0"/>
              </a:rPr>
              <a:t>১। </a:t>
            </a:r>
            <a:r>
              <a:rPr lang="bn-BD" sz="2000" dirty="0">
                <a:solidFill>
                  <a:srgbClr val="00B0F0"/>
                </a:solidFill>
                <a:effectLst>
                  <a:outerShdw blurRad="38100" dist="38100" dir="2700000" algn="tl">
                    <a:srgbClr val="000000">
                      <a:alpha val="43137"/>
                    </a:srgbClr>
                  </a:outerShdw>
                </a:effectLst>
                <a:latin typeface="Kalpurush" panose="02000600000000000000" pitchFamily="2" charset="0"/>
                <a:cs typeface="Kalpurush" panose="02000600000000000000" pitchFamily="2" charset="0"/>
              </a:rPr>
              <a:t>ইনপুট ডিভাইস কি বলতে পারবে।</a:t>
            </a:r>
          </a:p>
          <a:p>
            <a:r>
              <a:rPr lang="en-US" sz="2000" dirty="0">
                <a:solidFill>
                  <a:srgbClr val="00B0F0"/>
                </a:solidFill>
                <a:effectLst>
                  <a:outerShdw blurRad="38100" dist="38100" dir="2700000" algn="tl">
                    <a:srgbClr val="000000">
                      <a:alpha val="43137"/>
                    </a:srgbClr>
                  </a:outerShdw>
                </a:effectLst>
                <a:latin typeface="Kalpurush" panose="02000600000000000000" pitchFamily="2" charset="0"/>
                <a:cs typeface="Kalpurush" panose="02000600000000000000" pitchFamily="2" charset="0"/>
              </a:rPr>
              <a:t>২।</a:t>
            </a:r>
            <a:r>
              <a:rPr lang="en-US" sz="2000" dirty="0">
                <a:solidFill>
                  <a:srgbClr val="00B0F0"/>
                </a:solidFill>
                <a:latin typeface="Kalpurush" panose="02000600000000000000" pitchFamily="2" charset="0"/>
                <a:cs typeface="Kalpurush" panose="02000600000000000000" pitchFamily="2" charset="0"/>
              </a:rPr>
              <a:t> </a:t>
            </a:r>
            <a:r>
              <a:rPr lang="bn-BD" sz="2000" spc="50" dirty="0">
                <a:ln w="11430"/>
                <a:solidFill>
                  <a:srgbClr val="00B0F0"/>
                </a:solidFill>
                <a:effectLst>
                  <a:outerShdw blurRad="76200" dist="50800" dir="5400000" algn="tl" rotWithShape="0">
                    <a:srgbClr val="000000">
                      <a:alpha val="65000"/>
                    </a:srgbClr>
                  </a:outerShdw>
                </a:effectLst>
                <a:latin typeface="Kalpurush" panose="02000600000000000000" pitchFamily="2" charset="0"/>
                <a:cs typeface="Kalpurush" panose="02000600000000000000" pitchFamily="2" charset="0"/>
              </a:rPr>
              <a:t>ইনপুট ডিভাইস এর বৈশিষ্ট্য এবং প্রয়োজনীয়তা নিরূপন করতে পারবে।</a:t>
            </a:r>
          </a:p>
          <a:p>
            <a:r>
              <a:rPr lang="bn-IN" sz="2000" b="1" dirty="0">
                <a:solidFill>
                  <a:srgbClr val="00B0F0"/>
                </a:solidFill>
                <a:effectLst>
                  <a:outerShdw blurRad="38100" dist="38100" dir="2700000" algn="tl">
                    <a:srgbClr val="000000">
                      <a:alpha val="43137"/>
                    </a:srgbClr>
                  </a:outerShdw>
                </a:effectLst>
                <a:latin typeface="Kalpurush" panose="02000600000000000000" pitchFamily="2" charset="0"/>
                <a:cs typeface="Kalpurush" panose="02000600000000000000" pitchFamily="2" charset="0"/>
              </a:rPr>
              <a:t>৩</a:t>
            </a:r>
            <a:r>
              <a:rPr lang="en-US" sz="2000" b="1" dirty="0">
                <a:solidFill>
                  <a:srgbClr val="00B0F0"/>
                </a:solidFill>
                <a:effectLst>
                  <a:outerShdw blurRad="38100" dist="38100" dir="2700000" algn="tl">
                    <a:srgbClr val="000000">
                      <a:alpha val="43137"/>
                    </a:srgbClr>
                  </a:outerShdw>
                </a:effectLst>
                <a:latin typeface="Kalpurush" panose="02000600000000000000" pitchFamily="2" charset="0"/>
                <a:cs typeface="Kalpurush" panose="02000600000000000000" pitchFamily="2" charset="0"/>
              </a:rPr>
              <a:t>। </a:t>
            </a:r>
            <a:r>
              <a:rPr lang="bn-BD" sz="2000" b="1" dirty="0">
                <a:solidFill>
                  <a:srgbClr val="00B0F0"/>
                </a:solidFill>
                <a:effectLst>
                  <a:outerShdw blurRad="38100" dist="38100" dir="2700000" algn="tl">
                    <a:srgbClr val="000000">
                      <a:alpha val="43137"/>
                    </a:srgbClr>
                  </a:outerShdw>
                </a:effectLst>
                <a:latin typeface="Kalpurush" panose="02000600000000000000" pitchFamily="2" charset="0"/>
                <a:cs typeface="Kalpurush" panose="02000600000000000000" pitchFamily="2" charset="0"/>
              </a:rPr>
              <a:t>কোনটি ইনপুট ও কোনটি আউটপুট ডিভাইস চিহ্নত </a:t>
            </a:r>
            <a:r>
              <a:rPr lang="en-US" sz="2000" b="1" dirty="0" err="1">
                <a:solidFill>
                  <a:srgbClr val="00B0F0"/>
                </a:solidFill>
                <a:effectLst>
                  <a:outerShdw blurRad="38100" dist="38100" dir="2700000" algn="tl">
                    <a:srgbClr val="000000">
                      <a:alpha val="43137"/>
                    </a:srgbClr>
                  </a:outerShdw>
                </a:effectLst>
                <a:latin typeface="Kalpurush" panose="02000600000000000000" pitchFamily="2" charset="0"/>
                <a:cs typeface="Kalpurush" panose="02000600000000000000" pitchFamily="2" charset="0"/>
              </a:rPr>
              <a:t>করতে</a:t>
            </a:r>
            <a:r>
              <a:rPr lang="en-US" sz="2000" b="1" dirty="0">
                <a:solidFill>
                  <a:srgbClr val="00B0F0"/>
                </a:solidFill>
                <a:effectLst>
                  <a:outerShdw blurRad="38100" dist="38100" dir="2700000" algn="tl">
                    <a:srgbClr val="000000">
                      <a:alpha val="43137"/>
                    </a:srgbClr>
                  </a:outerShdw>
                </a:effectLst>
                <a:latin typeface="Kalpurush" panose="02000600000000000000" pitchFamily="2" charset="0"/>
                <a:cs typeface="Kalpurush" panose="02000600000000000000" pitchFamily="2" charset="0"/>
              </a:rPr>
              <a:t> </a:t>
            </a:r>
            <a:r>
              <a:rPr lang="en-US" sz="2000" b="1" dirty="0" err="1">
                <a:solidFill>
                  <a:srgbClr val="00B0F0"/>
                </a:solidFill>
                <a:effectLst>
                  <a:outerShdw blurRad="38100" dist="38100" dir="2700000" algn="tl">
                    <a:srgbClr val="000000">
                      <a:alpha val="43137"/>
                    </a:srgbClr>
                  </a:outerShdw>
                </a:effectLst>
                <a:latin typeface="Kalpurush" panose="02000600000000000000" pitchFamily="2" charset="0"/>
                <a:cs typeface="Kalpurush" panose="02000600000000000000" pitchFamily="2" charset="0"/>
              </a:rPr>
              <a:t>পারবে</a:t>
            </a:r>
            <a:r>
              <a:rPr lang="bn-BD" sz="2000" b="1" dirty="0">
                <a:solidFill>
                  <a:srgbClr val="00B0F0"/>
                </a:solidFill>
                <a:effectLst>
                  <a:outerShdw blurRad="38100" dist="38100" dir="2700000" algn="tl">
                    <a:srgbClr val="000000">
                      <a:alpha val="43137"/>
                    </a:srgbClr>
                  </a:outerShdw>
                </a:effectLst>
                <a:latin typeface="Kalpurush" panose="02000600000000000000" pitchFamily="2" charset="0"/>
                <a:cs typeface="Kalpurush" panose="02000600000000000000" pitchFamily="2" charset="0"/>
              </a:rPr>
              <a:t>।</a:t>
            </a:r>
          </a:p>
        </p:txBody>
      </p:sp>
    </p:spTree>
    <p:extLst>
      <p:ext uri="{BB962C8B-B14F-4D97-AF65-F5344CB8AC3E}">
        <p14:creationId xmlns:p14="http://schemas.microsoft.com/office/powerpoint/2010/main" val="385035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arn(inVertical)">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19300" y="806421"/>
            <a:ext cx="8153400" cy="923330"/>
          </a:xfrm>
          <a:prstGeom prst="rect">
            <a:avLst/>
          </a:prstGeom>
          <a:blipFill>
            <a:blip r:embed="rId2"/>
            <a:tile tx="0" ty="0" sx="100000" sy="100000" flip="none" algn="tl"/>
          </a:blipFill>
          <a:ln>
            <a:solidFill>
              <a:srgbClr val="FF0000"/>
            </a:solidFill>
          </a:ln>
        </p:spPr>
        <p:txBody>
          <a:bodyPr wrap="square" rtlCol="0">
            <a:spAutoFit/>
          </a:bodyPr>
          <a:lstStyle/>
          <a:p>
            <a:pPr algn="ctr"/>
            <a:r>
              <a:rPr lang="bn-BD" sz="5400" dirty="0">
                <a:solidFill>
                  <a:srgbClr val="00B0F0"/>
                </a:solidFill>
                <a:latin typeface="Kalpurush" panose="02000600000000000000" pitchFamily="2" charset="0"/>
                <a:cs typeface="Kalpurush" panose="02000600000000000000" pitchFamily="2" charset="0"/>
              </a:rPr>
              <a:t>ইনপুট ডিভাইস</a:t>
            </a:r>
            <a:endParaRPr lang="en-US" sz="5400" dirty="0">
              <a:solidFill>
                <a:srgbClr val="00B0F0"/>
              </a:solidFill>
              <a:latin typeface="Kalpurush" panose="02000600000000000000" pitchFamily="2" charset="0"/>
              <a:cs typeface="Kalpurush" panose="02000600000000000000" pitchFamily="2" charset="0"/>
            </a:endParaRPr>
          </a:p>
        </p:txBody>
      </p:sp>
      <p:sp>
        <p:nvSpPr>
          <p:cNvPr id="7" name="TextBox 6"/>
          <p:cNvSpPr txBox="1"/>
          <p:nvPr/>
        </p:nvSpPr>
        <p:spPr>
          <a:xfrm>
            <a:off x="708660" y="2243922"/>
            <a:ext cx="10378440" cy="2431435"/>
          </a:xfrm>
          <a:prstGeom prst="rect">
            <a:avLst/>
          </a:prstGeom>
          <a:noFill/>
          <a:ln>
            <a:solidFill>
              <a:srgbClr val="00E668"/>
            </a:solidFill>
          </a:ln>
        </p:spPr>
        <p:txBody>
          <a:bodyPr wrap="square" rtlCol="0">
            <a:spAutoFit/>
          </a:bodyPr>
          <a:lstStyle/>
          <a:p>
            <a:pPr algn="just"/>
            <a:r>
              <a:rPr lang="bn-IN" sz="4400" dirty="0">
                <a:solidFill>
                  <a:srgbClr val="00B0F0"/>
                </a:solidFill>
                <a:latin typeface="Kalpurush" panose="02000600000000000000" pitchFamily="2" charset="0"/>
                <a:cs typeface="Kalpurush" panose="02000600000000000000" pitchFamily="2" charset="0"/>
              </a:rPr>
              <a:t>**</a:t>
            </a:r>
            <a:r>
              <a:rPr lang="bn-IN" sz="3600" dirty="0">
                <a:latin typeface="Kalpurush" panose="02000600000000000000" pitchFamily="2" charset="0"/>
                <a:cs typeface="Kalpurush" panose="02000600000000000000" pitchFamily="2" charset="0"/>
              </a:rPr>
              <a:t> </a:t>
            </a:r>
            <a:r>
              <a:rPr lang="bn-BD" sz="3600" dirty="0">
                <a:solidFill>
                  <a:srgbClr val="7030A0"/>
                </a:solidFill>
                <a:effectLst>
                  <a:outerShdw blurRad="38100" dist="38100" dir="2700000" algn="tl">
                    <a:srgbClr val="000000"/>
                  </a:outerShdw>
                </a:effectLst>
                <a:latin typeface="Kalpurush" panose="02000600000000000000" pitchFamily="2" charset="0"/>
                <a:cs typeface="Kalpurush" panose="02000600000000000000" pitchFamily="2" charset="0"/>
              </a:rPr>
              <a:t>যে সকল যন্ত্রপাতি কম্পিউটারের তথ্য বা ডেটা ইনপুট দেয়ার কাজে ব্যবহার করা হয় তাকে ইনপুট ডিভাইস বলে।</a:t>
            </a:r>
            <a:endParaRPr lang="en-US" sz="3600" dirty="0">
              <a:solidFill>
                <a:srgbClr val="7030A0"/>
              </a:solidFill>
              <a:effectLst>
                <a:outerShdw blurRad="38100" dist="38100" dir="2700000" algn="tl">
                  <a:srgbClr val="000000"/>
                </a:outerShdw>
              </a:effectLst>
              <a:latin typeface="Kalpurush" panose="02000600000000000000" pitchFamily="2" charset="0"/>
              <a:cs typeface="Kalpurush" panose="02000600000000000000" pitchFamily="2" charset="0"/>
            </a:endParaRPr>
          </a:p>
          <a:p>
            <a:pPr algn="just"/>
            <a:r>
              <a:rPr lang="bn-IN" sz="3600" b="1" dirty="0">
                <a:solidFill>
                  <a:srgbClr val="00B050"/>
                </a:solidFill>
                <a:latin typeface="Kalpurush" panose="02000600000000000000" pitchFamily="2" charset="0"/>
                <a:cs typeface="Kalpurush" panose="02000600000000000000" pitchFamily="2" charset="0"/>
              </a:rPr>
              <a:t>যেমন- কীবোর্ড, মাউস, স্ক্যানার, ডিজিটাল ক্যামেরা, মাইক্রোফোন, ও এম আর, জয়স্টিক, ওয়েব ক্যাম।</a:t>
            </a:r>
            <a:endParaRPr lang="en-US" sz="3600" b="1" dirty="0">
              <a:solidFill>
                <a:srgbClr val="00B050"/>
              </a:solidFill>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2024345835"/>
      </p:ext>
    </p:extLst>
  </p:cSld>
  <p:clrMapOvr>
    <a:masterClrMapping/>
  </p:clrMapOvr>
  <mc:AlternateContent xmlns:mc="http://schemas.openxmlformats.org/markup-compatibility/2006" xmlns:p14="http://schemas.microsoft.com/office/powerpoint/2010/main">
    <mc:Choice Requires="p14">
      <p:transition spd="slow" p14:dur="15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94560" y="860412"/>
            <a:ext cx="8534400" cy="1200329"/>
          </a:xfrm>
          <a:prstGeom prst="rect">
            <a:avLst/>
          </a:prstGeom>
          <a:blipFill>
            <a:blip r:embed="rId2"/>
            <a:tile tx="0" ty="0" sx="100000" sy="100000" flip="none" algn="tl"/>
          </a:blipFill>
        </p:spPr>
        <p:txBody>
          <a:bodyPr wrap="square" rtlCol="0">
            <a:spAutoFit/>
          </a:bodyPr>
          <a:lstStyle/>
          <a:p>
            <a:pPr algn="ctr"/>
            <a:r>
              <a:rPr lang="bn-BD" sz="7200" dirty="0">
                <a:solidFill>
                  <a:srgbClr val="00B0F0"/>
                </a:solidFill>
                <a:latin typeface="Kalpurush" panose="02000600000000000000" pitchFamily="2" charset="0"/>
                <a:cs typeface="Kalpurush" panose="02000600000000000000" pitchFamily="2" charset="0"/>
              </a:rPr>
              <a:t>কীবোর্ড</a:t>
            </a:r>
            <a:endParaRPr lang="en-US" sz="2400" dirty="0">
              <a:solidFill>
                <a:srgbClr val="00B0F0"/>
              </a:solidFill>
              <a:latin typeface="Kalpurush" panose="02000600000000000000" pitchFamily="2" charset="0"/>
              <a:cs typeface="Kalpurush" panose="02000600000000000000"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2520" y="2436556"/>
            <a:ext cx="4800600" cy="3476888"/>
          </a:xfrm>
          <a:prstGeom prst="rect">
            <a:avLst/>
          </a:prstGeom>
        </p:spPr>
      </p:pic>
      <p:sp>
        <p:nvSpPr>
          <p:cNvPr id="7" name="TextBox 6"/>
          <p:cNvSpPr txBox="1"/>
          <p:nvPr/>
        </p:nvSpPr>
        <p:spPr>
          <a:xfrm>
            <a:off x="5718413" y="2537134"/>
            <a:ext cx="5868537" cy="2308324"/>
          </a:xfrm>
          <a:prstGeom prst="rect">
            <a:avLst/>
          </a:prstGeom>
          <a:noFill/>
        </p:spPr>
        <p:txBody>
          <a:bodyPr wrap="square" rtlCol="0">
            <a:spAutoFit/>
          </a:bodyPr>
          <a:lstStyle/>
          <a:p>
            <a:pPr algn="ctr"/>
            <a:r>
              <a:rPr lang="bn-BD" sz="2400" b="1" cap="all"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latin typeface="Kalpurush" panose="02000600000000000000" pitchFamily="2" charset="0"/>
                <a:cs typeface="Kalpurush" panose="02000600000000000000" pitchFamily="2" charset="0"/>
              </a:rPr>
              <a:t>কীবোর্ড একটি ইনপুট ডিভাইস।কম্পিউটারের ডাটা গ্রহন করার এটা একটা প্রধান যন্ত্র । কীবোর্ড</a:t>
            </a:r>
            <a:r>
              <a:rPr lang="bn-IN" sz="2400" b="1" cap="all"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latin typeface="Kalpurush" panose="02000600000000000000" pitchFamily="2" charset="0"/>
                <a:cs typeface="Kalpurush" panose="02000600000000000000" pitchFamily="2" charset="0"/>
              </a:rPr>
              <a:t> </a:t>
            </a:r>
            <a:r>
              <a:rPr lang="bn-BD" sz="2400" b="1" cap="all"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latin typeface="Kalpurush" panose="02000600000000000000" pitchFamily="2" charset="0"/>
                <a:cs typeface="Kalpurush" panose="02000600000000000000" pitchFamily="2" charset="0"/>
              </a:rPr>
              <a:t>ক্যাবল দিয়ে সিপিইউ এর পিছনে যুক্ত করা হয়। কীবোর্ডে মোট ১০১ থেকে ১০</a:t>
            </a:r>
            <a:r>
              <a:rPr lang="bn-IN" sz="2400" b="1" cap="all"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latin typeface="Kalpurush" panose="02000600000000000000" pitchFamily="2" charset="0"/>
                <a:cs typeface="Kalpurush" panose="02000600000000000000" pitchFamily="2" charset="0"/>
              </a:rPr>
              <a:t>৪ </a:t>
            </a:r>
            <a:r>
              <a:rPr lang="bn-BD" sz="2400" b="1" cap="all"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latin typeface="Kalpurush" panose="02000600000000000000" pitchFamily="2" charset="0"/>
                <a:cs typeface="Kalpurush" panose="02000600000000000000" pitchFamily="2" charset="0"/>
              </a:rPr>
              <a:t>টি কী থাকে।</a:t>
            </a:r>
            <a:endParaRPr lang="en-US" sz="2400" b="1" cap="all"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latin typeface="Kalpurush" panose="02000600000000000000" pitchFamily="2" charset="0"/>
              <a:cs typeface="Kalpurush" panose="02000600000000000000" pitchFamily="2" charset="0"/>
            </a:endParaRPr>
          </a:p>
          <a:p>
            <a:endParaRPr lang="en-US" sz="4800"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2452180152"/>
      </p:ext>
    </p:extLst>
  </p:cSld>
  <p:clrMapOvr>
    <a:masterClrMapping/>
  </p:clrMapOvr>
  <mc:AlternateContent xmlns:mc="http://schemas.openxmlformats.org/markup-compatibility/2006" xmlns:p14="http://schemas.microsoft.com/office/powerpoint/2010/main">
    <mc:Choice Requires="p14">
      <p:transition spd="slow" p14:dur="15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7400" y="716340"/>
            <a:ext cx="8077200" cy="1200329"/>
          </a:xfrm>
          <a:prstGeom prst="rect">
            <a:avLst/>
          </a:prstGeom>
          <a:blipFill>
            <a:blip r:embed="rId2"/>
            <a:tile tx="0" ty="0" sx="100000" sy="100000" flip="none" algn="tl"/>
          </a:blipFill>
        </p:spPr>
        <p:txBody>
          <a:bodyPr wrap="square" rtlCol="0">
            <a:spAutoFit/>
          </a:bodyPr>
          <a:lstStyle/>
          <a:p>
            <a:pPr algn="ctr"/>
            <a:r>
              <a:rPr lang="bn-BD" sz="7200" dirty="0">
                <a:solidFill>
                  <a:srgbClr val="FFFF00"/>
                </a:solidFill>
                <a:latin typeface="Kalpurush" panose="02000600000000000000" pitchFamily="2" charset="0"/>
                <a:cs typeface="Kalpurush" panose="02000600000000000000" pitchFamily="2" charset="0"/>
              </a:rPr>
              <a:t>মাউস</a:t>
            </a:r>
            <a:endParaRPr lang="en-US" sz="7200" dirty="0">
              <a:solidFill>
                <a:srgbClr val="FFFF00"/>
              </a:solidFill>
              <a:latin typeface="Kalpurush" panose="02000600000000000000" pitchFamily="2" charset="0"/>
              <a:cs typeface="Kalpurush" panose="02000600000000000000"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6788" y="2279176"/>
            <a:ext cx="3550619" cy="3252944"/>
          </a:xfrm>
          <a:prstGeom prst="rect">
            <a:avLst/>
          </a:prstGeom>
        </p:spPr>
      </p:pic>
      <p:sp>
        <p:nvSpPr>
          <p:cNvPr id="7" name="TextBox 6"/>
          <p:cNvSpPr txBox="1"/>
          <p:nvPr/>
        </p:nvSpPr>
        <p:spPr>
          <a:xfrm>
            <a:off x="5404513" y="2720340"/>
            <a:ext cx="5950424" cy="2062103"/>
          </a:xfrm>
          <a:prstGeom prst="rect">
            <a:avLst/>
          </a:prstGeom>
          <a:noFill/>
        </p:spPr>
        <p:txBody>
          <a:bodyPr wrap="square" rtlCol="0">
            <a:spAutoFit/>
          </a:bodyPr>
          <a:lstStyle/>
          <a:p>
            <a:pPr algn="ctr"/>
            <a:r>
              <a:rPr lang="bn-BD" sz="2400"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Kalpurush" panose="02000600000000000000" pitchFamily="2" charset="0"/>
                <a:cs typeface="Kalpurush" panose="02000600000000000000" pitchFamily="2" charset="0"/>
              </a:rPr>
              <a:t>মাউস দিয়ে কম্পিউটারে তথ্য ইনপুট</a:t>
            </a:r>
          </a:p>
          <a:p>
            <a:pPr algn="ctr"/>
            <a:r>
              <a:rPr lang="bn-BD" sz="2400"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Kalpurush" panose="02000600000000000000" pitchFamily="2" charset="0"/>
                <a:cs typeface="Kalpurush" panose="02000600000000000000" pitchFamily="2" charset="0"/>
              </a:rPr>
              <a:t> করা ও কোন কমান্ড প্রয়োগ করা হয়ে থাকে।</a:t>
            </a:r>
          </a:p>
          <a:p>
            <a:pPr algn="ctr"/>
            <a:r>
              <a:rPr lang="bn-BD" sz="2400"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Kalpurush" panose="02000600000000000000" pitchFamily="2" charset="0"/>
                <a:cs typeface="Kalpurush" panose="02000600000000000000" pitchFamily="2" charset="0"/>
              </a:rPr>
              <a:t> মাউস  শব্দের অর্থ ইঁদুর । মাউস সিপিইউ এর</a:t>
            </a:r>
          </a:p>
          <a:p>
            <a:pPr algn="ctr"/>
            <a:r>
              <a:rPr lang="bn-BD" sz="2400"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Kalpurush" panose="02000600000000000000" pitchFamily="2" charset="0"/>
                <a:cs typeface="Kalpurush" panose="02000600000000000000" pitchFamily="2" charset="0"/>
              </a:rPr>
              <a:t>সাথে একখন্ড চিকন তার দ্বারা যুক্ত করা থাকে।</a:t>
            </a:r>
            <a:endParaRPr lang="en-US" sz="2400"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Kalpurush" panose="02000600000000000000" pitchFamily="2" charset="0"/>
              <a:cs typeface="Kalpurush" panose="02000600000000000000" pitchFamily="2" charset="0"/>
            </a:endParaRPr>
          </a:p>
          <a:p>
            <a:endParaRPr lang="en-US" sz="3200" dirty="0">
              <a:solidFill>
                <a:srgbClr val="0070C0"/>
              </a:solidFill>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4067752324"/>
      </p:ext>
    </p:extLst>
  </p:cSld>
  <p:clrMapOvr>
    <a:masterClrMapping/>
  </p:clrMapOvr>
  <mc:AlternateContent xmlns:mc="http://schemas.openxmlformats.org/markup-compatibility/2006" xmlns:p14="http://schemas.microsoft.com/office/powerpoint/2010/main">
    <mc:Choice Requires="p14">
      <p:transition spd="slow" p14:dur="15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702855"/>
            <a:ext cx="8001000" cy="1200329"/>
          </a:xfrm>
          <a:prstGeom prst="rect">
            <a:avLst/>
          </a:prstGeom>
          <a:blipFill>
            <a:blip r:embed="rId2"/>
            <a:tile tx="0" ty="0" sx="100000" sy="100000" flip="none" algn="tl"/>
          </a:blipFill>
        </p:spPr>
        <p:txBody>
          <a:bodyPr wrap="square" rtlCol="0">
            <a:spAutoFit/>
          </a:bodyPr>
          <a:lstStyle/>
          <a:p>
            <a:pPr algn="ctr"/>
            <a:r>
              <a:rPr lang="bn-BD" sz="7200" dirty="0">
                <a:solidFill>
                  <a:srgbClr val="FFFF00"/>
                </a:solidFill>
                <a:latin typeface="Kalpurush" panose="02000600000000000000" pitchFamily="2" charset="0"/>
                <a:cs typeface="Kalpurush" panose="02000600000000000000" pitchFamily="2" charset="0"/>
              </a:rPr>
              <a:t>স্ক্যানার</a:t>
            </a:r>
            <a:endParaRPr lang="en-US" sz="3200" dirty="0">
              <a:solidFill>
                <a:srgbClr val="FFFF00"/>
              </a:solidFill>
              <a:latin typeface="Kalpurush" panose="02000600000000000000" pitchFamily="2" charset="0"/>
              <a:cs typeface="Kalpurush" panose="02000600000000000000"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5140" y="2263140"/>
            <a:ext cx="4048125" cy="3291840"/>
          </a:xfrm>
          <a:prstGeom prst="rect">
            <a:avLst/>
          </a:prstGeom>
        </p:spPr>
      </p:pic>
      <p:sp>
        <p:nvSpPr>
          <p:cNvPr id="7" name="TextBox 6"/>
          <p:cNvSpPr txBox="1"/>
          <p:nvPr/>
        </p:nvSpPr>
        <p:spPr>
          <a:xfrm>
            <a:off x="6629400" y="2520940"/>
            <a:ext cx="4732020" cy="2308324"/>
          </a:xfrm>
          <a:prstGeom prst="rect">
            <a:avLst/>
          </a:prstGeom>
          <a:noFill/>
        </p:spPr>
        <p:txBody>
          <a:bodyPr wrap="square" rtlCol="0">
            <a:spAutoFit/>
          </a:bodyPr>
          <a:lstStyle/>
          <a:p>
            <a:r>
              <a:rPr lang="bn-BD" sz="3600" dirty="0">
                <a:solidFill>
                  <a:srgbClr val="0070C0"/>
                </a:solidFill>
                <a:latin typeface="Kalpurush" panose="02000600000000000000" pitchFamily="2" charset="0"/>
                <a:cs typeface="Kalpurush" panose="02000600000000000000" pitchFamily="2" charset="0"/>
              </a:rPr>
              <a:t>মুদ্রিত কোন ছবি, ক্যামেরায় তোলা ছবি বা লেখা হুবহু কম্পিউটারে ইনপুট করার ব্যবহৃত যন্ত্রটি স্ক্যানার।</a:t>
            </a:r>
            <a:endParaRPr lang="en-US" sz="3600" dirty="0">
              <a:solidFill>
                <a:srgbClr val="0070C0"/>
              </a:solidFill>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4275700088"/>
      </p:ext>
    </p:extLst>
  </p:cSld>
  <p:clrMapOvr>
    <a:masterClrMapping/>
  </p:clrMapOvr>
  <mc:AlternateContent xmlns:mc="http://schemas.openxmlformats.org/markup-compatibility/2006" xmlns:p14="http://schemas.microsoft.com/office/powerpoint/2010/main">
    <mc:Choice Requires="p14">
      <p:transition spd="slow" p14:dur="15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365</TotalTime>
  <Words>528</Words>
  <Application>Microsoft Office PowerPoint</Application>
  <PresentationFormat>Widescreen</PresentationFormat>
  <Paragraphs>79</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Kalpurush</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NIRJHAR</dc:creator>
  <cp:lastModifiedBy>NIRJHAR</cp:lastModifiedBy>
  <cp:revision>104</cp:revision>
  <dcterms:created xsi:type="dcterms:W3CDTF">2019-09-30T10:54:45Z</dcterms:created>
  <dcterms:modified xsi:type="dcterms:W3CDTF">2019-11-19T15:02:50Z</dcterms:modified>
</cp:coreProperties>
</file>