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5" r:id="rId11"/>
    <p:sldId id="277" r:id="rId12"/>
    <p:sldId id="278" r:id="rId13"/>
    <p:sldId id="267" r:id="rId14"/>
    <p:sldId id="268" r:id="rId15"/>
    <p:sldId id="272" r:id="rId16"/>
    <p:sldId id="273" r:id="rId17"/>
    <p:sldId id="274" r:id="rId18"/>
    <p:sldId id="275" r:id="rId19"/>
  </p:sldIdLst>
  <p:sldSz cx="11430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82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88293-023F-4F60-AF52-36C38479429E}" type="datetimeFigureOut">
              <a:rPr lang="en-SG" smtClean="0"/>
              <a:t>27/12/2019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12BE4-94D4-4C03-A5AA-F263F660DB9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31624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88293-023F-4F60-AF52-36C38479429E}" type="datetimeFigureOut">
              <a:rPr lang="en-SG" smtClean="0"/>
              <a:t>27/12/2019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12BE4-94D4-4C03-A5AA-F263F660DB9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53867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88293-023F-4F60-AF52-36C38479429E}" type="datetimeFigureOut">
              <a:rPr lang="en-SG" smtClean="0"/>
              <a:t>27/12/2019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12BE4-94D4-4C03-A5AA-F263F660DB9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42956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88293-023F-4F60-AF52-36C38479429E}" type="datetimeFigureOut">
              <a:rPr lang="en-SG" smtClean="0"/>
              <a:t>27/12/2019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12BE4-94D4-4C03-A5AA-F263F660DB9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25019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</p:spPr>
        <p:txBody>
          <a:bodyPr anchor="b"/>
          <a:lstStyle>
            <a:lvl1pPr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88293-023F-4F60-AF52-36C38479429E}" type="datetimeFigureOut">
              <a:rPr lang="en-SG" smtClean="0"/>
              <a:t>27/12/2019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12BE4-94D4-4C03-A5AA-F263F660DB9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82288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88293-023F-4F60-AF52-36C38479429E}" type="datetimeFigureOut">
              <a:rPr lang="en-SG" smtClean="0"/>
              <a:t>27/12/2019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12BE4-94D4-4C03-A5AA-F263F660DB9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33717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88293-023F-4F60-AF52-36C38479429E}" type="datetimeFigureOut">
              <a:rPr lang="en-SG" smtClean="0"/>
              <a:t>27/12/2019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12BE4-94D4-4C03-A5AA-F263F660DB9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53810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88293-023F-4F60-AF52-36C38479429E}" type="datetimeFigureOut">
              <a:rPr lang="en-SG" smtClean="0"/>
              <a:t>27/12/2019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12BE4-94D4-4C03-A5AA-F263F660DB9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58636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88293-023F-4F60-AF52-36C38479429E}" type="datetimeFigureOut">
              <a:rPr lang="en-SG" smtClean="0"/>
              <a:t>27/12/2019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12BE4-94D4-4C03-A5AA-F263F660DB9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29629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88293-023F-4F60-AF52-36C38479429E}" type="datetimeFigureOut">
              <a:rPr lang="en-SG" smtClean="0"/>
              <a:t>27/12/2019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12BE4-94D4-4C03-A5AA-F263F660DB9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86912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88293-023F-4F60-AF52-36C38479429E}" type="datetimeFigureOut">
              <a:rPr lang="en-SG" smtClean="0"/>
              <a:t>27/12/2019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12BE4-94D4-4C03-A5AA-F263F660DB9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75647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88293-023F-4F60-AF52-36C38479429E}" type="datetimeFigureOut">
              <a:rPr lang="en-SG" smtClean="0"/>
              <a:t>27/12/2019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12BE4-94D4-4C03-A5AA-F263F660DB9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7155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194A3E21-9EAF-4CC6-AE2C-C91210C61876}"/>
              </a:ext>
            </a:extLst>
          </p:cNvPr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2304"/>
            </a:avLst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3BC2ED-C193-4E5F-88E8-6AFDDD365F2D}"/>
              </a:ext>
            </a:extLst>
          </p:cNvPr>
          <p:cNvSpPr txBox="1"/>
          <p:nvPr/>
        </p:nvSpPr>
        <p:spPr>
          <a:xfrm>
            <a:off x="1532445" y="227205"/>
            <a:ext cx="8460398" cy="101566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ক্লাশে সবাইকে </a:t>
            </a:r>
            <a:r>
              <a:rPr lang="en-US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SG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83421B-1CB8-45AF-9F56-3F0DB4236D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444" y="1362136"/>
            <a:ext cx="6694400" cy="50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05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DC0D85E3-BF25-4B1A-9F05-82BFDF1FE6D9}"/>
              </a:ext>
            </a:extLst>
          </p:cNvPr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2304"/>
            </a:avLst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E083AE-1F7F-4124-9723-CACCDB0D7E8E}"/>
              </a:ext>
            </a:extLst>
          </p:cNvPr>
          <p:cNvSpPr txBox="1"/>
          <p:nvPr/>
        </p:nvSpPr>
        <p:spPr>
          <a:xfrm>
            <a:off x="3689902" y="321236"/>
            <a:ext cx="40501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SG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5C3632-D990-4B04-BE4D-567A4F29B030}"/>
              </a:ext>
            </a:extLst>
          </p:cNvPr>
          <p:cNvSpPr/>
          <p:nvPr/>
        </p:nvSpPr>
        <p:spPr>
          <a:xfrm>
            <a:off x="2403782" y="5876365"/>
            <a:ext cx="62696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 কী কারণে ভূমিকম্প হয়ে থাকে লেখ।</a:t>
            </a:r>
            <a:endParaRPr lang="en-SG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15D021-F1CA-4D7C-94AD-CD0798DE91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657" y="1565802"/>
            <a:ext cx="6878685" cy="388831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385730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C6E56FC-2B02-436A-8C1B-1834913EC531}"/>
              </a:ext>
            </a:extLst>
          </p:cNvPr>
          <p:cNvSpPr/>
          <p:nvPr/>
        </p:nvSpPr>
        <p:spPr>
          <a:xfrm>
            <a:off x="4286582" y="302870"/>
            <a:ext cx="33505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ভূমিকম্পের ফলাফল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25EB508-6DE1-450C-8E7E-8CD39382984F}"/>
              </a:ext>
            </a:extLst>
          </p:cNvPr>
          <p:cNvSpPr/>
          <p:nvPr/>
        </p:nvSpPr>
        <p:spPr>
          <a:xfrm>
            <a:off x="638745" y="5564880"/>
            <a:ext cx="98361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ভূমিকম্পের ফলে ভূ-ত্বকে অসংখ্য ফাটল ও চ্যুতির সৃষ্টি হয়।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13B6DB1-3456-44F7-A8BB-907042F0AD38}"/>
              </a:ext>
            </a:extLst>
          </p:cNvPr>
          <p:cNvSpPr/>
          <p:nvPr/>
        </p:nvSpPr>
        <p:spPr>
          <a:xfrm>
            <a:off x="756833" y="5564879"/>
            <a:ext cx="89780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ভূমিকম্পের ফলে পৃথিবীর বহু ক্ষয়ক্ষতি সাধিত হয়।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788BDC50-D052-4BD5-A49E-E0158F80C9AE}"/>
              </a:ext>
            </a:extLst>
          </p:cNvPr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2304"/>
            </a:avLst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3FA5B40-224E-4843-B2E9-FA4A09B7B7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233" y="1341655"/>
            <a:ext cx="7326596" cy="3960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4A79D79-141B-48E2-9B76-FE5111605F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11" b="14750"/>
          <a:stretch/>
        </p:blipFill>
        <p:spPr>
          <a:xfrm>
            <a:off x="2197233" y="1341655"/>
            <a:ext cx="7295582" cy="3960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195234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C2FB871-7BCA-42D2-AE08-A261018BBB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539" y="1336099"/>
            <a:ext cx="5672013" cy="387612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soft" dir="t">
              <a:rot lat="0" lon="0" rev="0"/>
            </a:lightRig>
          </a:scene3d>
          <a:sp3d contourW="44450" prstMaterial="matte">
            <a:bevelT w="63500" h="63500" prst="relaxedInset"/>
            <a:contourClr>
              <a:srgbClr val="FFFFFF"/>
            </a:contourClr>
          </a:sp3d>
        </p:spPr>
      </p:pic>
      <p:sp>
        <p:nvSpPr>
          <p:cNvPr id="3" name="Vertical Scroll 3">
            <a:extLst>
              <a:ext uri="{FF2B5EF4-FFF2-40B4-BE49-F238E27FC236}">
                <a16:creationId xmlns:a16="http://schemas.microsoft.com/office/drawing/2014/main" id="{0B61EDE3-BC58-4CA0-A783-EFFF8B4C83C6}"/>
              </a:ext>
            </a:extLst>
          </p:cNvPr>
          <p:cNvSpPr/>
          <p:nvPr/>
        </p:nvSpPr>
        <p:spPr>
          <a:xfrm>
            <a:off x="332336" y="1252772"/>
            <a:ext cx="4238171" cy="4502571"/>
          </a:xfrm>
          <a:prstGeom prst="verticalScroll">
            <a:avLst/>
          </a:prstGeom>
          <a:pattFill prst="pct20">
            <a:fgClr>
              <a:schemeClr val="tx1"/>
            </a:fgClr>
            <a:bgClr>
              <a:schemeClr val="bg1"/>
            </a:bgClr>
          </a:patt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kern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ভূমিকম্পের</a:t>
            </a:r>
            <a:r>
              <a:rPr lang="en-US" sz="3600" b="1" kern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bn-IN" sz="3600" b="1" kern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ফলে অনেক সময় নদীর গতি পরিবর্তন বা </a:t>
            </a:r>
          </a:p>
          <a:p>
            <a:pPr algn="ctr"/>
            <a:r>
              <a:rPr lang="bn-IN" sz="3600" b="1" kern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বন্ধ হয়ে যায়।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216CB2-75C1-45C1-9E90-8DFED0383E04}"/>
              </a:ext>
            </a:extLst>
          </p:cNvPr>
          <p:cNvSpPr txBox="1"/>
          <p:nvPr/>
        </p:nvSpPr>
        <p:spPr>
          <a:xfrm>
            <a:off x="3406586" y="287354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ভূমিকম্পের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32788A-E90D-4D89-AD4A-066F0C67FE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67"/>
          <a:stretch/>
        </p:blipFill>
        <p:spPr>
          <a:xfrm>
            <a:off x="5353539" y="1363461"/>
            <a:ext cx="5672013" cy="387549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soft" dir="t">
              <a:rot lat="0" lon="0" rev="0"/>
            </a:lightRig>
          </a:scene3d>
          <a:sp3d contourW="44450" prstMaterial="matte">
            <a:bevelT w="63500" h="63500" prst="relaxedInset"/>
            <a:contourClr>
              <a:srgbClr val="FFFFFF"/>
            </a:contourClr>
          </a:sp3d>
        </p:spPr>
      </p:pic>
      <p:sp>
        <p:nvSpPr>
          <p:cNvPr id="6" name="Vertical Scroll 6">
            <a:extLst>
              <a:ext uri="{FF2B5EF4-FFF2-40B4-BE49-F238E27FC236}">
                <a16:creationId xmlns:a16="http://schemas.microsoft.com/office/drawing/2014/main" id="{9B6A3B55-27FB-4CFF-8D54-D8BC01D2A98F}"/>
              </a:ext>
            </a:extLst>
          </p:cNvPr>
          <p:cNvSpPr/>
          <p:nvPr/>
        </p:nvSpPr>
        <p:spPr>
          <a:xfrm>
            <a:off x="332337" y="1336099"/>
            <a:ext cx="4320347" cy="4441798"/>
          </a:xfrm>
          <a:prstGeom prst="verticalScroll">
            <a:avLst/>
          </a:prstGeom>
          <a:pattFill prst="pct20">
            <a:fgClr>
              <a:schemeClr val="tx1"/>
            </a:fgClr>
            <a:bgClr>
              <a:schemeClr val="bg1"/>
            </a:bgClr>
          </a:patt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kern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ভূমিকম্পের ঝাঁকুনিতে পর্বতগাত্র থেকে বৃহৎ বরফখন্ড পতিত হয়ে পর্বতের পাদদেশে ব্যাপক ক্ষতি সাধন করে</a:t>
            </a:r>
            <a:r>
              <a:rPr lang="en-US" sz="3600" b="1" kern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bn-IN" sz="3600" b="1" kern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।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7" name="Vertical Scroll 8">
            <a:extLst>
              <a:ext uri="{FF2B5EF4-FFF2-40B4-BE49-F238E27FC236}">
                <a16:creationId xmlns:a16="http://schemas.microsoft.com/office/drawing/2014/main" id="{A8D37B2D-DF47-4C41-BB40-062E5DE2C8BC}"/>
              </a:ext>
            </a:extLst>
          </p:cNvPr>
          <p:cNvSpPr/>
          <p:nvPr/>
        </p:nvSpPr>
        <p:spPr>
          <a:xfrm>
            <a:off x="325096" y="1063599"/>
            <a:ext cx="4320347" cy="4691744"/>
          </a:xfrm>
          <a:prstGeom prst="verticalScroll">
            <a:avLst/>
          </a:prstGeom>
          <a:pattFill prst="pct20">
            <a:fgClr>
              <a:schemeClr val="tx1"/>
            </a:fgClr>
            <a:bgClr>
              <a:schemeClr val="bg1"/>
            </a:bgClr>
          </a:patt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kern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ভূমিকম্পের </a:t>
            </a:r>
            <a:r>
              <a:rPr lang="en-US" sz="3600" b="1" kern="11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ধাক্কায়</a:t>
            </a:r>
            <a:r>
              <a:rPr lang="en-US" sz="3600" b="1" kern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600" b="1" kern="11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সমুদ্রের</a:t>
            </a:r>
            <a:r>
              <a:rPr lang="en-US" sz="3600" b="1" kern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600" b="1" kern="11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পানি</a:t>
            </a:r>
            <a:r>
              <a:rPr lang="en-US" sz="3600" b="1" kern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600" b="1" kern="11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নিচে</a:t>
            </a:r>
            <a:r>
              <a:rPr lang="en-US" sz="3600" b="1" kern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600" b="1" kern="11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নেমে</a:t>
            </a:r>
            <a:r>
              <a:rPr lang="en-US" sz="3600" b="1" kern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600" b="1" kern="11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যায়</a:t>
            </a:r>
            <a:r>
              <a:rPr lang="bn-IN" sz="3600" b="1" kern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।</a:t>
            </a:r>
            <a:r>
              <a:rPr lang="en-US" sz="3600" b="1" kern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600" b="1" kern="11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পরেক্ষনেই</a:t>
            </a:r>
            <a:r>
              <a:rPr lang="en-US" sz="3600" b="1" kern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600" b="1" kern="11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ভীষণ</a:t>
            </a:r>
            <a:r>
              <a:rPr lang="en-US" sz="3600" b="1" kern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600" b="1" kern="11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গর্জন</a:t>
            </a:r>
            <a:r>
              <a:rPr lang="en-US" sz="3600" b="1" kern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600" b="1" kern="11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করে</a:t>
            </a:r>
            <a:r>
              <a:rPr lang="en-US" sz="3600" b="1" kern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600" b="1" kern="11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ঢেউ</a:t>
            </a:r>
            <a:r>
              <a:rPr lang="en-US" sz="3600" b="1" kern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600" b="1" kern="11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আকারে</a:t>
            </a:r>
            <a:r>
              <a:rPr lang="en-US" sz="3600" b="1" kern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600" b="1" kern="11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উপকূলে</a:t>
            </a:r>
            <a:r>
              <a:rPr lang="en-US" sz="3600" b="1" kern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600" b="1" kern="11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এসে</a:t>
            </a:r>
            <a:r>
              <a:rPr lang="en-US" sz="3600" b="1" kern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600" b="1" kern="11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আছরে</a:t>
            </a:r>
            <a:r>
              <a:rPr lang="en-US" sz="3600" b="1" kern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600" b="1" kern="11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পড়ে</a:t>
            </a:r>
            <a:r>
              <a:rPr lang="en-US" sz="3600" b="1" kern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।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27B9EB-4FD0-4745-8A57-74E29BD08834}"/>
              </a:ext>
            </a:extLst>
          </p:cNvPr>
          <p:cNvSpPr txBox="1"/>
          <p:nvPr/>
        </p:nvSpPr>
        <p:spPr>
          <a:xfrm>
            <a:off x="2468467" y="6001872"/>
            <a:ext cx="9668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জলোচ্ছাসকে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সুনামি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9092D463-8D8F-4C5D-B3B1-9AE5179234F5}"/>
              </a:ext>
            </a:extLst>
          </p:cNvPr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2304"/>
            </a:avLst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DDB0BDD-B83F-4A48-8051-7B1A082688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298" y="1336099"/>
            <a:ext cx="5672013" cy="3877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29965341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6" grpId="1" animBg="1"/>
      <p:bldP spid="7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864B5E52-EFA1-4560-A51D-361DF8009210}"/>
              </a:ext>
            </a:extLst>
          </p:cNvPr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2304"/>
            </a:avLst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99ECAE7-9557-48CB-9BCA-281B3130D2D2}"/>
              </a:ext>
            </a:extLst>
          </p:cNvPr>
          <p:cNvSpPr/>
          <p:nvPr/>
        </p:nvSpPr>
        <p:spPr>
          <a:xfrm>
            <a:off x="4273330" y="117340"/>
            <a:ext cx="33505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ভূমিকম্পের ফলাফল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85C66A-1F2E-499F-BB50-85100ADF37A9}"/>
              </a:ext>
            </a:extLst>
          </p:cNvPr>
          <p:cNvSpPr/>
          <p:nvPr/>
        </p:nvSpPr>
        <p:spPr>
          <a:xfrm>
            <a:off x="495887" y="5765674"/>
            <a:ext cx="104206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ভূমিকম্পের ফলে উঁচু ভূমি সমুদ্রের পানিতে নিমজ্জিত হয়।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17FA11-034D-47E6-B166-826E61C371C8}"/>
              </a:ext>
            </a:extLst>
          </p:cNvPr>
          <p:cNvSpPr/>
          <p:nvPr/>
        </p:nvSpPr>
        <p:spPr>
          <a:xfrm>
            <a:off x="360488" y="5765674"/>
            <a:ext cx="10570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ভূমিকম্পের ফলে সমুদ্রের তলদেশে দ্বীপ এবং কোথায়ও হ্রদের সৃষ্টি হয়।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E590FC-C6F6-4569-A27F-2F21F283B034}"/>
              </a:ext>
            </a:extLst>
          </p:cNvPr>
          <p:cNvSpPr/>
          <p:nvPr/>
        </p:nvSpPr>
        <p:spPr>
          <a:xfrm>
            <a:off x="360488" y="5755355"/>
            <a:ext cx="107160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ভূমিকম্পের ফলে ক্ষতিগ্রস্থ এলাকায় দুর্ভিক্ষ ও মহামারিতে বহু প্রাণহানি ঘটে।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B7808851-FBE7-4343-ABAD-130A3990F7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271" y="1183054"/>
            <a:ext cx="5400001" cy="3600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012BECC-878B-4674-B479-3F00802729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270" y="1172735"/>
            <a:ext cx="5400001" cy="3600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0EC511-BCEB-48EA-8EFF-749C6B6AFE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270" y="1172735"/>
            <a:ext cx="5400001" cy="3600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281232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E9A2540D-3A08-49F8-B54E-26B033C57926}"/>
              </a:ext>
            </a:extLst>
          </p:cNvPr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2304"/>
            </a:avLst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3453D1-CA96-4932-B9A0-C6631ABB8C07}"/>
              </a:ext>
            </a:extLst>
          </p:cNvPr>
          <p:cNvSpPr/>
          <p:nvPr/>
        </p:nvSpPr>
        <p:spPr>
          <a:xfrm>
            <a:off x="348486" y="258189"/>
            <a:ext cx="107195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ভূমিকম্পের ফলাফল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D839A3B-D60B-4315-8DF0-77B67466427D}"/>
              </a:ext>
            </a:extLst>
          </p:cNvPr>
          <p:cNvSpPr/>
          <p:nvPr/>
        </p:nvSpPr>
        <p:spPr>
          <a:xfrm>
            <a:off x="356745" y="5998811"/>
            <a:ext cx="107195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ভূমিকম্পের ফলে বড় বাঁধ, কালভার্ট, সেতু প্রভৃতি ক্ষতিগ্রস্থ হয়।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BDDF2A7-B46F-436D-8ACF-DB476DDE87D5}"/>
              </a:ext>
            </a:extLst>
          </p:cNvPr>
          <p:cNvSpPr/>
          <p:nvPr/>
        </p:nvSpPr>
        <p:spPr>
          <a:xfrm>
            <a:off x="206424" y="6052421"/>
            <a:ext cx="110055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ভূমিকম্পের ফলে রেলপথ, সড়কপথ, পাইপলাইন ভেঙ্গে যাতায়ত ব্যবস্থা অচল হয়ে পড়ে।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7373C8-C848-4ECD-A249-2BBCB12010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43" y="1007961"/>
            <a:ext cx="3823000" cy="2880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78EFF24-1431-4F21-AFA8-86180F686A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051" y="948881"/>
            <a:ext cx="3823000" cy="2880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2899941-1D2D-417A-A81C-FC68BB32CE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90"/>
          <a:stretch/>
        </p:blipFill>
        <p:spPr>
          <a:xfrm>
            <a:off x="7245067" y="948881"/>
            <a:ext cx="3823000" cy="2880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13318F89-CB47-491C-AB97-FA7AA2BE98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885" y="3790071"/>
            <a:ext cx="3306719" cy="22019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3C2BEDD9-5146-4310-933F-2D0CB713DB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82" y="1016559"/>
            <a:ext cx="3823000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relaxedInset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383670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BC66E1-34A0-4CEE-A6A1-9B0837B26C64}"/>
              </a:ext>
            </a:extLst>
          </p:cNvPr>
          <p:cNvSpPr txBox="1"/>
          <p:nvPr/>
        </p:nvSpPr>
        <p:spPr>
          <a:xfrm>
            <a:off x="3415788" y="445786"/>
            <a:ext cx="40501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bn-I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SG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AF044A5-2894-4C3D-B37A-43AFB7DDB0B8}"/>
              </a:ext>
            </a:extLst>
          </p:cNvPr>
          <p:cNvSpPr/>
          <p:nvPr/>
        </p:nvSpPr>
        <p:spPr>
          <a:xfrm>
            <a:off x="2108083" y="5868169"/>
            <a:ext cx="66656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ভূমিকম্পের ফলে সৃষ্ট ক্ষয়ক্ষতি গুলো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SG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111E1F57-DDA3-4CF7-8E0C-3A29188C4FEE}"/>
              </a:ext>
            </a:extLst>
          </p:cNvPr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2304"/>
            </a:avLst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690A99-1150-44B1-96BA-73A4BC3CBB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693" y="1814901"/>
            <a:ext cx="5754614" cy="322819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11152313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B8FC72-A538-4617-8FFA-0391DA03F7E5}"/>
              </a:ext>
            </a:extLst>
          </p:cNvPr>
          <p:cNvSpPr txBox="1"/>
          <p:nvPr/>
        </p:nvSpPr>
        <p:spPr>
          <a:xfrm>
            <a:off x="3561923" y="220553"/>
            <a:ext cx="40501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SG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710F5D-57CD-42B1-A5D9-952FD38749E4}"/>
              </a:ext>
            </a:extLst>
          </p:cNvPr>
          <p:cNvSpPr txBox="1"/>
          <p:nvPr/>
        </p:nvSpPr>
        <p:spPr>
          <a:xfrm>
            <a:off x="389537" y="1256281"/>
            <a:ext cx="8320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ভূমিকম্প কোন ধরণের দূর্যোগ?</a:t>
            </a:r>
            <a:endParaRPr lang="en-SG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C5907B-F921-44C4-84C3-E6D70C1B5EF2}"/>
              </a:ext>
            </a:extLst>
          </p:cNvPr>
          <p:cNvSpPr txBox="1"/>
          <p:nvPr/>
        </p:nvSpPr>
        <p:spPr>
          <a:xfrm>
            <a:off x="389537" y="2527456"/>
            <a:ext cx="6894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 কখনো কখনো ভূ-পৃষ্ঠ হঠাৎ কেঁপে ওঠার কারণ কী?</a:t>
            </a:r>
            <a:endParaRPr lang="en-SG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311693-FAC4-4879-815B-71F83C57546A}"/>
              </a:ext>
            </a:extLst>
          </p:cNvPr>
          <p:cNvSpPr txBox="1"/>
          <p:nvPr/>
        </p:nvSpPr>
        <p:spPr>
          <a:xfrm>
            <a:off x="389536" y="3776128"/>
            <a:ext cx="7522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 নিচের কোনটি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র্ষণের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ভূমিকম্প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উ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SG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722975-40C0-4F83-B595-EBB9D64B4DEA}"/>
              </a:ext>
            </a:extLst>
          </p:cNvPr>
          <p:cNvSpPr txBox="1"/>
          <p:nvPr/>
        </p:nvSpPr>
        <p:spPr>
          <a:xfrm>
            <a:off x="746218" y="4324219"/>
            <a:ext cx="1724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ক. পর্বত</a:t>
            </a:r>
            <a:endParaRPr lang="en-SG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CA22AE-6CEF-4A6B-8894-5BC153071023}"/>
              </a:ext>
            </a:extLst>
          </p:cNvPr>
          <p:cNvSpPr txBox="1"/>
          <p:nvPr/>
        </p:nvSpPr>
        <p:spPr>
          <a:xfrm>
            <a:off x="389536" y="5118941"/>
            <a:ext cx="90327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৪. আগ্নেয়গিরি থেকে বেরিয়ে আসা গলিত তরল পদার্থকে কি বলে?</a:t>
            </a:r>
            <a:endParaRPr lang="en-SG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19877129-03C2-4E07-87CE-914AF9C13677}"/>
              </a:ext>
            </a:extLst>
          </p:cNvPr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2304"/>
            </a:avLst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8B44E6-FDA2-42E3-9E91-C896C870DE83}"/>
              </a:ext>
            </a:extLst>
          </p:cNvPr>
          <p:cNvSpPr txBox="1"/>
          <p:nvPr/>
        </p:nvSpPr>
        <p:spPr>
          <a:xfrm>
            <a:off x="6978932" y="384474"/>
            <a:ext cx="4050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SG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1F2E7D-EA6A-4C5E-B240-3DBB180DC078}"/>
              </a:ext>
            </a:extLst>
          </p:cNvPr>
          <p:cNvSpPr txBox="1"/>
          <p:nvPr/>
        </p:nvSpPr>
        <p:spPr>
          <a:xfrm>
            <a:off x="7175702" y="403144"/>
            <a:ext cx="4050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SG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SG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SG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9996850-BBE0-4E67-ACC2-B5AC8E9BC83B}"/>
              </a:ext>
            </a:extLst>
          </p:cNvPr>
          <p:cNvSpPr/>
          <p:nvPr/>
        </p:nvSpPr>
        <p:spPr>
          <a:xfrm>
            <a:off x="749218" y="1794266"/>
            <a:ext cx="18341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প্রাকৃতিক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B168F5-E337-4E28-8608-02646B0B1160}"/>
              </a:ext>
            </a:extLst>
          </p:cNvPr>
          <p:cNvSpPr/>
          <p:nvPr/>
        </p:nvSpPr>
        <p:spPr>
          <a:xfrm>
            <a:off x="3271885" y="1794266"/>
            <a:ext cx="18341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খ.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মানবসৃষ্ট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2C32D59-68E0-4C7A-9CAE-A91FB99770A5}"/>
              </a:ext>
            </a:extLst>
          </p:cNvPr>
          <p:cNvSpPr/>
          <p:nvPr/>
        </p:nvSpPr>
        <p:spPr>
          <a:xfrm>
            <a:off x="5611921" y="1790561"/>
            <a:ext cx="32364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গ.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প্রাকৃতিক ও মানবসৃষ্ট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08409BC-251B-4295-83ED-F4F8ACB70B3F}"/>
              </a:ext>
            </a:extLst>
          </p:cNvPr>
          <p:cNvSpPr/>
          <p:nvPr/>
        </p:nvSpPr>
        <p:spPr>
          <a:xfrm>
            <a:off x="8918633" y="1790561"/>
            <a:ext cx="2280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কোনটিই নয়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066AB0-25E9-4BC3-AE37-CC354FF7D920}"/>
              </a:ext>
            </a:extLst>
          </p:cNvPr>
          <p:cNvSpPr/>
          <p:nvPr/>
        </p:nvSpPr>
        <p:spPr>
          <a:xfrm>
            <a:off x="749218" y="3027495"/>
            <a:ext cx="20152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ক. আগ্নেয়গিরি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D5A256-B874-40DB-8D43-2B71CBA602CC}"/>
              </a:ext>
            </a:extLst>
          </p:cNvPr>
          <p:cNvSpPr/>
          <p:nvPr/>
        </p:nvSpPr>
        <p:spPr>
          <a:xfrm>
            <a:off x="3271885" y="3029252"/>
            <a:ext cx="17155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খ. ভূমিকম্প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F2CBF17-2FF6-4885-AF6D-4B415EEC7973}"/>
              </a:ext>
            </a:extLst>
          </p:cNvPr>
          <p:cNvSpPr/>
          <p:nvPr/>
        </p:nvSpPr>
        <p:spPr>
          <a:xfrm>
            <a:off x="5713963" y="3034608"/>
            <a:ext cx="20313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গ. জলোচ্ছ্বাস	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0EED0E1-EFC5-47D5-A5FD-30FE080FC85B}"/>
              </a:ext>
            </a:extLst>
          </p:cNvPr>
          <p:cNvSpPr/>
          <p:nvPr/>
        </p:nvSpPr>
        <p:spPr>
          <a:xfrm>
            <a:off x="8918633" y="3026924"/>
            <a:ext cx="16866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ঘ. সাইক্লোন</a:t>
            </a:r>
            <a:endParaRPr lang="en-SG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381D4B8-5AA2-46A8-A62D-9BE1A76C5350}"/>
              </a:ext>
            </a:extLst>
          </p:cNvPr>
          <p:cNvSpPr/>
          <p:nvPr/>
        </p:nvSpPr>
        <p:spPr>
          <a:xfrm>
            <a:off x="3274900" y="4324908"/>
            <a:ext cx="9573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খ. গ্রহ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78A62AC-BF2C-49B9-B2E0-40E182F7BF42}"/>
              </a:ext>
            </a:extLst>
          </p:cNvPr>
          <p:cNvSpPr/>
          <p:nvPr/>
        </p:nvSpPr>
        <p:spPr>
          <a:xfrm>
            <a:off x="5713963" y="4319858"/>
            <a:ext cx="11785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গ. চুম্বক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23EF7AE-5812-46CB-AD4C-3951DE6FEA2D}"/>
              </a:ext>
            </a:extLst>
          </p:cNvPr>
          <p:cNvSpPr/>
          <p:nvPr/>
        </p:nvSpPr>
        <p:spPr>
          <a:xfrm>
            <a:off x="8580244" y="4319857"/>
            <a:ext cx="26228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ঘ. টেকটোনিক প্লেট</a:t>
            </a:r>
            <a:endParaRPr lang="en-SG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140B299-4492-45E9-A434-A316370DEDD8}"/>
              </a:ext>
            </a:extLst>
          </p:cNvPr>
          <p:cNvSpPr/>
          <p:nvPr/>
        </p:nvSpPr>
        <p:spPr>
          <a:xfrm>
            <a:off x="844695" y="5720420"/>
            <a:ext cx="15039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ক. ম্যাগমা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1A4D21B-378F-4C08-A5BA-AA7CB4061154}"/>
              </a:ext>
            </a:extLst>
          </p:cNvPr>
          <p:cNvSpPr/>
          <p:nvPr/>
        </p:nvSpPr>
        <p:spPr>
          <a:xfrm>
            <a:off x="3227781" y="5719235"/>
            <a:ext cx="20313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খ. হাইড্রোজেন	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D32DF91-2803-4EC7-9967-3563D1A4394B}"/>
              </a:ext>
            </a:extLst>
          </p:cNvPr>
          <p:cNvSpPr/>
          <p:nvPr/>
        </p:nvSpPr>
        <p:spPr>
          <a:xfrm>
            <a:off x="5614247" y="5662671"/>
            <a:ext cx="18966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গ. জলীয়বাষ্প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7676611-F5AD-4288-B684-F0CDC6A06F9E}"/>
              </a:ext>
            </a:extLst>
          </p:cNvPr>
          <p:cNvSpPr/>
          <p:nvPr/>
        </p:nvSpPr>
        <p:spPr>
          <a:xfrm>
            <a:off x="8414475" y="5727386"/>
            <a:ext cx="19672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ঘ. নাইট্রোজেন</a:t>
            </a:r>
            <a:endParaRPr lang="en-SG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415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1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1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9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7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5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3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1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9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7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5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9" grpId="3"/>
      <p:bldP spid="10" grpId="0"/>
      <p:bldP spid="10" grpId="1"/>
      <p:bldP spid="10" grpId="2"/>
      <p:bldP spid="10" grpId="3"/>
      <p:bldP spid="10" grpId="4"/>
      <p:bldP spid="10" grpId="5"/>
      <p:bldP spid="10" grpId="6"/>
      <p:bldP spid="10" grpId="7"/>
      <p:bldP spid="10" grpId="8"/>
      <p:bldP spid="10" grpId="9"/>
      <p:bldP spid="10" grpId="10"/>
      <p:bldP spid="10" grpId="1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65809D-542E-4CB5-94E8-20A98DEA4FB9}"/>
              </a:ext>
            </a:extLst>
          </p:cNvPr>
          <p:cNvSpPr txBox="1"/>
          <p:nvPr/>
        </p:nvSpPr>
        <p:spPr>
          <a:xfrm>
            <a:off x="3689902" y="599453"/>
            <a:ext cx="40501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SG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405D600B-AF29-4D49-8993-994575ED69EB}"/>
              </a:ext>
            </a:extLst>
          </p:cNvPr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2304"/>
            </a:avLst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EF39C1-DE02-4047-AC6C-A608523A1CA0}"/>
              </a:ext>
            </a:extLst>
          </p:cNvPr>
          <p:cNvSpPr/>
          <p:nvPr/>
        </p:nvSpPr>
        <p:spPr>
          <a:xfrm>
            <a:off x="246564" y="5921313"/>
            <a:ext cx="10895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ভূমিকম্প আমাদের জীবনে অভিশাপ কথাটির স্ব-পক্ষে যুক্তিসহ </a:t>
            </a:r>
            <a:r>
              <a:rPr lang="en-US" sz="360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bn-IN" sz="360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en-US" sz="360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bn-IN" sz="360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 আনবে</a:t>
            </a:r>
            <a:r>
              <a:rPr lang="en-US" sz="360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7F2D51-F3DF-49E4-8BB7-DF6E71EA3F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144" y="1668516"/>
            <a:ext cx="4574946" cy="364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9257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E64881C-9972-47A5-9F6C-4AA5ACC12068}"/>
              </a:ext>
            </a:extLst>
          </p:cNvPr>
          <p:cNvSpPr txBox="1"/>
          <p:nvPr/>
        </p:nvSpPr>
        <p:spPr>
          <a:xfrm>
            <a:off x="2605254" y="330771"/>
            <a:ext cx="6219491" cy="83099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মত সবাইকে ধন্যবাদ</a:t>
            </a:r>
            <a:endParaRPr lang="en-SG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9D52DB0D-EBA0-4503-BAB1-056F0E28C046}"/>
              </a:ext>
            </a:extLst>
          </p:cNvPr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2304"/>
            </a:avLst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840ECC1-B7DC-456B-BCFA-08B49C5E6D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355" y="1492539"/>
            <a:ext cx="8385289" cy="471672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7172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F3FF0113-54DA-4F7D-A59F-83D1E30ADC57}"/>
              </a:ext>
            </a:extLst>
          </p:cNvPr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2304"/>
            </a:avLst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B1F7B4-7EB0-46D5-8412-C5779419184D}"/>
              </a:ext>
            </a:extLst>
          </p:cNvPr>
          <p:cNvSpPr txBox="1"/>
          <p:nvPr/>
        </p:nvSpPr>
        <p:spPr>
          <a:xfrm>
            <a:off x="188259" y="3524638"/>
            <a:ext cx="533848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ননীগোপাল রায়</a:t>
            </a:r>
          </a:p>
          <a:p>
            <a:pPr algn="ctr"/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মাটিভাঙ্গা মাধ্যমিক বিদ্যালয়</a:t>
            </a:r>
          </a:p>
          <a:p>
            <a:pPr algn="ctr"/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নলছিটি,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ঝালকাঠী</a:t>
            </a:r>
            <a:endParaRPr lang="en-SG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মোবাইল: ০১৭১৭৭২৩০৩২</a:t>
            </a:r>
          </a:p>
          <a:p>
            <a:pPr algn="ctr"/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ই-মেইল: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nanigopal.math07@gmail.com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8F0FD1-16C4-4993-BAE5-3E197A62C8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31565" y="3838227"/>
            <a:ext cx="4113883" cy="11148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3E7DEE2-F231-4728-9062-394C9F542E96}"/>
              </a:ext>
            </a:extLst>
          </p:cNvPr>
          <p:cNvSpPr txBox="1"/>
          <p:nvPr/>
        </p:nvSpPr>
        <p:spPr>
          <a:xfrm>
            <a:off x="4679706" y="325387"/>
            <a:ext cx="2070588" cy="957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6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56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6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56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56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56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56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SG" sz="562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3C0945-5CB0-45D3-964F-785195B0B1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418" y="1068214"/>
            <a:ext cx="1949824" cy="23607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DBC0F2-D3C7-4139-BC53-2580A7E68CBB}"/>
              </a:ext>
            </a:extLst>
          </p:cNvPr>
          <p:cNvSpPr txBox="1"/>
          <p:nvPr/>
        </p:nvSpPr>
        <p:spPr>
          <a:xfrm>
            <a:off x="7098074" y="3546317"/>
            <a:ext cx="351053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৬ষ্ঠ</a:t>
            </a:r>
            <a:endParaRPr lang="bn-BD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িজ্ঞান</a:t>
            </a:r>
            <a:endParaRPr lang="bn-BD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১২শ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5০ মিনিট</a:t>
            </a:r>
          </a:p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২৬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/১২/২০১৯ খ্রিঃ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C27F6F-4A7B-4A8C-BC3F-3E66D6348A3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" t="5049" r="1768" b="3652"/>
          <a:stretch/>
        </p:blipFill>
        <p:spPr>
          <a:xfrm>
            <a:off x="7856220" y="1050645"/>
            <a:ext cx="1859638" cy="23421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3112343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A39B5420-2B91-4A3A-B1C7-FD5C10655F59}"/>
              </a:ext>
            </a:extLst>
          </p:cNvPr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2304"/>
            </a:avLst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4CBDE4-4538-43AB-8FB4-54D360E52EDB}"/>
              </a:ext>
            </a:extLst>
          </p:cNvPr>
          <p:cNvSpPr txBox="1"/>
          <p:nvPr/>
        </p:nvSpPr>
        <p:spPr>
          <a:xfrm>
            <a:off x="2769704" y="289340"/>
            <a:ext cx="5742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ছবিটি ভালোভাবে লক্ষ কর </a:t>
            </a:r>
            <a:endParaRPr lang="en-SG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CF154D-9A24-4700-9EA9-878FF86F5FCF}"/>
              </a:ext>
            </a:extLst>
          </p:cNvPr>
          <p:cNvSpPr txBox="1"/>
          <p:nvPr/>
        </p:nvSpPr>
        <p:spPr>
          <a:xfrm>
            <a:off x="1465729" y="5964964"/>
            <a:ext cx="8498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উপরের চিত্রে কী দেখতে পাচ্ছ?</a:t>
            </a:r>
            <a:endParaRPr lang="en-SG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4">
            <a:extLst>
              <a:ext uri="{FF2B5EF4-FFF2-40B4-BE49-F238E27FC236}">
                <a16:creationId xmlns:a16="http://schemas.microsoft.com/office/drawing/2014/main" id="{261CF4EF-C98B-40DE-BA8F-C18FF4279010}"/>
              </a:ext>
            </a:extLst>
          </p:cNvPr>
          <p:cNvSpPr/>
          <p:nvPr/>
        </p:nvSpPr>
        <p:spPr>
          <a:xfrm>
            <a:off x="3177860" y="1560144"/>
            <a:ext cx="5074276" cy="3799267"/>
          </a:xfrm>
          <a:prstGeom prst="roundRect">
            <a:avLst>
              <a:gd name="adj" fmla="val 8273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0524" b="-23836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1F7007-68CF-46D8-BB13-5120BDC6312C}"/>
              </a:ext>
            </a:extLst>
          </p:cNvPr>
          <p:cNvSpPr txBox="1"/>
          <p:nvPr/>
        </p:nvSpPr>
        <p:spPr>
          <a:xfrm>
            <a:off x="2749922" y="5922329"/>
            <a:ext cx="5930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লোকটি কেন টেবিলের নিচে পালাচ্ছে?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40BE465-6E87-4F76-8AEC-5BCDF77869F9}"/>
              </a:ext>
            </a:extLst>
          </p:cNvPr>
          <p:cNvSpPr/>
          <p:nvPr/>
        </p:nvSpPr>
        <p:spPr>
          <a:xfrm>
            <a:off x="4490146" y="5860774"/>
            <a:ext cx="27638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ভূমিকম্পের ভয়ে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7577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6" grpId="0"/>
      <p:bldP spid="6" grpId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E67DFBCE-93A1-4B28-8182-A8F39864BD5D}"/>
              </a:ext>
            </a:extLst>
          </p:cNvPr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2304"/>
            </a:avLst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5924D5-4826-45C9-A5DA-255EC5D47A1A}"/>
              </a:ext>
            </a:extLst>
          </p:cNvPr>
          <p:cNvSpPr txBox="1"/>
          <p:nvPr/>
        </p:nvSpPr>
        <p:spPr>
          <a:xfrm>
            <a:off x="4118113" y="227646"/>
            <a:ext cx="31937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ভূমিকম্প</a:t>
            </a:r>
            <a:endParaRPr lang="en-SG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4889CBE-C14B-4D08-8B69-26C60D9576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504" y="2077652"/>
            <a:ext cx="7138992" cy="385891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37657474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93F9F6BA-F634-476D-AD0D-673CF139F5D1}"/>
              </a:ext>
            </a:extLst>
          </p:cNvPr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2304"/>
            </a:avLst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E73ED1-FFC5-4A65-9A06-8C8E9408A6C6}"/>
              </a:ext>
            </a:extLst>
          </p:cNvPr>
          <p:cNvSpPr txBox="1"/>
          <p:nvPr/>
        </p:nvSpPr>
        <p:spPr>
          <a:xfrm>
            <a:off x="4248979" y="657184"/>
            <a:ext cx="29320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SG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842B89-D906-48DF-8109-3B055D215327}"/>
              </a:ext>
            </a:extLst>
          </p:cNvPr>
          <p:cNvSpPr txBox="1"/>
          <p:nvPr/>
        </p:nvSpPr>
        <p:spPr>
          <a:xfrm>
            <a:off x="2009312" y="2214593"/>
            <a:ext cx="4660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াঠ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থীরা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…</a:t>
            </a:r>
            <a:endParaRPr lang="en-SG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88C207-9573-48EC-A227-6C9901DB0D2C}"/>
              </a:ext>
            </a:extLst>
          </p:cNvPr>
          <p:cNvSpPr/>
          <p:nvPr/>
        </p:nvSpPr>
        <p:spPr>
          <a:xfrm>
            <a:off x="1336576" y="2916558"/>
            <a:ext cx="50193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ভূমিকম্প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 তা বলতে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F7EB3D-244C-4B8B-B6D5-116EC07387B3}"/>
              </a:ext>
            </a:extLst>
          </p:cNvPr>
          <p:cNvSpPr/>
          <p:nvPr/>
        </p:nvSpPr>
        <p:spPr>
          <a:xfrm>
            <a:off x="1336576" y="4610890"/>
            <a:ext cx="65197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ভূমিকম্পের ফলাফল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র্ণনা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4A097D-971F-4414-AC6C-D82222069C04}"/>
              </a:ext>
            </a:extLst>
          </p:cNvPr>
          <p:cNvSpPr/>
          <p:nvPr/>
        </p:nvSpPr>
        <p:spPr>
          <a:xfrm>
            <a:off x="1336576" y="3749787"/>
            <a:ext cx="63081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ভূমিকম্পের কারণ ব্যাখ্যা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পারবে;</a:t>
            </a:r>
          </a:p>
        </p:txBody>
      </p:sp>
    </p:spTree>
    <p:extLst>
      <p:ext uri="{BB962C8B-B14F-4D97-AF65-F5344CB8AC3E}">
        <p14:creationId xmlns:p14="http://schemas.microsoft.com/office/powerpoint/2010/main" val="19384057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6337448C-5CCD-4C63-B4D9-EEBE5DB8E08D}"/>
              </a:ext>
            </a:extLst>
          </p:cNvPr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2304"/>
            </a:avLst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5A4015-A881-419F-B95B-832976434F1F}"/>
              </a:ext>
            </a:extLst>
          </p:cNvPr>
          <p:cNvSpPr txBox="1"/>
          <p:nvPr/>
        </p:nvSpPr>
        <p:spPr>
          <a:xfrm>
            <a:off x="1685005" y="5887486"/>
            <a:ext cx="8199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পৃষ্টের আকস্মিক ও ক্ষণস্থায়ী কম্পনকে ভূমিকম্প বলে।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9C70A9-C210-4A28-B42C-CFB4663C14E4}"/>
              </a:ext>
            </a:extLst>
          </p:cNvPr>
          <p:cNvSpPr txBox="1"/>
          <p:nvPr/>
        </p:nvSpPr>
        <p:spPr>
          <a:xfrm>
            <a:off x="262756" y="258943"/>
            <a:ext cx="108985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ভূমিকম্প একটি প্রাকৃতিক দূর্যোগ। সভ্যতার ধ্বংসলীলার কারণ হিসাবে ভূমিকম্পকে দায়ী করা হয়।</a:t>
            </a:r>
            <a:endParaRPr lang="en-SG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838A4759-572A-44DA-BFF9-4A1E0789AB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84" y="1985703"/>
            <a:ext cx="5400000" cy="3483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691AD4B-ED66-448C-AE58-58739DCDAD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758" y="1985703"/>
            <a:ext cx="5400000" cy="348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0547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AF8FD1B1-7175-4EE5-8506-36D9095D4EBF}"/>
              </a:ext>
            </a:extLst>
          </p:cNvPr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2304"/>
            </a:avLst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BD987F-6E29-4CD0-95AF-599B496118EA}"/>
              </a:ext>
            </a:extLst>
          </p:cNvPr>
          <p:cNvSpPr txBox="1"/>
          <p:nvPr/>
        </p:nvSpPr>
        <p:spPr>
          <a:xfrm>
            <a:off x="3481165" y="358771"/>
            <a:ext cx="4231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SG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69CFD09-B89E-4475-81E8-03241CB17D19}"/>
              </a:ext>
            </a:extLst>
          </p:cNvPr>
          <p:cNvSpPr/>
          <p:nvPr/>
        </p:nvSpPr>
        <p:spPr>
          <a:xfrm>
            <a:off x="3403309" y="5897497"/>
            <a:ext cx="53142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ভূমিকম্প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 কী বোঝায় লেখ।</a:t>
            </a:r>
            <a:endParaRPr lang="en-SG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074DB1-E7E8-4A15-BB0D-E581802004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176" y="1432889"/>
            <a:ext cx="6425648" cy="428376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2836755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7AB2999C-2862-4FE9-90EF-594504770750}"/>
              </a:ext>
            </a:extLst>
          </p:cNvPr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2304"/>
            </a:avLst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4E22C4-AB85-4406-9E7D-E79FCC3EA81D}"/>
              </a:ext>
            </a:extLst>
          </p:cNvPr>
          <p:cNvSpPr/>
          <p:nvPr/>
        </p:nvSpPr>
        <p:spPr>
          <a:xfrm>
            <a:off x="2857500" y="902454"/>
            <a:ext cx="5715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I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একটি ভিডিও দেখি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97ABD8-73B0-44F6-A6B0-B26ADBE3DA06}"/>
              </a:ext>
            </a:extLst>
          </p:cNvPr>
          <p:cNvSpPr/>
          <p:nvPr/>
        </p:nvSpPr>
        <p:spPr>
          <a:xfrm>
            <a:off x="2857500" y="4967948"/>
            <a:ext cx="5715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ভিডিওটিতে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দেখলাম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Object 2">
            <a:hlinkClick r:id="" action="ppaction://ole?verb=0"/>
            <a:extLst>
              <a:ext uri="{FF2B5EF4-FFF2-40B4-BE49-F238E27FC236}">
                <a16:creationId xmlns:a16="http://schemas.microsoft.com/office/drawing/2014/main" id="{9A4F8DA8-B53C-4D66-B2CF-A66562D76C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3700865"/>
              </p:ext>
            </p:extLst>
          </p:nvPr>
        </p:nvGraphicFramePr>
        <p:xfrm>
          <a:off x="2432050" y="2814638"/>
          <a:ext cx="5788025" cy="93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Packager Shell Object" showAsIcon="1" r:id="rId3" imgW="2703600" imgH="437760" progId="Package">
                  <p:embed/>
                </p:oleObj>
              </mc:Choice>
              <mc:Fallback>
                <p:oleObj name="Packager Shell Object" showAsIcon="1" r:id="rId3" imgW="270360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32050" y="2814638"/>
                        <a:ext cx="5788025" cy="938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60051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43DBFA52-F053-47DD-8719-6A881508FE46}"/>
              </a:ext>
            </a:extLst>
          </p:cNvPr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2304"/>
            </a:avLst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D8D3E69-6268-4F54-A1B3-46268291265C}"/>
              </a:ext>
            </a:extLst>
          </p:cNvPr>
          <p:cNvSpPr/>
          <p:nvPr/>
        </p:nvSpPr>
        <p:spPr>
          <a:xfrm>
            <a:off x="4356058" y="697187"/>
            <a:ext cx="3243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ভূমিকম্পের কারণ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A48DA3-E384-4F60-A0FF-DAE5EE438B54}"/>
              </a:ext>
            </a:extLst>
          </p:cNvPr>
          <p:cNvSpPr/>
          <p:nvPr/>
        </p:nvSpPr>
        <p:spPr>
          <a:xfrm>
            <a:off x="506437" y="3476370"/>
            <a:ext cx="106635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bn-IN" sz="3600" kern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শিলা চ্যুতি বা ফাটল বরাবর আকস্মিক ভূ</a:t>
            </a:r>
            <a:r>
              <a:rPr lang="en-US" sz="3600" kern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-</a:t>
            </a:r>
            <a:r>
              <a:rPr lang="bn-IN" sz="3600" kern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আলোড়ন হলে ভূমিকম্প হয়।</a:t>
            </a:r>
            <a:endParaRPr lang="en-US" sz="36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7D7621-1F88-4CD4-AC7F-D27894F71EE8}"/>
              </a:ext>
            </a:extLst>
          </p:cNvPr>
          <p:cNvSpPr/>
          <p:nvPr/>
        </p:nvSpPr>
        <p:spPr>
          <a:xfrm>
            <a:off x="506437" y="2172558"/>
            <a:ext cx="8922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bn-IN" sz="3600" kern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আগ্নেয়গিরির উদগীরণ বা শিলা চ্যুতি ঘটলে ভূমিকম্প হয়।</a:t>
            </a:r>
            <a:endParaRPr lang="en-US" sz="36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369420-F41D-4238-8D43-FEB312B1E689}"/>
              </a:ext>
            </a:extLst>
          </p:cNvPr>
          <p:cNvSpPr/>
          <p:nvPr/>
        </p:nvSpPr>
        <p:spPr>
          <a:xfrm>
            <a:off x="506437" y="4890186"/>
            <a:ext cx="105403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bn-IN" sz="3600" kern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পাশাপাশি অবস্থানরত দুইটি প্লেটের আকস্মিক ভাবে আগে পিছে সরে গেলে ভূমিকম্প হয়।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084586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2598</TotalTime>
  <Words>469</Words>
  <Application>Microsoft Office PowerPoint</Application>
  <PresentationFormat>Custom</PresentationFormat>
  <Paragraphs>79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182</cp:revision>
  <dcterms:created xsi:type="dcterms:W3CDTF">2019-12-16T14:40:42Z</dcterms:created>
  <dcterms:modified xsi:type="dcterms:W3CDTF">2019-12-27T12:36:18Z</dcterms:modified>
</cp:coreProperties>
</file>