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1" r:id="rId4"/>
    <p:sldId id="256" r:id="rId5"/>
    <p:sldId id="260" r:id="rId6"/>
    <p:sldId id="259" r:id="rId7"/>
    <p:sldId id="265" r:id="rId8"/>
    <p:sldId id="261" r:id="rId9"/>
    <p:sldId id="262" r:id="rId10"/>
    <p:sldId id="263" r:id="rId11"/>
    <p:sldId id="264" r:id="rId12"/>
    <p:sldId id="272" r:id="rId13"/>
    <p:sldId id="273" r:id="rId14"/>
    <p:sldId id="274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48" autoAdjust="0"/>
  </p:normalViewPr>
  <p:slideViewPr>
    <p:cSldViewPr snapToGrid="0">
      <p:cViewPr varScale="1">
        <p:scale>
          <a:sx n="79" d="100"/>
          <a:sy n="79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78E5E-C090-4F16-BEA4-5C563879A9AE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66C7-5C8F-4BF5-B18B-49BCED82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66C7-5C8F-4BF5-B18B-49BCED82A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66C7-5C8F-4BF5-B18B-49BCED82A6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0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832B-63AE-4571-9163-4FA90806348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2E5E-7496-4DFF-9E67-2ED752F5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1"/>
            <a:ext cx="12192000" cy="11625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6600" dirty="0" smtClean="0">
                <a:solidFill>
                  <a:srgbClr val="FF0000"/>
                </a:solidFill>
              </a:rPr>
              <a:t>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847"/>
            <a:ext cx="12192000" cy="5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" y="0"/>
            <a:ext cx="12126686" cy="12148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নতুন শব্দের অর্থ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40971"/>
            <a:ext cx="3095897" cy="135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১  । ‘</a:t>
            </a:r>
            <a:r>
              <a:rPr lang="en-US" sz="2800" dirty="0" err="1" smtClean="0">
                <a:solidFill>
                  <a:srgbClr val="FF0000"/>
                </a:solidFill>
              </a:rPr>
              <a:t>রণ</a:t>
            </a:r>
            <a:r>
              <a:rPr lang="en-US" sz="2800" dirty="0" smtClean="0">
                <a:solidFill>
                  <a:srgbClr val="FF0000"/>
                </a:solidFill>
              </a:rPr>
              <a:t>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25" y="2468880"/>
            <a:ext cx="3069771" cy="138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২ । ‘</a:t>
            </a:r>
            <a:r>
              <a:rPr lang="en-US" sz="2800" dirty="0" err="1" smtClean="0">
                <a:solidFill>
                  <a:srgbClr val="FF0000"/>
                </a:solidFill>
              </a:rPr>
              <a:t>অঙ্গান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13" y="3840480"/>
            <a:ext cx="2991395" cy="1375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৩ । ‘</a:t>
            </a:r>
            <a:r>
              <a:rPr lang="en-US" sz="2800" dirty="0" err="1" smtClean="0">
                <a:solidFill>
                  <a:srgbClr val="FF0000"/>
                </a:solidFill>
              </a:rPr>
              <a:t>হূদয়ভার</a:t>
            </a:r>
            <a:r>
              <a:rPr lang="en-US" sz="2800" dirty="0" smtClean="0">
                <a:solidFill>
                  <a:srgbClr val="FF0000"/>
                </a:solidFill>
              </a:rPr>
              <a:t>’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51" y="5199017"/>
            <a:ext cx="2991394" cy="139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৪ । ‘</a:t>
            </a:r>
            <a:r>
              <a:rPr lang="en-US" sz="2800" dirty="0" err="1" smtClean="0">
                <a:solidFill>
                  <a:srgbClr val="FF0000"/>
                </a:solidFill>
              </a:rPr>
              <a:t>অবনী</a:t>
            </a:r>
            <a:r>
              <a:rPr lang="en-US" sz="2800" dirty="0" smtClean="0">
                <a:solidFill>
                  <a:srgbClr val="FF0000"/>
                </a:solidFill>
              </a:rPr>
              <a:t>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9680" y="4976949"/>
            <a:ext cx="3322319" cy="188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৪ । </a:t>
            </a:r>
            <a:r>
              <a:rPr lang="en-US" sz="2800" dirty="0" err="1" smtClean="0">
                <a:solidFill>
                  <a:srgbClr val="FF0000"/>
                </a:solidFill>
              </a:rPr>
              <a:t>পৃথিবী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</a:rPr>
              <a:t>ধরা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2743" y="3648891"/>
            <a:ext cx="3309256" cy="138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৩ । </a:t>
            </a:r>
            <a:r>
              <a:rPr lang="en-US" sz="2800" dirty="0" err="1" smtClean="0">
                <a:solidFill>
                  <a:srgbClr val="FF0000"/>
                </a:solidFill>
              </a:rPr>
              <a:t>মনের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কষ্ট</a:t>
            </a:r>
            <a:r>
              <a:rPr lang="en-US" sz="2800" dirty="0" smtClean="0">
                <a:solidFill>
                  <a:srgbClr val="FF0000"/>
                </a:solidFill>
              </a:rPr>
              <a:t> ।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5806" y="2364377"/>
            <a:ext cx="3296194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২ । </a:t>
            </a:r>
            <a:r>
              <a:rPr lang="en-US" sz="2800" dirty="0" err="1" smtClean="0">
                <a:solidFill>
                  <a:srgbClr val="FF0000"/>
                </a:solidFill>
              </a:rPr>
              <a:t>উঠান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r>
              <a:rPr lang="bn-IN" sz="2800" dirty="0" smtClean="0">
                <a:solidFill>
                  <a:srgbClr val="FF0000"/>
                </a:solidFill>
              </a:rPr>
              <a:t>প্রা</a:t>
            </a:r>
            <a:r>
              <a:rPr lang="en-US" sz="2800" dirty="0" err="1" smtClean="0">
                <a:solidFill>
                  <a:srgbClr val="FF0000"/>
                </a:solidFill>
              </a:rPr>
              <a:t>ঙ্গাণ</a:t>
            </a:r>
            <a:r>
              <a:rPr lang="en-US" sz="2800" dirty="0" smtClean="0">
                <a:solidFill>
                  <a:srgbClr val="FF0000"/>
                </a:solidFill>
              </a:rPr>
              <a:t> 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3553" y="1262742"/>
            <a:ext cx="3370217" cy="1166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১। </a:t>
            </a:r>
            <a:r>
              <a:rPr lang="en-US" sz="2800" dirty="0" err="1" smtClean="0">
                <a:solidFill>
                  <a:srgbClr val="FF0000"/>
                </a:solidFill>
              </a:rPr>
              <a:t>যুদ্ধ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</a:rPr>
              <a:t>লড়াই</a:t>
            </a:r>
            <a:r>
              <a:rPr lang="en-US" sz="2800" dirty="0" smtClean="0">
                <a:solidFill>
                  <a:srgbClr val="FF0000"/>
                </a:solidFill>
              </a:rPr>
              <a:t> ।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0" y="1175112"/>
            <a:ext cx="5715000" cy="1398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2494598"/>
            <a:ext cx="5656217" cy="1358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3846604"/>
            <a:ext cx="5773783" cy="15352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5040085"/>
            <a:ext cx="5773783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পাঠ-বিশ্লেষণ</a:t>
            </a:r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914399"/>
            <a:ext cx="12192000" cy="4881490"/>
            <a:chOff x="0" y="914399"/>
            <a:chExt cx="12192000" cy="42343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63" b="18596"/>
            <a:stretch/>
          </p:blipFill>
          <p:spPr>
            <a:xfrm>
              <a:off x="6104901" y="914399"/>
              <a:ext cx="6087099" cy="42343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8468"/>
              <a:ext cx="6105378" cy="410776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0" y="5669280"/>
            <a:ext cx="12192000" cy="118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নাই কিরে সুখ ? নাই কিরে সুখ ?-</a:t>
            </a:r>
          </a:p>
          <a:p>
            <a:pPr algn="ctr"/>
            <a:r>
              <a:rPr lang="bn-IN" sz="3200" dirty="0" smtClean="0"/>
              <a:t>এ ধরা কি শুধু বিষাদময়    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9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971" y="5288340"/>
            <a:ext cx="5638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9455" y="193861"/>
            <a:ext cx="11563680" cy="4961490"/>
            <a:chOff x="-61492" y="326850"/>
            <a:chExt cx="11563680" cy="49614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970" y="332404"/>
              <a:ext cx="5799218" cy="49559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2" y="326850"/>
              <a:ext cx="5764462" cy="4961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6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001" y="252022"/>
            <a:ext cx="11581531" cy="5326287"/>
            <a:chOff x="348159" y="228600"/>
            <a:chExt cx="11581531" cy="41051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722" y="228600"/>
              <a:ext cx="5795968" cy="40959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86"/>
            <a:stretch/>
          </p:blipFill>
          <p:spPr>
            <a:xfrm>
              <a:off x="348159" y="228600"/>
              <a:ext cx="5785563" cy="410513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8474" y="5725551"/>
            <a:ext cx="1197160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কার্যক্ষেত্র</a:t>
            </a:r>
            <a:r>
              <a:rPr lang="en-US" sz="2800" dirty="0" smtClean="0"/>
              <a:t> ঐ </a:t>
            </a:r>
            <a:r>
              <a:rPr lang="en-US" sz="2800" dirty="0" err="1" smtClean="0"/>
              <a:t>প্রশস্থ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পড়িয়া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সমর-অঙ্গন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সংসার</a:t>
            </a:r>
            <a:r>
              <a:rPr lang="en-US" sz="2800" dirty="0" smtClean="0"/>
              <a:t> এই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3" y="151609"/>
            <a:ext cx="11743854" cy="558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6190342"/>
            <a:ext cx="12192000" cy="515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কিছু বীরের ছবি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"/>
            <a:ext cx="12191999" cy="8882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জোড়ায় কাজ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885281"/>
            <a:ext cx="6091646" cy="59727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84" y="973184"/>
            <a:ext cx="5734594" cy="3853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অভিন্ন তথ্যভিত্তিক বহুনির্বাচনি প্রশ্ন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503" y="1998617"/>
            <a:ext cx="5917474" cy="927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/>
              <a:t>অজিত বাবু একজন প্রভাবশালী ও ধনী ব্যক্তি ।তিনি কাউকে একটি টাকাও দান করতে চান না । তিনি নিজেকে নিয়ে ব্যস্ত থাকেন এবং নিজের সুখের কথা ভেবে সম্পদের পাহাড় গড়েন ।           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35131" y="1436915"/>
            <a:ext cx="5394960" cy="365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/>
              <a:t>উদ্দীপকটি পড়ে১ ও ২ নং প্রশ্নের উত্তর দাও :   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04502" y="3030584"/>
            <a:ext cx="5865223" cy="235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১। </a:t>
            </a:r>
            <a:r>
              <a:rPr lang="en-US" sz="1600" dirty="0" err="1" smtClean="0"/>
              <a:t>অজিত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বাবুর</a:t>
            </a:r>
            <a:r>
              <a:rPr lang="en-US" sz="1600" dirty="0" smtClean="0"/>
              <a:t> </a:t>
            </a:r>
            <a:r>
              <a:rPr lang="en-US" sz="1600" dirty="0" err="1" smtClean="0"/>
              <a:t>চিন্তা</a:t>
            </a:r>
            <a:r>
              <a:rPr lang="en-US" sz="1600" dirty="0" smtClean="0"/>
              <a:t> </a:t>
            </a:r>
            <a:r>
              <a:rPr lang="en-US" sz="1600" dirty="0" err="1" smtClean="0"/>
              <a:t>চেতনার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সাথে</a:t>
            </a:r>
            <a:r>
              <a:rPr lang="en-US" sz="1600" dirty="0" smtClean="0"/>
              <a:t> </a:t>
            </a:r>
            <a:r>
              <a:rPr lang="en-US" sz="1600" dirty="0" err="1" smtClean="0"/>
              <a:t>তোমার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পঠিত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</a:t>
            </a:r>
            <a:r>
              <a:rPr lang="en-US" sz="1600" dirty="0" smtClean="0"/>
              <a:t> </a:t>
            </a:r>
            <a:r>
              <a:rPr lang="en-US" sz="1600" dirty="0" err="1" smtClean="0"/>
              <a:t>রচনাটির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ভাবগত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বৈসাদৃশ্য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রইয়েছে</a:t>
            </a:r>
            <a:r>
              <a:rPr lang="en-US" sz="1600" dirty="0" smtClean="0"/>
              <a:t> ?</a:t>
            </a:r>
          </a:p>
          <a:p>
            <a:pPr algn="ctr"/>
            <a:r>
              <a:rPr lang="en-US" sz="1600" dirty="0" smtClean="0"/>
              <a:t>ক) </a:t>
            </a:r>
            <a:r>
              <a:rPr lang="en-US" sz="1600" dirty="0" err="1" smtClean="0"/>
              <a:t>জন্মভূমি</a:t>
            </a:r>
            <a:r>
              <a:rPr lang="en-US" sz="1600" dirty="0" smtClean="0"/>
              <a:t> খ) </a:t>
            </a:r>
            <a:r>
              <a:rPr lang="en-US" sz="1600" dirty="0" err="1" smtClean="0"/>
              <a:t>মানুষ</a:t>
            </a:r>
            <a:r>
              <a:rPr lang="en-US" sz="1600" dirty="0" smtClean="0"/>
              <a:t> </a:t>
            </a:r>
            <a:r>
              <a:rPr lang="en-US" sz="1600" dirty="0" err="1" smtClean="0"/>
              <a:t>জাতি</a:t>
            </a:r>
            <a:r>
              <a:rPr lang="en-US" sz="1600" dirty="0" smtClean="0"/>
              <a:t> গ) </a:t>
            </a:r>
            <a:r>
              <a:rPr lang="en-US" sz="1600" dirty="0" err="1" smtClean="0"/>
              <a:t>ঝিঙে</a:t>
            </a:r>
            <a:r>
              <a:rPr lang="en-US" sz="1600" dirty="0" smtClean="0"/>
              <a:t> </a:t>
            </a:r>
            <a:r>
              <a:rPr lang="en-US" sz="1600" dirty="0" err="1" smtClean="0"/>
              <a:t>ফুল</a:t>
            </a:r>
            <a:r>
              <a:rPr lang="en-US" sz="1600" dirty="0" smtClean="0"/>
              <a:t> ঘ) </a:t>
            </a:r>
            <a:r>
              <a:rPr lang="en-US" sz="1600" dirty="0" err="1" smtClean="0"/>
              <a:t>সুখ</a:t>
            </a:r>
            <a:r>
              <a:rPr lang="en-US" sz="16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২।উক্ত </a:t>
            </a:r>
            <a:r>
              <a:rPr lang="en-US" sz="1600" dirty="0" err="1" smtClean="0"/>
              <a:t>রচনা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অনুসারে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অজিত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বাবু</a:t>
            </a:r>
            <a:r>
              <a:rPr lang="en-US" sz="1600" dirty="0" smtClean="0"/>
              <a:t> </a:t>
            </a:r>
            <a:r>
              <a:rPr lang="en-US" sz="1600" dirty="0" err="1" smtClean="0"/>
              <a:t>হচ্ছেন</a:t>
            </a:r>
            <a:r>
              <a:rPr lang="en-US" sz="1600" dirty="0" smtClean="0"/>
              <a:t>—</a:t>
            </a:r>
          </a:p>
          <a:p>
            <a:pPr algn="ctr"/>
            <a:r>
              <a:rPr lang="en-US" sz="1600" dirty="0" smtClean="0"/>
              <a:t>।, </a:t>
            </a:r>
            <a:r>
              <a:rPr lang="en-US" sz="1600" dirty="0" err="1" smtClean="0"/>
              <a:t>আয়কেন্দ্রিক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মানুষ</a:t>
            </a:r>
            <a:r>
              <a:rPr lang="en-US" sz="1600" dirty="0" smtClean="0"/>
              <a:t> ।।, </a:t>
            </a:r>
            <a:r>
              <a:rPr lang="en-US" sz="1600" dirty="0" err="1" smtClean="0"/>
              <a:t>স্বার্থপর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মানুষ</a:t>
            </a:r>
            <a:r>
              <a:rPr lang="en-US" sz="1600" dirty="0" smtClean="0"/>
              <a:t> ।।।, </a:t>
            </a:r>
            <a:r>
              <a:rPr lang="en-US" sz="1600" dirty="0" err="1" smtClean="0"/>
              <a:t>সুখি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মানুষ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নিচের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সঠিক</a:t>
            </a:r>
            <a:r>
              <a:rPr lang="en-US" sz="1600" dirty="0" smtClean="0"/>
              <a:t> ? </a:t>
            </a:r>
          </a:p>
          <a:p>
            <a:pPr algn="ctr"/>
            <a:r>
              <a:rPr lang="en-US" sz="1600" dirty="0" smtClean="0"/>
              <a:t>ক) । খ)।ও ।। গ) ।।ও।।। ঘ) ।,।। ও ।।।                  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43692" y="5943600"/>
            <a:ext cx="5643154" cy="483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 ১) ঘ, ২) খ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43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দলিয় কাজ 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 flipH="1">
            <a:off x="104501" y="731521"/>
            <a:ext cx="4565033" cy="475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অনুধাবনমূলক প্রশ্ন , সময় = ৫মিঃ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566" y="1207009"/>
            <a:ext cx="4503202" cy="1731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</a:t>
            </a:r>
            <a:r>
              <a:rPr lang="bn-IN" sz="2400" dirty="0" smtClean="0"/>
              <a:t>                   ক = দল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১, ‘সকলের তরে সকলে আমরা’ বলতে কবি কী বুঝিয়েছেন  ?      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25056" y="3755137"/>
            <a:ext cx="5266943" cy="13289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ঘ = দল</a:t>
            </a:r>
          </a:p>
          <a:p>
            <a:pPr algn="ctr"/>
            <a:endParaRPr lang="bn-IN" dirty="0" smtClean="0"/>
          </a:p>
          <a:p>
            <a:pPr algn="ctr"/>
            <a:r>
              <a:rPr lang="bn-IN" sz="2400" dirty="0" smtClean="0"/>
              <a:t>১, ‘না সৃজিলা বিধি কাঁদাতে নরে।’ – বুঝিয়ে লেখ।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279392"/>
            <a:ext cx="5342708" cy="1243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</a:t>
            </a:r>
            <a:r>
              <a:rPr lang="bn-IN" sz="2400" dirty="0" smtClean="0"/>
              <a:t>                   খ= দল </a:t>
            </a:r>
          </a:p>
          <a:p>
            <a:pPr algn="ctr"/>
            <a:endParaRPr lang="bn-IN" dirty="0" smtClean="0"/>
          </a:p>
          <a:p>
            <a:pPr algn="ctr"/>
            <a:r>
              <a:rPr lang="bn-IN" sz="2400" dirty="0" smtClean="0"/>
              <a:t>১, কবি পরের কারণে কেন স্বার্থ বলি দিতে বলেছেন ?   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864096" y="743713"/>
            <a:ext cx="5327904" cy="16215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 </a:t>
            </a:r>
            <a:r>
              <a:rPr lang="bn-IN" sz="2800" dirty="0" smtClean="0"/>
              <a:t>                   গ = দল</a:t>
            </a:r>
          </a:p>
          <a:p>
            <a:pPr algn="ctr"/>
            <a:endParaRPr lang="bn-IN" dirty="0" smtClean="0"/>
          </a:p>
          <a:p>
            <a:pPr algn="ctr"/>
            <a:r>
              <a:rPr lang="bn-IN" sz="2400" dirty="0" smtClean="0"/>
              <a:t>১, মানবের তরে কী আছে   ? বুঝিয়ে দাও।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96" y="2340864"/>
            <a:ext cx="5327904" cy="1404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5094160"/>
            <a:ext cx="5279136" cy="1763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360"/>
            <a:ext cx="5364480" cy="1306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926080"/>
            <a:ext cx="4462272" cy="13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12409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1210492"/>
            <a:ext cx="12191999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 । ‘</a:t>
            </a:r>
            <a:r>
              <a:rPr lang="en-US" sz="3200" dirty="0" err="1" smtClean="0"/>
              <a:t>সমর</a:t>
            </a:r>
            <a:r>
              <a:rPr lang="en-US" sz="3200" dirty="0" smtClean="0"/>
              <a:t>’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?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" y="2068286"/>
            <a:ext cx="12191999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২ । </a:t>
            </a:r>
            <a:r>
              <a:rPr lang="en-US" sz="3200" dirty="0" err="1" smtClean="0">
                <a:solidFill>
                  <a:schemeClr val="tx1"/>
                </a:solidFill>
              </a:rPr>
              <a:t>কামিনী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রায়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মৃত্যুবরণ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</a:rPr>
              <a:t> ?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" y="2913017"/>
            <a:ext cx="1210056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৩ । ‘</a:t>
            </a:r>
            <a:r>
              <a:rPr lang="en-US" sz="3200" dirty="0" err="1" smtClean="0">
                <a:solidFill>
                  <a:schemeClr val="tx1"/>
                </a:solidFill>
              </a:rPr>
              <a:t>পরের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স্বার্থ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দিয়া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বলি</a:t>
            </a:r>
            <a:r>
              <a:rPr lang="en-US" sz="3200" dirty="0" smtClean="0">
                <a:solidFill>
                  <a:schemeClr val="tx1"/>
                </a:solidFill>
              </a:rPr>
              <a:t>’ – </a:t>
            </a:r>
            <a:r>
              <a:rPr lang="en-US" sz="3200" dirty="0" err="1" smtClean="0">
                <a:solidFill>
                  <a:schemeClr val="tx1"/>
                </a:solidFill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পরের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লাইন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</a:rPr>
              <a:t> ?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3770811"/>
            <a:ext cx="12191999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৪ । </a:t>
            </a:r>
            <a:r>
              <a:rPr lang="en-US" sz="3200" dirty="0" err="1" smtClean="0">
                <a:solidFill>
                  <a:schemeClr val="tx1"/>
                </a:solidFill>
              </a:rPr>
              <a:t>সুখের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উপায়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</a:rPr>
              <a:t> 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917474"/>
            <a:ext cx="12191999" cy="7445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উত্তর</a:t>
            </a:r>
            <a:r>
              <a:rPr lang="en-US" sz="2400" dirty="0" smtClean="0"/>
              <a:t> ১।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। ২ । ১৯৩৩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। ৩ ।এ </a:t>
            </a:r>
            <a:r>
              <a:rPr lang="en-US" sz="2400" dirty="0" err="1" smtClean="0"/>
              <a:t>জীবন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 , ৪ ।     </a:t>
            </a:r>
            <a:r>
              <a:rPr lang="en-US" sz="2400" dirty="0" err="1" smtClean="0"/>
              <a:t>ত্যাগ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9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0800000" flipH="1" flipV="1">
            <a:off x="0" y="117563"/>
            <a:ext cx="12191999" cy="11495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বাড়ির কাজ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1" y="1290230"/>
            <a:ext cx="6927670" cy="5567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1" y="1420837"/>
            <a:ext cx="5055326" cy="1975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সুখ বিষয়ে ছড়া, কবিতা, গল্প, প্রবন্ধ লিখে একটি বিষয়ভিত্তিক দেয়াল পত্রিকা তৈরি কর।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04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" y="0"/>
            <a:ext cx="12126685" cy="1227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সবাইকে ধন্যবাদ   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12192000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9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2251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1487" y="2272937"/>
            <a:ext cx="3570513" cy="25995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নিমাই চন্দ্র মন্ডল,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রোহিতা, মনিরামপুর,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যশোর ।    </a:t>
            </a:r>
            <a:r>
              <a:rPr lang="bn-IN" sz="2400" dirty="0" smtClean="0">
                <a:solidFill>
                  <a:schemeClr val="bg1"/>
                </a:solidFill>
              </a:rPr>
              <a:t> 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68730"/>
            <a:ext cx="3931921" cy="25690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শ্রেণি : ষষ্ঠ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সময় : ৪৫ মিনিট,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তারিখ : ৩০-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১২</a:t>
            </a:r>
            <a:r>
              <a:rPr lang="bn-IN" sz="2400" dirty="0" smtClean="0">
                <a:solidFill>
                  <a:schemeClr val="tx1"/>
                </a:solidFill>
              </a:rPr>
              <a:t>-২০১৯ ।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7280"/>
            <a:ext cx="3931920" cy="1384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573589" y="1018902"/>
            <a:ext cx="3618411" cy="1288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শিক্ষক-পরিচিতি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00" y="1107109"/>
            <a:ext cx="4683286" cy="377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30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12/28/2019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5"/>
            <a:ext cx="5859379" cy="5099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70810" y="5965680"/>
            <a:ext cx="6018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অনুভূতি প্রকাশ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57597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তোমরা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50" y="492369"/>
            <a:ext cx="6022961" cy="531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4923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আমরা কিছু ছবি দেখি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-52250" y="1"/>
            <a:ext cx="12244250" cy="1541416"/>
          </a:xfrm>
          <a:prstGeom prst="flowChartPredefined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পাঠ-পরিচিতি 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Flowchart: Display 4"/>
          <p:cNvSpPr/>
          <p:nvPr/>
        </p:nvSpPr>
        <p:spPr>
          <a:xfrm>
            <a:off x="6949440" y="1711233"/>
            <a:ext cx="3030583" cy="1201783"/>
          </a:xfrm>
          <a:prstGeom prst="flowChartDispla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“সুখ”</a:t>
            </a:r>
            <a:endParaRPr lang="en-US" sz="6000" dirty="0"/>
          </a:p>
        </p:txBody>
      </p:sp>
      <p:sp>
        <p:nvSpPr>
          <p:cNvPr id="6" name="Pentagon 5"/>
          <p:cNvSpPr/>
          <p:nvPr/>
        </p:nvSpPr>
        <p:spPr>
          <a:xfrm>
            <a:off x="7040879" y="4245429"/>
            <a:ext cx="3095897" cy="9797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কামিনী রায়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1763486"/>
            <a:ext cx="4689566" cy="40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131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শিখনফল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33472" y="1645919"/>
            <a:ext cx="7242048" cy="4276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এই পাঠ শেষে শিক্ষার্থীরা ----------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১ । কবি জন্ম পরিচিতি লিখতে ও বলতে পারবে ।</a:t>
            </a:r>
          </a:p>
          <a:p>
            <a:pPr algn="ctr"/>
            <a:r>
              <a:rPr lang="bn-IN" sz="2400" dirty="0" smtClean="0"/>
              <a:t>২ । নতুন শব্দের অর্থসহ বাক্য গঠণ করতে পারবে ।</a:t>
            </a:r>
          </a:p>
          <a:p>
            <a:pPr algn="ctr"/>
            <a:r>
              <a:rPr lang="bn-IN" sz="2400" dirty="0" smtClean="0"/>
              <a:t>৩ । মানবজীবনের প্রকৃত সুখ সম্পর্কে ব্যাখ্যা করতে পারবে ।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41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621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কবি-পরিচিতি</a:t>
            </a:r>
            <a:r>
              <a:rPr lang="bn-IN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269"/>
            <a:ext cx="3513909" cy="31424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875211"/>
            <a:ext cx="3461657" cy="9797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কামিনী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রায়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43" y="914399"/>
            <a:ext cx="8795657" cy="1201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জন্ম পরিচয় : জন্ম ১২ অক্টোবর , ১৮৬৪ খ্রিস্টাব্দ । বাখেরগঞ্জ জেলার বাসন্ডা গ্রামে। পিতার নাম : চন্ডিচরণ সেন ।     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595" y="2168434"/>
            <a:ext cx="8743406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শিক্ষাজীবন : এন্ট্রাস ১৮৮০, বেথুন ফিমেল স্কুল, এফএ ১৮৮৩,বেথুন কলেজ , বিএ (অনার্স) সংস্কৃত১৮৮৬, বেথুন কলেজ ।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1657" y="3252651"/>
            <a:ext cx="87303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পেশা ও কর্মজীবন : অধ্যাপনা, বেথুন কলেজ, কলকাতা । নারী শ্রমিক তদন্ত কমিশন। বঙ্গীয় সাহিত্য পরিষদ । 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2286" y="4284617"/>
            <a:ext cx="8599714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সাহিত্যকর্ম :  কাব্যগ্রন্থ : আলো ওছায়া, মাল্য ও নির্মাল্য , অশোক সংগীত, দীপ ও ধূপ, জীবনপথে ইত্যাদি ।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5976" y="5617029"/>
            <a:ext cx="8456023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পুরস্কার : জগত্তারিণী পদক , কলকাতা বিশ্ববিদ্যালয় ।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5303519"/>
            <a:ext cx="3605348" cy="1449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জীবনাবসান : ২৭ সেপ্টম্বর, ১৯৩৩ খ্রিষ্টাব্দ, কলকাতা । 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একক কাজ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" y="1018903"/>
            <a:ext cx="5556737" cy="4180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জ্ঞানমূলক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  , </a:t>
            </a:r>
            <a:r>
              <a:rPr lang="en-US" dirty="0" err="1" smtClean="0"/>
              <a:t>সময়</a:t>
            </a:r>
            <a:r>
              <a:rPr lang="en-US" dirty="0" smtClean="0"/>
              <a:t> =২মিঃ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73" y="942784"/>
            <a:ext cx="6510528" cy="6226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55648"/>
            <a:ext cx="5571744" cy="79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কামিনী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</a:p>
          <a:p>
            <a:pPr algn="ctr"/>
            <a:r>
              <a:rPr lang="en-US" sz="2400" dirty="0" smtClean="0"/>
              <a:t>২, </a:t>
            </a:r>
            <a:r>
              <a:rPr lang="en-US" sz="2400" dirty="0" err="1" smtClean="0"/>
              <a:t>কামিনী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মৃত্যু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?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6412992"/>
            <a:ext cx="5669280" cy="44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উত্তর, ১, চন্ডীচরণ সেন। ২, ১৯৩৩ সালে।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"/>
            <a:ext cx="12191999" cy="11756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আদর্শ পাঠ 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7" y="1254034"/>
            <a:ext cx="8181703" cy="5603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628" y="1188720"/>
            <a:ext cx="4545875" cy="54210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নাই কিরে সুখ ? নাই কিরে সুখ ?-</a:t>
            </a:r>
          </a:p>
          <a:p>
            <a:pPr algn="ctr"/>
            <a:r>
              <a:rPr lang="bn-IN" dirty="0" smtClean="0"/>
              <a:t>এ ধরা কি শুধু বিষাদময় ? </a:t>
            </a:r>
          </a:p>
          <a:p>
            <a:pPr algn="ctr"/>
            <a:r>
              <a:rPr lang="bn-IN" dirty="0" smtClean="0"/>
              <a:t>যাতনে জ্বলিয়া কাঁদিয়া মরিতে</a:t>
            </a:r>
          </a:p>
          <a:p>
            <a:pPr algn="ctr"/>
            <a:r>
              <a:rPr lang="bn-IN" dirty="0" smtClean="0"/>
              <a:t>কেবলি কি নব জনম লয় ?-</a:t>
            </a:r>
          </a:p>
          <a:p>
            <a:pPr algn="ctr"/>
            <a:r>
              <a:rPr lang="bn-IN" dirty="0" smtClean="0"/>
              <a:t>বল ছিন্ন বীণে, বল উচ্চৈঃস্বরে –</a:t>
            </a:r>
          </a:p>
          <a:p>
            <a:pPr algn="ctr"/>
            <a:r>
              <a:rPr lang="bn-IN" dirty="0" smtClean="0"/>
              <a:t>না-, না-, না-, মানবের তরে</a:t>
            </a:r>
          </a:p>
          <a:p>
            <a:pPr algn="ctr"/>
            <a:r>
              <a:rPr lang="bn-IN" dirty="0" smtClean="0"/>
              <a:t>আছে, উচ্চ লক্ষ্য, সুখ উচ্চতর</a:t>
            </a:r>
          </a:p>
          <a:p>
            <a:pPr algn="ctr"/>
            <a:r>
              <a:rPr lang="bn-IN" dirty="0" smtClean="0"/>
              <a:t>না সৃজিলা বিধি কাঁদাতে নরে । </a:t>
            </a:r>
          </a:p>
          <a:p>
            <a:pPr algn="ctr"/>
            <a:r>
              <a:rPr lang="bn-IN" dirty="0" smtClean="0"/>
              <a:t>কার্যক্ষেত্র ঐ প্রশস্ত পড়িয়া </a:t>
            </a:r>
          </a:p>
          <a:p>
            <a:pPr algn="ctr"/>
            <a:r>
              <a:rPr lang="bn-IN" dirty="0" smtClean="0"/>
              <a:t>সমর –অঙ্গন সংসার এই,</a:t>
            </a:r>
          </a:p>
          <a:p>
            <a:pPr algn="ctr"/>
            <a:r>
              <a:rPr lang="bn-IN" dirty="0" smtClean="0"/>
              <a:t>যাও বীরবেশে কর গিয়া রণ;</a:t>
            </a:r>
          </a:p>
          <a:p>
            <a:pPr algn="ctr"/>
            <a:r>
              <a:rPr lang="bn-IN" dirty="0" smtClean="0"/>
              <a:t>যে জিনিবে সুখ লভিবে সে-ই ।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সরব পাঠ 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865414"/>
            <a:ext cx="8077200" cy="599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306285"/>
            <a:ext cx="4075610" cy="5081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পরের কারণে স্বার্থ দিয়া বলি</a:t>
            </a:r>
          </a:p>
          <a:p>
            <a:pPr algn="ctr"/>
            <a:r>
              <a:rPr lang="bn-IN" dirty="0" smtClean="0"/>
              <a:t>এ জীবন মন সকলি দাও;</a:t>
            </a:r>
          </a:p>
          <a:p>
            <a:pPr algn="ctr"/>
            <a:r>
              <a:rPr lang="bn-IN" dirty="0" smtClean="0"/>
              <a:t>তার মতো সুখ কোথাও কি আছে ?</a:t>
            </a:r>
          </a:p>
          <a:p>
            <a:pPr algn="ctr"/>
            <a:r>
              <a:rPr lang="bn-IN" dirty="0" smtClean="0"/>
              <a:t>আপনার কথাভুলিয়া যাও ।</a:t>
            </a:r>
          </a:p>
          <a:p>
            <a:pPr algn="ctr"/>
            <a:r>
              <a:rPr lang="bn-IN" dirty="0" smtClean="0"/>
              <a:t>পরের কারণে মরণেও সুখ ।</a:t>
            </a:r>
          </a:p>
          <a:p>
            <a:pPr algn="ctr"/>
            <a:r>
              <a:rPr lang="bn-IN" dirty="0" smtClean="0"/>
              <a:t>‘সুখ’ ‘সুখ’ করি কেঁদ না আর,</a:t>
            </a:r>
          </a:p>
          <a:p>
            <a:pPr algn="ctr"/>
            <a:r>
              <a:rPr lang="bn-IN" dirty="0" smtClean="0"/>
              <a:t>যতই কাঁদিবে, যতই ভাবিবে</a:t>
            </a:r>
          </a:p>
          <a:p>
            <a:pPr algn="ctr"/>
            <a:r>
              <a:rPr lang="bn-IN" dirty="0" smtClean="0"/>
              <a:t>ততইবাড়িবে হুদয় ভার ।</a:t>
            </a:r>
          </a:p>
          <a:p>
            <a:pPr algn="ctr"/>
            <a:r>
              <a:rPr lang="bn-IN" dirty="0" smtClean="0"/>
              <a:t>আপনারে লয়ে বিব্রত বহিতে</a:t>
            </a:r>
          </a:p>
          <a:p>
            <a:pPr algn="ctr"/>
            <a:r>
              <a:rPr lang="bn-IN" dirty="0" smtClean="0"/>
              <a:t>আসে নাই কেহ অবনীপরে,</a:t>
            </a:r>
          </a:p>
          <a:p>
            <a:pPr algn="ctr"/>
            <a:r>
              <a:rPr lang="bn-IN" dirty="0" smtClean="0"/>
              <a:t>সকলের তরে সকলে আমরা,   </a:t>
            </a:r>
          </a:p>
          <a:p>
            <a:pPr algn="ctr"/>
            <a:r>
              <a:rPr lang="bn-IN" dirty="0" smtClean="0"/>
              <a:t>প্রত্যেকে মোরা পরের তরে ।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754</Words>
  <Application>Microsoft Office PowerPoint</Application>
  <PresentationFormat>Widescreen</PresentationFormat>
  <Paragraphs>120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105</cp:revision>
  <dcterms:created xsi:type="dcterms:W3CDTF">2019-10-01T01:30:01Z</dcterms:created>
  <dcterms:modified xsi:type="dcterms:W3CDTF">2019-12-28T15:42:57Z</dcterms:modified>
</cp:coreProperties>
</file>