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25"/>
  </p:notesMasterIdLst>
  <p:sldIdLst>
    <p:sldId id="257" r:id="rId2"/>
    <p:sldId id="278" r:id="rId3"/>
    <p:sldId id="258" r:id="rId4"/>
    <p:sldId id="290" r:id="rId5"/>
    <p:sldId id="259" r:id="rId6"/>
    <p:sldId id="260" r:id="rId7"/>
    <p:sldId id="262" r:id="rId8"/>
    <p:sldId id="263" r:id="rId9"/>
    <p:sldId id="291" r:id="rId10"/>
    <p:sldId id="311" r:id="rId11"/>
    <p:sldId id="282" r:id="rId12"/>
    <p:sldId id="283" r:id="rId13"/>
    <p:sldId id="300" r:id="rId14"/>
    <p:sldId id="286" r:id="rId15"/>
    <p:sldId id="309" r:id="rId16"/>
    <p:sldId id="293" r:id="rId17"/>
    <p:sldId id="288" r:id="rId18"/>
    <p:sldId id="289" r:id="rId19"/>
    <p:sldId id="281" r:id="rId20"/>
    <p:sldId id="310" r:id="rId21"/>
    <p:sldId id="308" r:id="rId22"/>
    <p:sldId id="275" r:id="rId23"/>
    <p:sldId id="29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4F3E9-DD95-49B6-8E07-98F0AAD2557A}" type="datetimeFigureOut">
              <a:rPr lang="en-US" smtClean="0"/>
              <a:pPr/>
              <a:t>12/28/2019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9C2AA-A30E-43D7-8E26-AF52DA9A02C8}" type="slidenum">
              <a:rPr lang="en-US" smtClean="0"/>
              <a:pPr/>
              <a:t>‹#›</a:t>
            </a:fld>
            <a:endParaRPr lang="en-US"/>
          </a:p>
        </p:txBody>
      </p:sp>
    </p:spTree>
    <p:extLst>
      <p:ext uri="{BB962C8B-B14F-4D97-AF65-F5344CB8AC3E}">
        <p14:creationId xmlns:p14="http://schemas.microsoft.com/office/powerpoint/2010/main" val="239595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5</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785237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19</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785237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20</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785237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21</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785237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n-BD" dirty="0" smtClean="0"/>
          </a:p>
        </p:txBody>
      </p:sp>
      <p:sp>
        <p:nvSpPr>
          <p:cNvPr id="4" name="Slide Number Placeholder 3"/>
          <p:cNvSpPr>
            <a:spLocks noGrp="1"/>
          </p:cNvSpPr>
          <p:nvPr>
            <p:ph type="sldNum" sz="quarter" idx="10"/>
          </p:nvPr>
        </p:nvSpPr>
        <p:spPr/>
        <p:txBody>
          <a:bodyPr/>
          <a:lstStyle/>
          <a:p>
            <a:fld id="{06CF4F62-3C76-4EB7-B99E-6C0D7D675275}" type="slidenum">
              <a:rPr lang="en-US" smtClean="0"/>
              <a:pPr/>
              <a:t>6</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385362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8</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11</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12</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13</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14</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15</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16</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8C6D9C7C-FC3E-4279-97A6-3BEDDFEF189E}" type="datetime3">
              <a:rPr lang="en-US" smtClean="0"/>
              <a:t>28 December 2019</a:t>
            </a:fld>
            <a:endParaRPr lang="en-US"/>
          </a:p>
        </p:txBody>
      </p:sp>
      <p:sp>
        <p:nvSpPr>
          <p:cNvPr id="5" name="Footer Placeholder 4"/>
          <p:cNvSpPr>
            <a:spLocks noGrp="1"/>
          </p:cNvSpPr>
          <p:nvPr>
            <p:ph type="ftr" sz="quarter" idx="11"/>
          </p:nvPr>
        </p:nvSpPr>
        <p:spPr bwMode="white"/>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66A6D-7AA8-4BB3-AAF4-A1129574743F}" type="datetime3">
              <a:rPr lang="en-US" smtClean="0"/>
              <a:t>28 December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460295-B623-403E-BED2-A60B2C6ABA01}" type="datetime3">
              <a:rPr lang="en-US" smtClean="0"/>
              <a:t>28 December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A13264-A9D7-4C47-A5E4-1CC2FD7B7B05}" type="datetime3">
              <a:rPr lang="en-US" smtClean="0"/>
              <a:t>28 December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D0EED2-9A74-49A2-8464-DC03BCAC2057}" type="datetime3">
              <a:rPr lang="en-US" smtClean="0"/>
              <a:t>28 December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0A4690F-9E27-4BCA-9469-A1B069A7D879}" type="datetime3">
              <a:rPr lang="en-US" smtClean="0"/>
              <a:t>28 December 2019</a:t>
            </a:fld>
            <a:endParaRPr lang="en-US"/>
          </a:p>
        </p:txBody>
      </p:sp>
      <p:sp>
        <p:nvSpPr>
          <p:cNvPr id="6" name="Footer Placeholder 5"/>
          <p:cNvSpPr>
            <a:spLocks noGrp="1"/>
          </p:cNvSpPr>
          <p:nvPr>
            <p:ph type="ftr" sz="quarter" idx="11"/>
          </p:nvPr>
        </p:nvSpPr>
        <p:spPr/>
        <p:txBody>
          <a:bodyPr/>
          <a:lstStyle/>
          <a:p>
            <a:r>
              <a:rPr lang="en-US" smtClean="0"/>
              <a:t>Barakat Ullah 01714338932</a:t>
            </a:r>
            <a:endParaRPr lang="en-US"/>
          </a:p>
        </p:txBody>
      </p:sp>
      <p:sp>
        <p:nvSpPr>
          <p:cNvPr id="7" name="Slide Number Placeholder 6"/>
          <p:cNvSpPr>
            <a:spLocks noGrp="1"/>
          </p:cNvSpPr>
          <p:nvPr>
            <p:ph type="sldNum" sz="quarter" idx="12"/>
          </p:nvPr>
        </p:nvSpPr>
        <p:spPr/>
        <p:txBody>
          <a:bodyPr/>
          <a:lstStyle/>
          <a:p>
            <a:fld id="{33C71599-210A-474C-8258-8A9E7F841BF4}"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2560E7-5EC8-411C-980D-8BEF2319FEB8}" type="datetime3">
              <a:rPr lang="en-US" smtClean="0"/>
              <a:t>28 December 2019</a:t>
            </a:fld>
            <a:endParaRPr lang="en-US"/>
          </a:p>
        </p:txBody>
      </p:sp>
      <p:sp>
        <p:nvSpPr>
          <p:cNvPr id="8" name="Footer Placeholder 7"/>
          <p:cNvSpPr>
            <a:spLocks noGrp="1"/>
          </p:cNvSpPr>
          <p:nvPr>
            <p:ph type="ftr" sz="quarter" idx="11"/>
          </p:nvPr>
        </p:nvSpPr>
        <p:spPr/>
        <p:txBody>
          <a:bodyPr/>
          <a:lstStyle/>
          <a:p>
            <a:r>
              <a:rPr lang="en-US" smtClean="0"/>
              <a:t>Barakat Ullah 01714338932</a:t>
            </a:r>
            <a:endParaRPr lang="en-US"/>
          </a:p>
        </p:txBody>
      </p:sp>
      <p:sp>
        <p:nvSpPr>
          <p:cNvPr id="9" name="Slide Number Placeholder 8"/>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BC24E5-FE6C-4A76-A660-255BB6F35769}" type="datetime3">
              <a:rPr lang="en-US" smtClean="0"/>
              <a:t>28 December 2019</a:t>
            </a:fld>
            <a:endParaRPr lang="en-US"/>
          </a:p>
        </p:txBody>
      </p:sp>
      <p:sp>
        <p:nvSpPr>
          <p:cNvPr id="4" name="Footer Placeholder 3"/>
          <p:cNvSpPr>
            <a:spLocks noGrp="1"/>
          </p:cNvSpPr>
          <p:nvPr>
            <p:ph type="ftr" sz="quarter" idx="11"/>
          </p:nvPr>
        </p:nvSpPr>
        <p:spPr/>
        <p:txBody>
          <a:bodyPr/>
          <a:lstStyle/>
          <a:p>
            <a:r>
              <a:rPr lang="en-US" smtClean="0"/>
              <a:t>Barakat Ullah 01714338932</a:t>
            </a:r>
            <a:endParaRPr lang="en-US"/>
          </a:p>
        </p:txBody>
      </p:sp>
      <p:sp>
        <p:nvSpPr>
          <p:cNvPr id="5" name="Slide Number Placeholder 4"/>
          <p:cNvSpPr>
            <a:spLocks noGrp="1"/>
          </p:cNvSpPr>
          <p:nvPr>
            <p:ph type="sldNum" sz="quarter" idx="12"/>
          </p:nvPr>
        </p:nvSpPr>
        <p:spPr/>
        <p:txBody>
          <a:bodyPr/>
          <a:lstStyle/>
          <a:p>
            <a:fld id="{33C71599-210A-474C-8258-8A9E7F841BF4}"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159C0C-9BBD-4D1C-83D9-C8382CE0B0A3}" type="datetime3">
              <a:rPr lang="en-US" smtClean="0"/>
              <a:t>28 December 2019</a:t>
            </a:fld>
            <a:endParaRPr lang="en-US"/>
          </a:p>
        </p:txBody>
      </p:sp>
      <p:sp>
        <p:nvSpPr>
          <p:cNvPr id="6" name="Footer Placeholder 5"/>
          <p:cNvSpPr>
            <a:spLocks noGrp="1"/>
          </p:cNvSpPr>
          <p:nvPr>
            <p:ph type="ftr" sz="quarter" idx="11"/>
          </p:nvPr>
        </p:nvSpPr>
        <p:spPr/>
        <p:txBody>
          <a:bodyPr/>
          <a:lstStyle/>
          <a:p>
            <a:r>
              <a:rPr lang="en-US" smtClean="0"/>
              <a:t>Barakat Ullah 01714338932</a:t>
            </a:r>
            <a:endParaRPr lang="en-US"/>
          </a:p>
        </p:txBody>
      </p:sp>
      <p:sp>
        <p:nvSpPr>
          <p:cNvPr id="7" name="Slide Number Placeholder 6"/>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026E7-70DA-4F4D-B5C5-21242DF6063D}" type="datetime3">
              <a:rPr lang="en-US" smtClean="0"/>
              <a:t>28 December 2019</a:t>
            </a:fld>
            <a:endParaRPr lang="en-US"/>
          </a:p>
        </p:txBody>
      </p:sp>
      <p:sp>
        <p:nvSpPr>
          <p:cNvPr id="6" name="Footer Placeholder 5"/>
          <p:cNvSpPr>
            <a:spLocks noGrp="1"/>
          </p:cNvSpPr>
          <p:nvPr>
            <p:ph type="ftr" sz="quarter" idx="11"/>
          </p:nvPr>
        </p:nvSpPr>
        <p:spPr/>
        <p:txBody>
          <a:bodyPr/>
          <a:lstStyle/>
          <a:p>
            <a:r>
              <a:rPr lang="en-US" smtClean="0"/>
              <a:t>Barakat Ullah 01714338932</a:t>
            </a:r>
            <a:endParaRPr lang="en-US"/>
          </a:p>
        </p:txBody>
      </p:sp>
      <p:sp>
        <p:nvSpPr>
          <p:cNvPr id="7" name="Slide Number Placeholder 6"/>
          <p:cNvSpPr>
            <a:spLocks noGrp="1"/>
          </p:cNvSpPr>
          <p:nvPr>
            <p:ph type="sldNum" sz="quarter" idx="12"/>
          </p:nvPr>
        </p:nvSpPr>
        <p:spPr/>
        <p:txBody>
          <a:bodyPr/>
          <a:lstStyle/>
          <a:p>
            <a:fld id="{33C71599-210A-474C-8258-8A9E7F841BF4}"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63F9F-C3FD-4475-ACE4-91E26BD35BC1}" type="datetime3">
              <a:rPr lang="en-US" smtClean="0"/>
              <a:t>28 December 2019</a:t>
            </a:fld>
            <a:endParaRPr lang="en-US"/>
          </a:p>
        </p:txBody>
      </p:sp>
      <p:sp>
        <p:nvSpPr>
          <p:cNvPr id="6" name="Footer Placeholder 5"/>
          <p:cNvSpPr>
            <a:spLocks noGrp="1"/>
          </p:cNvSpPr>
          <p:nvPr>
            <p:ph type="ftr" sz="quarter" idx="11"/>
          </p:nvPr>
        </p:nvSpPr>
        <p:spPr/>
        <p:txBody>
          <a:bodyPr/>
          <a:lstStyle/>
          <a:p>
            <a:r>
              <a:rPr lang="en-US" smtClean="0"/>
              <a:t>Barakat Ullah 01714338932</a:t>
            </a:r>
            <a:endParaRPr lang="en-US"/>
          </a:p>
        </p:txBody>
      </p:sp>
      <p:sp>
        <p:nvSpPr>
          <p:cNvPr id="7" name="Slide Number Placeholder 6"/>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7C1996A-A21D-4774-8B44-0FF6150D293E}" type="datetime3">
              <a:rPr lang="en-US" smtClean="0"/>
              <a:t>28 December 2019</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r>
              <a:rPr lang="en-US" smtClean="0"/>
              <a:t>Barakat Ullah 01714338932</a:t>
            </a:r>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3C71599-210A-474C-8258-8A9E7F841BF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228600"/>
            <a:ext cx="7543800" cy="1446550"/>
          </a:xfrm>
          <a:prstGeom prst="rect">
            <a:avLst/>
          </a:prstGeom>
          <a:solidFill>
            <a:schemeClr val="bg2">
              <a:lumMod val="60000"/>
              <a:lumOff val="40000"/>
            </a:schemeClr>
          </a:solidFill>
          <a:ln w="38100"/>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IN" sz="8800" b="1" dirty="0" smtClean="0">
                <a:ln w="12700">
                  <a:solidFill>
                    <a:schemeClr val="tx2">
                      <a:lumMod val="75000"/>
                    </a:schemeClr>
                  </a:solidFill>
                  <a:prstDash val="solid"/>
                </a:ln>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স্বাগতম</a:t>
            </a:r>
            <a:r>
              <a:rPr lang="en-US" sz="8800" b="1" dirty="0" smtClean="0">
                <a:ln w="12700">
                  <a:solidFill>
                    <a:schemeClr val="tx2">
                      <a:lumMod val="75000"/>
                    </a:schemeClr>
                  </a:solidFill>
                  <a:prstDash val="solid"/>
                </a:ln>
                <a:solidFill>
                  <a:srgbClr val="FF0000"/>
                </a:solidFill>
                <a:latin typeface="NikoshBAN" panose="02000000000000000000" pitchFamily="2" charset="0"/>
                <a:cs typeface="NikoshBAN" panose="02000000000000000000" pitchFamily="2" charset="0"/>
              </a:rPr>
              <a:t> </a:t>
            </a:r>
            <a:r>
              <a:rPr lang="ar-SA" sz="8000" b="1" dirty="0" smtClean="0">
                <a:ln w="12700">
                  <a:solidFill>
                    <a:schemeClr val="tx2">
                      <a:lumMod val="75000"/>
                    </a:schemeClr>
                  </a:solidFill>
                  <a:prstDash val="solid"/>
                </a:ln>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اهلا و سهلا </a:t>
            </a:r>
            <a:endParaRPr lang="en-US" sz="8000" b="1" dirty="0">
              <a:ln w="12700">
                <a:solidFill>
                  <a:schemeClr val="tx2">
                    <a:lumMod val="75000"/>
                  </a:schemeClr>
                </a:solidFill>
                <a:prstDash val="solid"/>
              </a:ln>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Date Placeholder 1"/>
          <p:cNvSpPr>
            <a:spLocks noGrp="1"/>
          </p:cNvSpPr>
          <p:nvPr>
            <p:ph type="dt" sz="half" idx="10"/>
          </p:nvPr>
        </p:nvSpPr>
        <p:spPr>
          <a:xfrm>
            <a:off x="5791200" y="6400800"/>
            <a:ext cx="3181350" cy="292100"/>
          </a:xfrm>
        </p:spPr>
        <p:txBody>
          <a:bodyPr/>
          <a:lstStyle/>
          <a:p>
            <a:fld id="{12B01450-5335-442A-9B37-21432325CD28}" type="datetime3">
              <a:rPr lang="en-US" smtClean="0"/>
              <a:t>28 December 2019</a:t>
            </a:fld>
            <a:endParaRPr lang="en-US" dirty="0"/>
          </a:p>
        </p:txBody>
      </p:sp>
      <p:sp>
        <p:nvSpPr>
          <p:cNvPr id="4" name="Footer Placeholder 3"/>
          <p:cNvSpPr>
            <a:spLocks noGrp="1"/>
          </p:cNvSpPr>
          <p:nvPr>
            <p:ph type="ftr" sz="quarter" idx="11"/>
          </p:nvPr>
        </p:nvSpPr>
        <p:spPr>
          <a:xfrm>
            <a:off x="533400" y="6375400"/>
            <a:ext cx="3352801" cy="365125"/>
          </a:xfrm>
        </p:spPr>
        <p:txBody>
          <a:bodyPr>
            <a:normAutofit lnSpcReduction="10000"/>
          </a:bodyPr>
          <a:lstStyle/>
          <a:p>
            <a:r>
              <a:rPr lang="en-US" sz="1800" dirty="0" smtClean="0"/>
              <a:t>Sharif </a:t>
            </a:r>
            <a:r>
              <a:rPr lang="en-US" sz="1800" dirty="0" err="1" smtClean="0"/>
              <a:t>hossatn</a:t>
            </a:r>
            <a:r>
              <a:rPr lang="en-US" sz="1800" dirty="0" smtClean="0"/>
              <a:t>, 01714721603</a:t>
            </a:r>
            <a:endParaRPr lang="en-US" sz="18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6161" r="8069"/>
          <a:stretch/>
        </p:blipFill>
        <p:spPr>
          <a:xfrm>
            <a:off x="914400" y="1752600"/>
            <a:ext cx="7239000" cy="3962400"/>
          </a:xfrm>
          <a:prstGeom prst="rect">
            <a:avLst/>
          </a:prstGeom>
          <a:ln w="57150">
            <a:solidFill>
              <a:srgbClr val="002060"/>
            </a:solidFill>
          </a:ln>
        </p:spPr>
      </p:pic>
    </p:spTree>
    <p:extLst>
      <p:ext uri="{BB962C8B-B14F-4D97-AF65-F5344CB8AC3E}">
        <p14:creationId xmlns:p14="http://schemas.microsoft.com/office/powerpoint/2010/main" val="15408462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692193" y="6545118"/>
            <a:ext cx="3181350" cy="292100"/>
          </a:xfrm>
        </p:spPr>
        <p:txBody>
          <a:bodyPr/>
          <a:lstStyle/>
          <a:p>
            <a:fld id="{DB159C0C-9BBD-4D1C-83D9-C8382CE0B0A3}" type="datetime3">
              <a:rPr lang="en-US" smtClean="0"/>
              <a:t>28 December 2019</a:t>
            </a:fld>
            <a:endParaRPr lang="en-US" dirty="0"/>
          </a:p>
        </p:txBody>
      </p:sp>
      <p:sp>
        <p:nvSpPr>
          <p:cNvPr id="3" name="Footer Placeholder 2"/>
          <p:cNvSpPr>
            <a:spLocks noGrp="1"/>
          </p:cNvSpPr>
          <p:nvPr>
            <p:ph type="ftr" sz="quarter" idx="11"/>
          </p:nvPr>
        </p:nvSpPr>
        <p:spPr/>
        <p:txBody>
          <a:bodyPr/>
          <a:lstStyle/>
          <a:p>
            <a:r>
              <a:rPr lang="bn-IN" dirty="0" smtClean="0"/>
              <a:t>শরিফ  ০১৭১৪৭২১৬০৩</a:t>
            </a:r>
          </a:p>
          <a:p>
            <a:endParaRPr lang="en-US" dirty="0"/>
          </a:p>
        </p:txBody>
      </p:sp>
      <p:sp>
        <p:nvSpPr>
          <p:cNvPr id="9" name="Rounded Rectangle 8"/>
          <p:cNvSpPr/>
          <p:nvPr/>
        </p:nvSpPr>
        <p:spPr>
          <a:xfrm>
            <a:off x="152400" y="76200"/>
            <a:ext cx="8839200" cy="6705600"/>
          </a:xfrm>
          <a:prstGeom prst="roundRect">
            <a:avLst/>
          </a:prstGeom>
          <a:solidFill>
            <a:srgbClr val="7030A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000" dirty="0" smtClean="0">
                <a:latin typeface="NikoshBAN" pitchFamily="2" charset="0"/>
                <a:cs typeface="NikoshBAN" pitchFamily="2" charset="0"/>
              </a:rPr>
              <a:t>যেমন হাদিসে </a:t>
            </a:r>
            <a:r>
              <a:rPr lang="bn-IN" sz="4000" dirty="0" smtClean="0">
                <a:latin typeface="NikoshBAN" pitchFamily="2" charset="0"/>
                <a:cs typeface="NikoshBAN" pitchFamily="2" charset="0"/>
              </a:rPr>
              <a:t>এসেছে- </a:t>
            </a:r>
            <a:r>
              <a:rPr lang="bn-IN" sz="4000" dirty="0" smtClean="0">
                <a:latin typeface="NikoshBAN" pitchFamily="2" charset="0"/>
                <a:cs typeface="NikoshBAN" pitchFamily="2" charset="0"/>
              </a:rPr>
              <a:t>হযরত আবু </a:t>
            </a:r>
            <a:r>
              <a:rPr lang="bn-IN" sz="4000" dirty="0" smtClean="0">
                <a:latin typeface="NikoshBAN" pitchFamily="2" charset="0"/>
                <a:cs typeface="NikoshBAN" pitchFamily="2" charset="0"/>
              </a:rPr>
              <a:t>উমামা আল </a:t>
            </a:r>
            <a:r>
              <a:rPr lang="bn-IN" sz="4000" dirty="0" smtClean="0">
                <a:latin typeface="NikoshBAN" pitchFamily="2" charset="0"/>
                <a:cs typeface="NikoshBAN" pitchFamily="2" charset="0"/>
              </a:rPr>
              <a:t>বাহেলী (রাঃ) থেকে বর্ণিত  তিনি বলেন, এক ব্যক্তি নবী করিম (সঃ) এর নিকট এসে জিজ্ঞেস করল, সে ব্যক্তি সম্পর্কে আপনার কি অভিমত? যে সওয়াব ও সুখ্যাতি লাভের আশায় যুদ্ধ করে। উত্তরে রাসুল (সঃ) বলেন, তার জন্য কোন কিছুই নেই। লোকটি  বিষয় টি তিনবার উল্লেখ করল। আর রাসুল (সঃ) তিনবারই কিছু নেই বলে উত্তর করলেন। অতঃপর রাসুল (সঃ) আরো  বললেন- নিশ্চয়ই আল্লাহ্‌তায়ালা তাঁর জন্য একনিষ্ঠভাবে ও তাঁর সন্তুষ্ঠির জন্য সম্পাদন ব্যতীত বান্দার কোন আমল কবুল করেন না।</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414058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228600"/>
            <a:ext cx="6477000" cy="1371600"/>
          </a:xfrm>
          <a:prstGeom prst="roundRect">
            <a:avLst>
              <a:gd name="adj" fmla="val 15378"/>
            </a:avLst>
          </a:prstGeom>
          <a:solidFill>
            <a:srgbClr val="7030A0"/>
          </a:solidFill>
          <a:ln>
            <a:solidFill>
              <a:srgbClr val="FFC000"/>
            </a:solidFill>
          </a:ln>
        </p:spPr>
        <p:style>
          <a:lnRef idx="3">
            <a:schemeClr val="lt1"/>
          </a:lnRef>
          <a:fillRef idx="1003">
            <a:schemeClr val="lt2"/>
          </a:fillRef>
          <a:effectRef idx="1">
            <a:schemeClr val="accent6"/>
          </a:effectRef>
          <a:fontRef idx="minor">
            <a:schemeClr val="lt1"/>
          </a:fontRef>
        </p:style>
        <p:txBody>
          <a:bodyPr rtlCol="0" anchor="ctr">
            <a:scene3d>
              <a:camera prst="orthographicFront"/>
              <a:lightRig rig="threePt" dir="t"/>
            </a:scene3d>
            <a:sp3d extrusionH="57150">
              <a:bevelT w="38100" h="38100" prst="slope"/>
            </a:sp3d>
          </a:bodyPr>
          <a:lstStyle/>
          <a:p>
            <a:pPr algn="ctr"/>
            <a:r>
              <a:rPr lang="ar-SA" sz="40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الاسئلة من الفقرةِ واجوبتها- </a:t>
            </a:r>
          </a:p>
          <a:p>
            <a:pPr algn="ctr"/>
            <a:r>
              <a:rPr lang="en-US" sz="4000" dirty="0" err="1"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অনুচ্ছেদ</a:t>
            </a:r>
            <a:r>
              <a:rPr lang="en-US" sz="4000"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থেকে</a:t>
            </a:r>
            <a:r>
              <a:rPr lang="en-US" sz="4000"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প্রশ্নোত্তর</a:t>
            </a:r>
            <a:endParaRPr lang="bn-BD" sz="4000"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Rounded Rectangle 5"/>
          <p:cNvSpPr/>
          <p:nvPr/>
        </p:nvSpPr>
        <p:spPr>
          <a:xfrm>
            <a:off x="3697013" y="1905000"/>
            <a:ext cx="5117558" cy="990600"/>
          </a:xfrm>
          <a:prstGeom prst="roundRect">
            <a:avLst>
              <a:gd name="adj" fmla="val 15378"/>
            </a:avLst>
          </a:prstGeom>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threePt" dir="t"/>
            </a:scene3d>
            <a:sp3d extrusionH="57150">
              <a:bevelT w="38100" h="38100" prst="slope"/>
            </a:sp3d>
          </a:bodyPr>
          <a:lstStyle/>
          <a:p>
            <a:pPr algn="r"/>
            <a:r>
              <a:rPr lang="ar-EG" sz="4800" b="1" dirty="0" smtClean="0">
                <a:ln w="0"/>
                <a:solidFill>
                  <a:srgbClr val="FF0000"/>
                </a:solidFill>
                <a:effectLst>
                  <a:outerShdw blurRad="38100" dist="38100" dir="2700000" algn="tl">
                    <a:srgbClr val="000000">
                      <a:alpha val="43137"/>
                    </a:srgbClr>
                  </a:outerShdw>
                </a:effectLst>
                <a:latin typeface="Arial"/>
                <a:cs typeface="Arial"/>
              </a:rPr>
              <a:t>(۱</a:t>
            </a:r>
            <a:r>
              <a:rPr lang="ar-EG" sz="4800" b="1" dirty="0" smtClean="0">
                <a:ln w="0"/>
                <a:solidFill>
                  <a:srgbClr val="FF0000"/>
                </a:solidFill>
                <a:effectLst>
                  <a:outerShdw blurRad="38100" dist="38100" dir="2700000" algn="tl">
                    <a:srgbClr val="000000">
                      <a:alpha val="43137"/>
                    </a:srgbClr>
                  </a:outerShdw>
                </a:effectLst>
                <a:latin typeface="SutonnyMJ"/>
                <a:cs typeface="Arial"/>
              </a:rPr>
              <a:t>)  ما هو الاخلاص؟</a:t>
            </a:r>
            <a:r>
              <a:rPr lang="ar-EG" sz="4000" b="1" dirty="0" smtClean="0">
                <a:ln w="0"/>
                <a:solidFill>
                  <a:srgbClr val="FF0000"/>
                </a:solidFill>
                <a:effectLst>
                  <a:outerShdw blurRad="38100" dist="38100" dir="2700000" algn="tl">
                    <a:srgbClr val="000000">
                      <a:alpha val="43137"/>
                    </a:srgbClr>
                  </a:outerShdw>
                </a:effectLst>
                <a:latin typeface="NikoshBAN" pitchFamily="2" charset="0"/>
                <a:cs typeface="NikoshBAN" pitchFamily="2" charset="0"/>
              </a:rPr>
              <a:t> </a:t>
            </a:r>
            <a:endParaRPr lang="ar-EG" sz="4800" b="1" dirty="0" smtClean="0">
              <a:ln w="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Rounded Rectangle 6"/>
          <p:cNvSpPr/>
          <p:nvPr/>
        </p:nvSpPr>
        <p:spPr>
          <a:xfrm>
            <a:off x="609600" y="2895600"/>
            <a:ext cx="8204971" cy="2819400"/>
          </a:xfrm>
          <a:prstGeom prst="roundRect">
            <a:avLst>
              <a:gd name="adj" fmla="val 15378"/>
            </a:avLst>
          </a:prstGeom>
          <a:blipFill>
            <a:blip r:embed="rId3"/>
            <a:tile tx="0" ty="0" sx="100000" sy="100000" flip="none" algn="tl"/>
          </a:blipFill>
          <a:ln w="5715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sp3d extrusionH="57150">
              <a:bevelT w="38100" h="38100" prst="slope"/>
            </a:sp3d>
          </a:bodyPr>
          <a:lstStyle/>
          <a:p>
            <a:pPr algn="r"/>
            <a:r>
              <a:rPr lang="ar-SA" sz="4800" b="1" dirty="0" smtClean="0">
                <a:ln w="0"/>
                <a:solidFill>
                  <a:schemeClr val="bg1"/>
                </a:solidFill>
                <a:effectLst>
                  <a:outerShdw blurRad="38100" dist="38100" dir="2700000" algn="tl">
                    <a:srgbClr val="000000">
                      <a:alpha val="43137"/>
                    </a:srgbClr>
                  </a:outerShdw>
                </a:effectLst>
                <a:latin typeface="Arial"/>
                <a:cs typeface="Arial"/>
              </a:rPr>
              <a:t>الجواب:</a:t>
            </a:r>
            <a:r>
              <a:rPr lang="ar-EG" sz="4800" b="1" dirty="0" smtClean="0">
                <a:ln w="0"/>
                <a:solidFill>
                  <a:schemeClr val="bg1"/>
                </a:solidFill>
                <a:effectLst>
                  <a:outerShdw blurRad="38100" dist="38100" dir="2700000" algn="tl">
                    <a:srgbClr val="000000">
                      <a:alpha val="43137"/>
                    </a:srgbClr>
                  </a:outerShdw>
                </a:effectLst>
                <a:latin typeface="Arial"/>
                <a:cs typeface="Arial"/>
              </a:rPr>
              <a:t> الاخلاص هو ان يجعل المسلم كل اعماله لله سبحانه وتعالى وابتغاء مرضاته وليس طلبا للرياء والسمعة-</a:t>
            </a:r>
            <a:endParaRPr lang="ar-SA" sz="4800" b="1" dirty="0" smtClean="0">
              <a:ln w="0"/>
              <a:solidFill>
                <a:schemeClr val="bg1"/>
              </a:solidFill>
              <a:effectLst>
                <a:outerShdw blurRad="38100" dist="38100" dir="2700000" algn="tl">
                  <a:srgbClr val="000000">
                    <a:alpha val="43137"/>
                  </a:srgbClr>
                </a:outerShdw>
              </a:effectLst>
              <a:latin typeface="Arial"/>
              <a:cs typeface="Arial"/>
            </a:endParaRPr>
          </a:p>
        </p:txBody>
      </p:sp>
      <p:sp>
        <p:nvSpPr>
          <p:cNvPr id="3" name="Date Placeholder 2"/>
          <p:cNvSpPr>
            <a:spLocks noGrp="1"/>
          </p:cNvSpPr>
          <p:nvPr>
            <p:ph type="dt" sz="half" idx="10"/>
          </p:nvPr>
        </p:nvSpPr>
        <p:spPr>
          <a:xfrm>
            <a:off x="5791200" y="6400800"/>
            <a:ext cx="3181350" cy="292100"/>
          </a:xfrm>
        </p:spPr>
        <p:txBody>
          <a:bodyPr/>
          <a:lstStyle/>
          <a:p>
            <a:fld id="{181F4A83-820B-417E-84A7-1BB82DD432BB}" type="datetime3">
              <a:rPr lang="en-US" smtClean="0"/>
              <a:t>28 December 2019</a:t>
            </a:fld>
            <a:endParaRPr lang="en-US" dirty="0"/>
          </a:p>
        </p:txBody>
      </p:sp>
      <p:sp>
        <p:nvSpPr>
          <p:cNvPr id="4" name="Footer Placeholder 3"/>
          <p:cNvSpPr>
            <a:spLocks noGrp="1"/>
          </p:cNvSpPr>
          <p:nvPr>
            <p:ph type="ftr" sz="quarter" idx="11"/>
          </p:nvPr>
        </p:nvSpPr>
        <p:spPr/>
        <p:txBody>
          <a:bodyPr/>
          <a:lstStyle/>
          <a:p>
            <a:r>
              <a:rPr lang="bn-IN" dirty="0" smtClean="0"/>
              <a:t>শরিফ  ০১৭১৪৭২১৬০৩</a:t>
            </a:r>
          </a:p>
          <a:p>
            <a:endParaRPr lang="en-US" dirty="0"/>
          </a:p>
        </p:txBody>
      </p:sp>
    </p:spTree>
    <p:extLst>
      <p:ext uri="{BB962C8B-B14F-4D97-AF65-F5344CB8AC3E}">
        <p14:creationId xmlns:p14="http://schemas.microsoft.com/office/powerpoint/2010/main" val="7425948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09800" y="152400"/>
            <a:ext cx="6604770" cy="1104900"/>
          </a:xfrm>
          <a:prstGeom prst="roundRect">
            <a:avLst>
              <a:gd name="adj" fmla="val 15378"/>
            </a:avLst>
          </a:prstGeom>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threePt" dir="t"/>
            </a:scene3d>
            <a:sp3d extrusionH="57150">
              <a:bevelT w="38100" h="38100" prst="slope"/>
            </a:sp3d>
          </a:bodyPr>
          <a:lstStyle/>
          <a:p>
            <a:pPr algn="r"/>
            <a:r>
              <a:rPr lang="ar-EG" sz="4800" b="1" dirty="0" smtClean="0">
                <a:ln w="0"/>
                <a:solidFill>
                  <a:srgbClr val="FF0000"/>
                </a:solidFill>
                <a:effectLst>
                  <a:outerShdw blurRad="38100" dist="38100" dir="2700000" algn="tl">
                    <a:srgbClr val="000000">
                      <a:alpha val="43137"/>
                    </a:srgbClr>
                  </a:outerShdw>
                </a:effectLst>
                <a:latin typeface="SutonnyMJ"/>
                <a:cs typeface="Arial"/>
              </a:rPr>
              <a:t>(</a:t>
            </a:r>
            <a:r>
              <a:rPr lang="ar-EG" sz="4800" b="1" dirty="0">
                <a:ln w="0"/>
                <a:solidFill>
                  <a:srgbClr val="FF0000"/>
                </a:solidFill>
                <a:effectLst>
                  <a:outerShdw blurRad="38100" dist="38100" dir="2700000" algn="tl">
                    <a:srgbClr val="000000">
                      <a:alpha val="43137"/>
                    </a:srgbClr>
                  </a:outerShdw>
                </a:effectLst>
                <a:latin typeface="Arial"/>
                <a:cs typeface="Arial"/>
              </a:rPr>
              <a:t>۲</a:t>
            </a:r>
            <a:r>
              <a:rPr lang="ar-EG" sz="4800" b="1" dirty="0" smtClean="0">
                <a:ln w="0"/>
                <a:solidFill>
                  <a:srgbClr val="FF0000"/>
                </a:solidFill>
                <a:effectLst>
                  <a:outerShdw blurRad="38100" dist="38100" dir="2700000" algn="tl">
                    <a:srgbClr val="000000">
                      <a:alpha val="43137"/>
                    </a:srgbClr>
                  </a:outerShdw>
                </a:effectLst>
                <a:latin typeface="SutonnyMJ"/>
                <a:cs typeface="Arial"/>
              </a:rPr>
              <a:t>)</a:t>
            </a:r>
            <a:r>
              <a:rPr lang="ar-EG" sz="4800" b="1" dirty="0">
                <a:ln w="0"/>
                <a:solidFill>
                  <a:srgbClr val="FF0000"/>
                </a:solidFill>
                <a:effectLst>
                  <a:outerShdw blurRad="38100" dist="38100" dir="2700000" algn="tl">
                    <a:srgbClr val="000000">
                      <a:alpha val="43137"/>
                    </a:srgbClr>
                  </a:outerShdw>
                </a:effectLst>
                <a:latin typeface="Arial"/>
                <a:cs typeface="Arial"/>
              </a:rPr>
              <a:t> </a:t>
            </a:r>
            <a:r>
              <a:rPr lang="ar-EG" sz="4800" b="1" dirty="0" smtClean="0">
                <a:ln w="0"/>
                <a:solidFill>
                  <a:srgbClr val="FF0000"/>
                </a:solidFill>
                <a:effectLst>
                  <a:outerShdw blurRad="38100" dist="38100" dir="2700000" algn="tl">
                    <a:srgbClr val="000000">
                      <a:alpha val="43137"/>
                    </a:srgbClr>
                  </a:outerShdw>
                </a:effectLst>
                <a:latin typeface="Arial"/>
                <a:cs typeface="Arial"/>
              </a:rPr>
              <a:t>ما الشرطان لقبول </a:t>
            </a:r>
            <a:r>
              <a:rPr lang="ar-EG" sz="4800" b="1" dirty="0" smtClean="0">
                <a:ln w="0"/>
                <a:solidFill>
                  <a:srgbClr val="FF0000"/>
                </a:solidFill>
                <a:effectLst>
                  <a:outerShdw blurRad="38100" dist="38100" dir="2700000" algn="tl">
                    <a:srgbClr val="000000">
                      <a:alpha val="43137"/>
                    </a:srgbClr>
                  </a:outerShdw>
                </a:effectLst>
                <a:latin typeface="Arial"/>
                <a:cs typeface="Arial"/>
              </a:rPr>
              <a:t>العبادة</a:t>
            </a:r>
            <a:r>
              <a:rPr lang="ar-EG" sz="4800" b="1" dirty="0" smtClean="0">
                <a:ln w="0"/>
                <a:solidFill>
                  <a:srgbClr val="FF0000"/>
                </a:solidFill>
                <a:effectLst>
                  <a:outerShdw blurRad="38100" dist="38100" dir="2700000" algn="tl">
                    <a:srgbClr val="000000">
                      <a:alpha val="43137"/>
                    </a:srgbClr>
                  </a:outerShdw>
                </a:effectLst>
                <a:latin typeface="NikoshBAN" pitchFamily="2" charset="0"/>
                <a:cs typeface="Arial"/>
              </a:rPr>
              <a:t>؟</a:t>
            </a:r>
            <a:r>
              <a:rPr lang="en-US" sz="4800" b="1" dirty="0" smtClean="0">
                <a:ln w="0"/>
                <a:solidFill>
                  <a:srgbClr val="FF0000"/>
                </a:solidFill>
                <a:effectLst>
                  <a:outerShdw blurRad="38100" dist="38100" dir="2700000" algn="tl">
                    <a:srgbClr val="000000">
                      <a:alpha val="43137"/>
                    </a:srgbClr>
                  </a:outerShdw>
                </a:effectLst>
                <a:latin typeface="NikoshBAN" pitchFamily="2" charset="0"/>
                <a:cs typeface="NikoshBAN" pitchFamily="2" charset="0"/>
              </a:rPr>
              <a:t> </a:t>
            </a:r>
            <a:endParaRPr lang="ar-SA" sz="3600" b="1" dirty="0" smtClean="0">
              <a:ln w="0"/>
              <a:solidFill>
                <a:srgbClr val="FF0000"/>
              </a:solidFill>
              <a:effectLst>
                <a:outerShdw blurRad="38100" dist="38100" dir="2700000" algn="tl">
                  <a:srgbClr val="000000">
                    <a:alpha val="43137"/>
                  </a:srgbClr>
                </a:outerShdw>
              </a:effectLst>
              <a:latin typeface="NikoshBAN" pitchFamily="2" charset="0"/>
              <a:cs typeface="Arial"/>
            </a:endParaRPr>
          </a:p>
        </p:txBody>
      </p:sp>
      <p:sp>
        <p:nvSpPr>
          <p:cNvPr id="7" name="Rounded Rectangle 6"/>
          <p:cNvSpPr/>
          <p:nvPr/>
        </p:nvSpPr>
        <p:spPr>
          <a:xfrm>
            <a:off x="574896" y="1257300"/>
            <a:ext cx="8232548" cy="2057400"/>
          </a:xfrm>
          <a:prstGeom prst="roundRect">
            <a:avLst>
              <a:gd name="adj" fmla="val 15378"/>
            </a:avLst>
          </a:prstGeom>
          <a:blipFill>
            <a:blip r:embed="rId3"/>
            <a:tile tx="0" ty="0" sx="100000" sy="100000" flip="none" algn="tl"/>
          </a:blipFill>
          <a:ln w="5715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sp3d extrusionH="57150">
              <a:bevelT w="38100" h="38100" prst="slope"/>
            </a:sp3d>
          </a:bodyPr>
          <a:lstStyle/>
          <a:p>
            <a:pPr algn="r"/>
            <a:r>
              <a:rPr lang="ar-SA" sz="4400" b="1" dirty="0" smtClean="0">
                <a:ln w="0"/>
                <a:solidFill>
                  <a:schemeClr val="bg1"/>
                </a:solidFill>
                <a:effectLst>
                  <a:outerShdw blurRad="38100" dist="38100" dir="2700000" algn="tl">
                    <a:srgbClr val="000000">
                      <a:alpha val="43137"/>
                    </a:srgbClr>
                  </a:outerShdw>
                </a:effectLst>
                <a:latin typeface="Arial"/>
                <a:cs typeface="Arial"/>
              </a:rPr>
              <a:t>الجواب: </a:t>
            </a:r>
            <a:r>
              <a:rPr lang="ar-EG" sz="4400" b="1" dirty="0" smtClean="0">
                <a:ln w="0"/>
                <a:solidFill>
                  <a:schemeClr val="bg1"/>
                </a:solidFill>
                <a:effectLst>
                  <a:outerShdw blurRad="38100" dist="38100" dir="2700000" algn="tl">
                    <a:srgbClr val="000000">
                      <a:alpha val="43137"/>
                    </a:srgbClr>
                  </a:outerShdw>
                </a:effectLst>
                <a:latin typeface="Arial"/>
                <a:cs typeface="Arial"/>
              </a:rPr>
              <a:t>ان العبادة كلها لاتقبل الا بشرطين وهما :                                          ۱. الاخلاص ۲. المتابعة للرسول ص.</a:t>
            </a:r>
            <a:endParaRPr lang="ar-SA" sz="4400" b="1" dirty="0" smtClean="0">
              <a:ln w="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Date Placeholder 1"/>
          <p:cNvSpPr>
            <a:spLocks noGrp="1"/>
          </p:cNvSpPr>
          <p:nvPr>
            <p:ph type="dt" sz="half" idx="10"/>
          </p:nvPr>
        </p:nvSpPr>
        <p:spPr>
          <a:xfrm>
            <a:off x="5791200" y="6477000"/>
            <a:ext cx="3181350" cy="292100"/>
          </a:xfrm>
        </p:spPr>
        <p:txBody>
          <a:bodyPr/>
          <a:lstStyle/>
          <a:p>
            <a:fld id="{9CB823B7-FE76-47A2-BAB5-097F90635509}" type="datetime3">
              <a:rPr lang="en-US" smtClean="0"/>
              <a:t>28 December 2019</a:t>
            </a:fld>
            <a:endParaRPr lang="en-US" dirty="0"/>
          </a:p>
        </p:txBody>
      </p:sp>
      <p:sp>
        <p:nvSpPr>
          <p:cNvPr id="3" name="Footer Placeholder 2"/>
          <p:cNvSpPr>
            <a:spLocks noGrp="1"/>
          </p:cNvSpPr>
          <p:nvPr>
            <p:ph type="ftr" sz="quarter" idx="11"/>
          </p:nvPr>
        </p:nvSpPr>
        <p:spPr>
          <a:xfrm>
            <a:off x="-152400" y="6400800"/>
            <a:ext cx="3200400" cy="441434"/>
          </a:xfrm>
        </p:spPr>
        <p:txBody>
          <a:bodyPr/>
          <a:lstStyle/>
          <a:p>
            <a:r>
              <a:rPr lang="bn-IN" dirty="0" smtClean="0"/>
              <a:t>শরিফ ০১৭১৪৭২১৬০৩</a:t>
            </a:r>
          </a:p>
          <a:p>
            <a:endParaRPr lang="en-US" dirty="0"/>
          </a:p>
        </p:txBody>
      </p:sp>
      <p:sp>
        <p:nvSpPr>
          <p:cNvPr id="10" name="Rounded Rectangle 9"/>
          <p:cNvSpPr/>
          <p:nvPr/>
        </p:nvSpPr>
        <p:spPr>
          <a:xfrm>
            <a:off x="2227579" y="3668404"/>
            <a:ext cx="6569211" cy="1104900"/>
          </a:xfrm>
          <a:prstGeom prst="roundRect">
            <a:avLst>
              <a:gd name="adj" fmla="val 15378"/>
            </a:avLst>
          </a:prstGeom>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threePt" dir="t"/>
            </a:scene3d>
            <a:sp3d extrusionH="57150">
              <a:bevelT w="38100" h="38100" prst="slope"/>
            </a:sp3d>
          </a:bodyPr>
          <a:lstStyle/>
          <a:p>
            <a:pPr algn="r"/>
            <a:r>
              <a:rPr lang="ar-SA" sz="4800" b="1" dirty="0" smtClean="0">
                <a:ln w="0"/>
                <a:solidFill>
                  <a:srgbClr val="C00000"/>
                </a:solidFill>
                <a:effectLst>
                  <a:outerShdw blurRad="38100" dist="38100" dir="2700000" algn="tl">
                    <a:srgbClr val="000000">
                      <a:alpha val="43137"/>
                    </a:srgbClr>
                  </a:outerShdw>
                </a:effectLst>
                <a:latin typeface="Arial"/>
                <a:cs typeface="Arial"/>
              </a:rPr>
              <a:t>٣)  </a:t>
            </a:r>
            <a:r>
              <a:rPr lang="ar-EG" sz="4800" b="1" dirty="0" smtClean="0">
                <a:ln w="0"/>
                <a:solidFill>
                  <a:srgbClr val="C00000"/>
                </a:solidFill>
                <a:effectLst>
                  <a:outerShdw blurRad="38100" dist="38100" dir="2700000" algn="tl">
                    <a:srgbClr val="000000">
                      <a:alpha val="43137"/>
                    </a:srgbClr>
                  </a:outerShdw>
                </a:effectLst>
                <a:latin typeface="Arial"/>
                <a:cs typeface="Arial"/>
              </a:rPr>
              <a:t>ماذا امر الله تعلى لعباده؟</a:t>
            </a:r>
            <a:r>
              <a:rPr lang="en-US" sz="4000" dirty="0" smtClean="0">
                <a:ln w="0"/>
                <a:solidFill>
                  <a:srgbClr val="C00000"/>
                </a:solidFill>
                <a:effectLst>
                  <a:outerShdw blurRad="38100" dist="38100" dir="2700000" algn="tl">
                    <a:srgbClr val="000000">
                      <a:alpha val="43137"/>
                    </a:srgbClr>
                  </a:outerShdw>
                </a:effectLst>
                <a:latin typeface="NikoshBAN" pitchFamily="2" charset="0"/>
                <a:cs typeface="NikoshBAN" pitchFamily="2" charset="0"/>
              </a:rPr>
              <a:t> </a:t>
            </a:r>
            <a:endParaRPr lang="ar-SA" sz="4000" b="1" dirty="0" smtClean="0">
              <a:ln w="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1" name="Rounded Rectangle 10"/>
          <p:cNvSpPr/>
          <p:nvPr/>
        </p:nvSpPr>
        <p:spPr>
          <a:xfrm>
            <a:off x="589279" y="4876800"/>
            <a:ext cx="8189732" cy="1524000"/>
          </a:xfrm>
          <a:prstGeom prst="roundRect">
            <a:avLst>
              <a:gd name="adj" fmla="val 15378"/>
            </a:avLst>
          </a:prstGeom>
          <a:blipFill>
            <a:blip r:embed="rId4"/>
            <a:tile tx="0" ty="0" sx="100000" sy="100000" flip="none" algn="tl"/>
          </a:blipFill>
          <a:ln w="5715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sp3d extrusionH="57150">
              <a:bevelT w="38100" h="38100" prst="slope"/>
            </a:sp3d>
          </a:bodyPr>
          <a:lstStyle/>
          <a:p>
            <a:pPr algn="r" rtl="1"/>
            <a:r>
              <a:rPr lang="ar-SA" sz="4400" b="1" dirty="0" smtClean="0">
                <a:ln w="0"/>
                <a:solidFill>
                  <a:schemeClr val="bg1"/>
                </a:solidFill>
                <a:effectLst>
                  <a:outerShdw blurRad="38100" dist="38100" dir="2700000" algn="tl">
                    <a:srgbClr val="000000">
                      <a:alpha val="43137"/>
                    </a:srgbClr>
                  </a:outerShdw>
                </a:effectLst>
                <a:latin typeface="Arial"/>
                <a:cs typeface="Arial"/>
              </a:rPr>
              <a:t>الجواب:</a:t>
            </a:r>
            <a:r>
              <a:rPr lang="ar-EG" sz="4400" b="1" dirty="0" smtClean="0">
                <a:ln w="0"/>
                <a:solidFill>
                  <a:schemeClr val="bg1"/>
                </a:solidFill>
                <a:effectLst>
                  <a:outerShdw blurRad="38100" dist="38100" dir="2700000" algn="tl">
                    <a:srgbClr val="000000">
                      <a:alpha val="43137"/>
                    </a:srgbClr>
                  </a:outerShdw>
                </a:effectLst>
                <a:latin typeface="Arial"/>
                <a:cs typeface="Arial"/>
              </a:rPr>
              <a:t> امر الله تعلى عبادة ان يعبدوا الله مخلصين له ويقيموا الصلاة و يؤتو الزكاة </a:t>
            </a:r>
            <a:r>
              <a:rPr lang="ar-SA" sz="4400" b="1" dirty="0" smtClean="0">
                <a:ln w="0"/>
                <a:solidFill>
                  <a:schemeClr val="bg1"/>
                </a:solidFill>
                <a:effectLst>
                  <a:outerShdw blurRad="38100" dist="38100" dir="2700000" algn="tl">
                    <a:srgbClr val="000000">
                      <a:alpha val="43137"/>
                    </a:srgbClr>
                  </a:outerShdw>
                </a:effectLst>
                <a:latin typeface="Arial"/>
                <a:cs typeface="Arial"/>
              </a:rPr>
              <a:t>- </a:t>
            </a:r>
          </a:p>
        </p:txBody>
      </p:sp>
    </p:spTree>
    <p:extLst>
      <p:ext uri="{BB962C8B-B14F-4D97-AF65-F5344CB8AC3E}">
        <p14:creationId xmlns:p14="http://schemas.microsoft.com/office/powerpoint/2010/main" val="33494892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anim calcmode="lin" valueType="num">
                                      <p:cBhvr>
                                        <p:cTn id="2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62650" y="6400800"/>
            <a:ext cx="3181350" cy="292100"/>
          </a:xfrm>
        </p:spPr>
        <p:txBody>
          <a:bodyPr/>
          <a:lstStyle/>
          <a:p>
            <a:fld id="{9CB823B7-FE76-47A2-BAB5-097F90635509}" type="datetime3">
              <a:rPr lang="en-US" smtClean="0"/>
              <a:t>28 December 2019</a:t>
            </a:fld>
            <a:endParaRPr lang="en-US" dirty="0"/>
          </a:p>
        </p:txBody>
      </p:sp>
      <p:sp>
        <p:nvSpPr>
          <p:cNvPr id="3" name="Footer Placeholder 2"/>
          <p:cNvSpPr>
            <a:spLocks noGrp="1"/>
          </p:cNvSpPr>
          <p:nvPr>
            <p:ph type="ftr" sz="quarter" idx="11"/>
          </p:nvPr>
        </p:nvSpPr>
        <p:spPr/>
        <p:txBody>
          <a:bodyPr/>
          <a:lstStyle/>
          <a:p>
            <a:r>
              <a:rPr lang="bn-IN" dirty="0" smtClean="0"/>
              <a:t>শরিফ ০১৭১৪৭২১৬০৩</a:t>
            </a:r>
          </a:p>
          <a:p>
            <a:endParaRPr lang="en-US" dirty="0"/>
          </a:p>
        </p:txBody>
      </p:sp>
      <p:sp>
        <p:nvSpPr>
          <p:cNvPr id="9" name="Rounded Rectangle 8"/>
          <p:cNvSpPr/>
          <p:nvPr/>
        </p:nvSpPr>
        <p:spPr>
          <a:xfrm>
            <a:off x="2438399" y="590550"/>
            <a:ext cx="6426985" cy="1162050"/>
          </a:xfrm>
          <a:prstGeom prst="roundRect">
            <a:avLst>
              <a:gd name="adj" fmla="val 15378"/>
            </a:avLst>
          </a:prstGeom>
          <a:ln w="57150">
            <a:solidFill>
              <a:srgbClr val="FFC000"/>
            </a:solidFill>
          </a:ln>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threePt" dir="t"/>
            </a:scene3d>
            <a:sp3d extrusionH="57150">
              <a:bevelT w="38100" h="38100" prst="slope"/>
            </a:sp3d>
          </a:bodyPr>
          <a:lstStyle/>
          <a:p>
            <a:pPr algn="r"/>
            <a:r>
              <a:rPr lang="ar-SA" sz="4800" b="1" dirty="0" smtClean="0">
                <a:ln w="0"/>
                <a:solidFill>
                  <a:srgbClr val="C00000"/>
                </a:solidFill>
                <a:effectLst>
                  <a:outerShdw blurRad="38100" dist="38100" dir="2700000" algn="tl">
                    <a:srgbClr val="000000">
                      <a:alpha val="43137"/>
                    </a:srgbClr>
                  </a:outerShdw>
                </a:effectLst>
                <a:latin typeface="Arial"/>
                <a:cs typeface="Arial"/>
              </a:rPr>
              <a:t>٤)</a:t>
            </a:r>
            <a:r>
              <a:rPr lang="ar-EG" sz="4800" b="1" dirty="0" smtClean="0">
                <a:ln w="0"/>
                <a:solidFill>
                  <a:srgbClr val="C00000"/>
                </a:solidFill>
                <a:effectLst>
                  <a:outerShdw blurRad="38100" dist="38100" dir="2700000" algn="tl">
                    <a:srgbClr val="000000">
                      <a:alpha val="43137"/>
                    </a:srgbClr>
                  </a:outerShdw>
                </a:effectLst>
                <a:latin typeface="Arial"/>
                <a:cs typeface="Arial"/>
              </a:rPr>
              <a:t> ماذا انزل الله تعالى لعبادة؟</a:t>
            </a:r>
            <a:r>
              <a:rPr lang="ar-SA" sz="4800" b="1" dirty="0" smtClean="0">
                <a:ln w="0"/>
                <a:solidFill>
                  <a:srgbClr val="C00000"/>
                </a:solidFill>
                <a:effectLst>
                  <a:outerShdw blurRad="38100" dist="38100" dir="2700000" algn="tl">
                    <a:srgbClr val="000000">
                      <a:alpha val="43137"/>
                    </a:srgbClr>
                  </a:outerShdw>
                </a:effectLst>
                <a:latin typeface="Arial"/>
                <a:cs typeface="Arial"/>
              </a:rPr>
              <a:t> </a:t>
            </a:r>
          </a:p>
        </p:txBody>
      </p:sp>
      <p:sp>
        <p:nvSpPr>
          <p:cNvPr id="10" name="Rounded Rectangle 9"/>
          <p:cNvSpPr/>
          <p:nvPr/>
        </p:nvSpPr>
        <p:spPr>
          <a:xfrm>
            <a:off x="247061" y="1828800"/>
            <a:ext cx="8649856" cy="1295400"/>
          </a:xfrm>
          <a:prstGeom prst="roundRect">
            <a:avLst>
              <a:gd name="adj" fmla="val 15378"/>
            </a:avLst>
          </a:prstGeom>
          <a:blipFill>
            <a:blip r:embed="rId3"/>
            <a:tile tx="0" ty="0" sx="100000" sy="100000" flip="none" algn="tl"/>
          </a:blipFill>
          <a:ln w="5715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sp3d extrusionH="57150">
              <a:bevelT w="38100" h="38100" prst="slope"/>
            </a:sp3d>
          </a:bodyPr>
          <a:lstStyle/>
          <a:p>
            <a:pPr algn="r"/>
            <a:r>
              <a:rPr lang="ar-SA" sz="4400" b="1" dirty="0" smtClean="0">
                <a:ln w="0"/>
                <a:solidFill>
                  <a:schemeClr val="bg1"/>
                </a:solidFill>
                <a:effectLst>
                  <a:outerShdw blurRad="38100" dist="38100" dir="2700000" algn="tl">
                    <a:srgbClr val="000000">
                      <a:alpha val="43137"/>
                    </a:srgbClr>
                  </a:outerShdw>
                </a:effectLst>
                <a:latin typeface="Arial"/>
                <a:cs typeface="Arial"/>
              </a:rPr>
              <a:t>الجواب: </a:t>
            </a:r>
            <a:r>
              <a:rPr lang="ar-EG" sz="4400" b="1" dirty="0" smtClean="0">
                <a:ln w="0"/>
                <a:solidFill>
                  <a:schemeClr val="bg1"/>
                </a:solidFill>
                <a:effectLst>
                  <a:outerShdw blurRad="38100" dist="38100" dir="2700000" algn="tl">
                    <a:srgbClr val="000000">
                      <a:alpha val="43137"/>
                    </a:srgbClr>
                  </a:outerShdw>
                </a:effectLst>
                <a:latin typeface="Arial"/>
                <a:cs typeface="Arial"/>
              </a:rPr>
              <a:t>انزل الله تعالى لعباده الكتاب بالحق</a:t>
            </a:r>
            <a:r>
              <a:rPr lang="ar-SA" sz="4400" b="1" dirty="0" smtClean="0">
                <a:ln w="0"/>
                <a:solidFill>
                  <a:schemeClr val="bg1"/>
                </a:solidFill>
                <a:effectLst>
                  <a:outerShdw blurRad="38100" dist="38100" dir="2700000" algn="tl">
                    <a:srgbClr val="000000">
                      <a:alpha val="43137"/>
                    </a:srgbClr>
                  </a:outerShdw>
                </a:effectLst>
                <a:latin typeface="Arial"/>
                <a:cs typeface="Arial"/>
              </a:rPr>
              <a:t>- </a:t>
            </a:r>
            <a:r>
              <a:rPr lang="en-US" sz="4400" b="1" dirty="0" smtClean="0">
                <a:ln w="0"/>
                <a:solidFill>
                  <a:schemeClr val="bg1"/>
                </a:solidFill>
                <a:effectLst>
                  <a:outerShdw blurRad="38100" dist="38100" dir="2700000" algn="tl">
                    <a:srgbClr val="000000">
                      <a:alpha val="43137"/>
                    </a:srgbClr>
                  </a:outerShdw>
                </a:effectLst>
                <a:latin typeface="Arial"/>
                <a:cs typeface="Arial"/>
              </a:rPr>
              <a:t> </a:t>
            </a:r>
            <a:endParaRPr lang="ar-SA" sz="4400" b="1" dirty="0" smtClean="0">
              <a:ln w="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ounded Rectangle 3"/>
          <p:cNvSpPr/>
          <p:nvPr/>
        </p:nvSpPr>
        <p:spPr>
          <a:xfrm>
            <a:off x="3497262" y="3657600"/>
            <a:ext cx="5334001" cy="990600"/>
          </a:xfrm>
          <a:prstGeom prst="roundRect">
            <a:avLst/>
          </a:prstGeom>
          <a:ln>
            <a:solidFill>
              <a:srgbClr val="7030A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ar-EG" sz="6000" dirty="0" smtClean="0">
                <a:solidFill>
                  <a:srgbClr val="C00000"/>
                </a:solidFill>
                <a:latin typeface="SutonnyMJ"/>
                <a:cs typeface="Arial"/>
              </a:rPr>
              <a:t>(</a:t>
            </a:r>
            <a:r>
              <a:rPr lang="ar-EG" sz="6000" dirty="0" smtClean="0">
                <a:solidFill>
                  <a:srgbClr val="C00000"/>
                </a:solidFill>
                <a:latin typeface="Arial"/>
                <a:cs typeface="Arial"/>
              </a:rPr>
              <a:t>۵</a:t>
            </a:r>
            <a:r>
              <a:rPr lang="ar-EG" sz="6000" dirty="0" smtClean="0">
                <a:solidFill>
                  <a:srgbClr val="C00000"/>
                </a:solidFill>
                <a:latin typeface="SutonnyMJ"/>
                <a:cs typeface="Arial"/>
              </a:rPr>
              <a:t>) من لا يهدى الله؟</a:t>
            </a:r>
            <a:endParaRPr lang="en-US" sz="6000" dirty="0">
              <a:solidFill>
                <a:srgbClr val="C00000"/>
              </a:solidFill>
            </a:endParaRPr>
          </a:p>
        </p:txBody>
      </p:sp>
      <p:sp>
        <p:nvSpPr>
          <p:cNvPr id="5" name="Rounded Rectangle 4"/>
          <p:cNvSpPr/>
          <p:nvPr/>
        </p:nvSpPr>
        <p:spPr>
          <a:xfrm>
            <a:off x="247061" y="4724400"/>
            <a:ext cx="8649856" cy="1828800"/>
          </a:xfrm>
          <a:prstGeom prst="roundRect">
            <a:avLst/>
          </a:prstGeom>
          <a:ln w="57150">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5400" b="1" dirty="0" smtClean="0"/>
              <a:t> الجواب : ان الله لا يهدى من يشرك به-</a:t>
            </a:r>
            <a:endParaRPr lang="en-US" sz="5400" b="1" dirty="0"/>
          </a:p>
        </p:txBody>
      </p:sp>
    </p:spTree>
    <p:extLst>
      <p:ext uri="{BB962C8B-B14F-4D97-AF65-F5344CB8AC3E}">
        <p14:creationId xmlns:p14="http://schemas.microsoft.com/office/powerpoint/2010/main" val="7895610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87203" y="2271215"/>
            <a:ext cx="8052571" cy="3048000"/>
          </a:xfrm>
          <a:prstGeom prst="roundRect">
            <a:avLst>
              <a:gd name="adj" fmla="val 15378"/>
            </a:avLst>
          </a:prstGeom>
          <a:solidFill>
            <a:srgbClr val="002060"/>
          </a:solidFill>
          <a:ln w="38100"/>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threePt" dir="t"/>
            </a:scene3d>
            <a:sp3d extrusionH="57150">
              <a:bevelT w="38100" h="38100" prst="slope"/>
            </a:sp3d>
          </a:bodyPr>
          <a:lstStyle/>
          <a:p>
            <a:pPr lvl="1" algn="r" rtl="1"/>
            <a:r>
              <a:rPr lang="ar-EG" sz="48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(ا) على المسلم ان </a:t>
            </a:r>
            <a:r>
              <a:rPr lang="ar-EG" sz="48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يخلاص</a:t>
            </a:r>
            <a:r>
              <a:rPr lang="bn-IN" sz="48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 </a:t>
            </a:r>
            <a:r>
              <a:rPr lang="ar-EG" sz="48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النية </a:t>
            </a:r>
            <a:r>
              <a:rPr lang="ar-EG" sz="48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فى اعمال </a:t>
            </a:r>
            <a:r>
              <a:rPr lang="bn-IN" sz="4800" b="1" dirty="0">
                <a:ln w="0"/>
                <a:solidFill>
                  <a:schemeClr val="tx1">
                    <a:lumMod val="95000"/>
                    <a:lumOff val="5000"/>
                  </a:schemeClr>
                </a:solidFill>
                <a:effectLst>
                  <a:outerShdw blurRad="38100" dist="38100" dir="2700000" algn="tl">
                    <a:srgbClr val="000000">
                      <a:alpha val="43137"/>
                    </a:srgbClr>
                  </a:outerShdw>
                </a:effectLst>
                <a:latin typeface="Arial"/>
                <a:cs typeface="Arial"/>
              </a:rPr>
              <a:t> </a:t>
            </a:r>
            <a:r>
              <a:rPr lang="bn-IN" sz="48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   </a:t>
            </a:r>
            <a:r>
              <a:rPr lang="en-US" sz="48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 </a:t>
            </a:r>
            <a:r>
              <a:rPr lang="ar-EG" sz="48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الحياة كلها</a:t>
            </a:r>
            <a:r>
              <a:rPr lang="ar-SA" sz="48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a:t>
            </a:r>
            <a:r>
              <a:rPr lang="en-US" sz="48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  </a:t>
            </a:r>
            <a:r>
              <a:rPr lang="ar-SA" sz="48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 </a:t>
            </a:r>
            <a:endParaRPr lang="en-US" sz="4800" b="1" dirty="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a:p>
            <a:pPr rtl="1"/>
            <a:r>
              <a:rPr lang="bn-IN" sz="4800" b="1"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মু</a:t>
            </a:r>
            <a:r>
              <a:rPr lang="en-US" sz="4800" b="1" dirty="0" err="1"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সলমানদের</a:t>
            </a:r>
            <a:r>
              <a:rPr lang="en-US" sz="4800" b="1"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4800" b="1" dirty="0" err="1"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উচিত</a:t>
            </a:r>
            <a:r>
              <a:rPr lang="en-US" sz="4800" b="1"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4800" b="1" dirty="0" err="1"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জীবনের</a:t>
            </a:r>
            <a:r>
              <a:rPr lang="en-US" sz="4800" b="1"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4800" b="1" dirty="0" err="1"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সকল</a:t>
            </a:r>
            <a:r>
              <a:rPr lang="en-US" sz="4800" b="1"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4800" b="1" dirty="0" err="1"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কাজে</a:t>
            </a:r>
            <a:r>
              <a:rPr lang="en-US" sz="4800" b="1" dirty="0">
                <a:ln w="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4800" b="1" dirty="0" err="1"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নিয়ত</a:t>
            </a:r>
            <a:r>
              <a:rPr lang="en-US" sz="4800" b="1"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4800" b="1" dirty="0" err="1"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শুদ্ধ</a:t>
            </a:r>
            <a:r>
              <a:rPr lang="en-US" sz="4800" b="1"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4800" b="1" dirty="0" err="1"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করা</a:t>
            </a:r>
            <a:r>
              <a:rPr lang="bn-IN" sz="4800" b="1" dirty="0">
                <a:ln w="0"/>
                <a:solidFill>
                  <a:srgbClr val="FFFF00"/>
                </a:solidFill>
                <a:effectLst>
                  <a:outerShdw blurRad="38100" dist="38100" dir="2700000" algn="tl">
                    <a:srgbClr val="000000">
                      <a:alpha val="43137"/>
                    </a:srgbClr>
                  </a:outerShdw>
                </a:effectLst>
                <a:latin typeface="NikoshBAN" pitchFamily="2" charset="0"/>
                <a:cs typeface="NikoshBAN" pitchFamily="2" charset="0"/>
              </a:rPr>
              <a:t>।</a:t>
            </a:r>
            <a:endParaRPr lang="en-US" sz="4800" b="1" dirty="0">
              <a:ln w="0"/>
              <a:solidFill>
                <a:srgbClr val="FFFF00"/>
              </a:solidFill>
              <a:effectLst>
                <a:outerShdw blurRad="38100" dist="38100" dir="2700000" algn="tl">
                  <a:srgbClr val="000000">
                    <a:alpha val="43137"/>
                  </a:srgbClr>
                </a:outerShdw>
              </a:effectLst>
              <a:latin typeface="Arial"/>
              <a:cs typeface="Arial"/>
            </a:endParaRPr>
          </a:p>
        </p:txBody>
      </p:sp>
      <p:sp>
        <p:nvSpPr>
          <p:cNvPr id="9" name="Rounded Rectangle 8"/>
          <p:cNvSpPr/>
          <p:nvPr/>
        </p:nvSpPr>
        <p:spPr>
          <a:xfrm>
            <a:off x="304800" y="152400"/>
            <a:ext cx="8534399" cy="1676400"/>
          </a:xfrm>
          <a:prstGeom prst="roundRect">
            <a:avLst>
              <a:gd name="adj" fmla="val 15378"/>
            </a:avLst>
          </a:prstGeom>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prst="slope"/>
            </a:sp3d>
          </a:bodyPr>
          <a:lstStyle/>
          <a:p>
            <a:pPr algn="ctr"/>
            <a:r>
              <a:rPr lang="ar-SA"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كتابة الصحيح أو الخطأ مع تصحيح الخطأ:</a:t>
            </a:r>
          </a:p>
          <a:p>
            <a:pPr algn="ctr"/>
            <a:r>
              <a:rPr lang="bn-IN" sz="4800"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ভূ</a:t>
            </a:r>
            <a:r>
              <a:rPr lang="en-US" sz="4800"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ল </a:t>
            </a:r>
            <a:r>
              <a:rPr lang="en-US" sz="4800" dirty="0" err="1"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সংশোধন</a:t>
            </a:r>
            <a:r>
              <a:rPr lang="bn-IN" sz="4800"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4800" dirty="0" err="1"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সহ</a:t>
            </a:r>
            <a:r>
              <a:rPr lang="en-US" sz="4800"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4800" dirty="0" err="1"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সঠিক</a:t>
            </a:r>
            <a:r>
              <a:rPr lang="en-US" sz="4800"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4800" dirty="0" err="1"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অথবা</a:t>
            </a:r>
            <a:r>
              <a:rPr lang="en-US" sz="4800"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bn-IN" sz="4800"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ভূ</a:t>
            </a:r>
            <a:r>
              <a:rPr lang="en-US" sz="4800"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ল </a:t>
            </a:r>
            <a:r>
              <a:rPr lang="en-US" sz="4800" dirty="0" err="1"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লিখন</a:t>
            </a:r>
            <a:r>
              <a:rPr lang="en-US" sz="4800"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a:t>
            </a:r>
            <a:r>
              <a:rPr lang="ar-SA"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endParaRPr lang="bn-BD"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Date Placeholder 1"/>
          <p:cNvSpPr>
            <a:spLocks noGrp="1"/>
          </p:cNvSpPr>
          <p:nvPr>
            <p:ph type="dt" sz="half" idx="10"/>
          </p:nvPr>
        </p:nvSpPr>
        <p:spPr>
          <a:xfrm>
            <a:off x="5867400" y="6400800"/>
            <a:ext cx="3181350" cy="292100"/>
          </a:xfrm>
        </p:spPr>
        <p:txBody>
          <a:bodyPr/>
          <a:lstStyle/>
          <a:p>
            <a:fld id="{24BCE89E-1211-4198-84FF-7FA4CFF73555}" type="datetime3">
              <a:rPr lang="en-US" smtClean="0"/>
              <a:t>28 December 2019</a:t>
            </a:fld>
            <a:endParaRPr lang="en-US" dirty="0"/>
          </a:p>
        </p:txBody>
      </p:sp>
      <p:sp>
        <p:nvSpPr>
          <p:cNvPr id="3" name="Footer Placeholder 2"/>
          <p:cNvSpPr>
            <a:spLocks noGrp="1"/>
          </p:cNvSpPr>
          <p:nvPr>
            <p:ph type="ftr" sz="quarter" idx="11"/>
          </p:nvPr>
        </p:nvSpPr>
        <p:spPr/>
        <p:txBody>
          <a:bodyPr/>
          <a:lstStyle/>
          <a:p>
            <a:r>
              <a:rPr lang="bn-IN" dirty="0" smtClean="0"/>
              <a:t>শরিফ  ০১৭১৪৭২১৬০৩</a:t>
            </a:r>
          </a:p>
          <a:p>
            <a:endParaRPr lang="en-US" dirty="0"/>
          </a:p>
        </p:txBody>
      </p:sp>
      <p:sp>
        <p:nvSpPr>
          <p:cNvPr id="11" name="Rounded Rectangle 10"/>
          <p:cNvSpPr/>
          <p:nvPr/>
        </p:nvSpPr>
        <p:spPr>
          <a:xfrm>
            <a:off x="3962400" y="5334000"/>
            <a:ext cx="4677373" cy="914400"/>
          </a:xfrm>
          <a:prstGeom prst="roundRect">
            <a:avLst>
              <a:gd name="adj" fmla="val 15378"/>
            </a:avLst>
          </a:prstGeom>
          <a:solidFill>
            <a:schemeClr val="accent5">
              <a:lumMod val="50000"/>
            </a:schemeClr>
          </a:solid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38100" h="38100" prst="slope"/>
            </a:sp3d>
          </a:bodyPr>
          <a:lstStyle/>
          <a:p>
            <a:pPr algn="r"/>
            <a:r>
              <a:rPr lang="ar-SA" sz="4800" b="1" dirty="0">
                <a:ln w="0"/>
                <a:solidFill>
                  <a:schemeClr val="tx1">
                    <a:lumMod val="95000"/>
                    <a:lumOff val="5000"/>
                  </a:schemeClr>
                </a:solidFill>
                <a:effectLst>
                  <a:outerShdw blurRad="38100" dist="38100" dir="2700000" algn="tl">
                    <a:srgbClr val="000000">
                      <a:alpha val="43137"/>
                    </a:srgbClr>
                  </a:outerShdw>
                </a:effectLst>
                <a:latin typeface="Arial"/>
                <a:cs typeface="Arial"/>
              </a:rPr>
              <a:t>الجواب: الصحيح</a:t>
            </a:r>
            <a:endParaRPr lang="ar-SA" sz="48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1990764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669507" y="6477000"/>
            <a:ext cx="3181350" cy="292100"/>
          </a:xfrm>
          <a:ln w="38100">
            <a:noFill/>
          </a:ln>
        </p:spPr>
        <p:txBody>
          <a:bodyPr/>
          <a:lstStyle/>
          <a:p>
            <a:fld id="{24BCE89E-1211-4198-84FF-7FA4CFF73555}" type="datetime3">
              <a:rPr lang="en-US" sz="1200" smtClean="0"/>
              <a:t>28 December 2019</a:t>
            </a:fld>
            <a:endParaRPr lang="en-US" sz="1200" dirty="0"/>
          </a:p>
        </p:txBody>
      </p:sp>
      <p:sp>
        <p:nvSpPr>
          <p:cNvPr id="3" name="Footer Placeholder 2"/>
          <p:cNvSpPr>
            <a:spLocks noGrp="1"/>
          </p:cNvSpPr>
          <p:nvPr>
            <p:ph type="ftr" sz="quarter" idx="11"/>
          </p:nvPr>
        </p:nvSpPr>
        <p:spPr>
          <a:xfrm>
            <a:off x="304800" y="6229018"/>
            <a:ext cx="3200400" cy="365125"/>
          </a:xfrm>
          <a:ln w="38100">
            <a:noFill/>
          </a:ln>
        </p:spPr>
        <p:txBody>
          <a:bodyPr/>
          <a:lstStyle/>
          <a:p>
            <a:r>
              <a:rPr lang="bn-IN" sz="1200" dirty="0" smtClean="0"/>
              <a:t>শরিফ   ০১৭১৪৭২১৬০৩</a:t>
            </a:r>
          </a:p>
          <a:p>
            <a:endParaRPr lang="en-US" sz="1200" dirty="0"/>
          </a:p>
        </p:txBody>
      </p:sp>
      <p:sp>
        <p:nvSpPr>
          <p:cNvPr id="14" name="Rounded Rectangle 13"/>
          <p:cNvSpPr/>
          <p:nvPr/>
        </p:nvSpPr>
        <p:spPr>
          <a:xfrm>
            <a:off x="152400" y="152400"/>
            <a:ext cx="8698457" cy="1010920"/>
          </a:xfrm>
          <a:prstGeom prst="roundRect">
            <a:avLst>
              <a:gd name="adj" fmla="val 15378"/>
            </a:avLst>
          </a:prstGeom>
          <a:solidFill>
            <a:srgbClr val="C00000"/>
          </a:solidFill>
          <a:ln w="38100">
            <a:solidFill>
              <a:srgbClr val="FFFF00"/>
            </a:solidFill>
          </a:ln>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threePt" dir="t"/>
            </a:scene3d>
            <a:sp3d extrusionH="57150">
              <a:bevelT w="38100" h="38100" prst="slope"/>
            </a:sp3d>
          </a:bodyPr>
          <a:lstStyle/>
          <a:p>
            <a:pPr algn="r"/>
            <a:r>
              <a:rPr lang="ar-SA" sz="4400" b="1" dirty="0">
                <a:ln w="0"/>
                <a:solidFill>
                  <a:schemeClr val="tx1">
                    <a:lumMod val="95000"/>
                    <a:lumOff val="5000"/>
                  </a:schemeClr>
                </a:solidFill>
                <a:effectLst>
                  <a:outerShdw blurRad="38100" dist="38100" dir="2700000" algn="tl">
                    <a:srgbClr val="000000">
                      <a:alpha val="43137"/>
                    </a:srgbClr>
                  </a:outerShdw>
                </a:effectLst>
                <a:latin typeface="Arial"/>
                <a:cs typeface="Arial"/>
              </a:rPr>
              <a:t>٢) </a:t>
            </a:r>
            <a:r>
              <a:rPr lang="ar-EG" sz="44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ان الله لا يقبل الاعمال الا بالاخلاص فقة</a:t>
            </a:r>
            <a:r>
              <a:rPr lang="ar-SA" sz="44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 </a:t>
            </a:r>
            <a:endParaRPr lang="ar-SA" sz="44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Rounded Rectangle 9"/>
          <p:cNvSpPr/>
          <p:nvPr/>
        </p:nvSpPr>
        <p:spPr>
          <a:xfrm>
            <a:off x="5867297" y="1163320"/>
            <a:ext cx="2983560" cy="970280"/>
          </a:xfrm>
          <a:prstGeom prst="roundRect">
            <a:avLst>
              <a:gd name="adj" fmla="val 15378"/>
            </a:avLst>
          </a:prstGeom>
          <a:solidFill>
            <a:srgbClr val="002060"/>
          </a:solidFill>
          <a:ln w="38100">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prst="slope"/>
            </a:sp3d>
          </a:bodyPr>
          <a:lstStyle/>
          <a:p>
            <a:pPr algn="r"/>
            <a:r>
              <a:rPr lang="ar-SA" sz="44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الجواب: خطأ-</a:t>
            </a:r>
            <a:endParaRPr lang="ar-SA" sz="44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2" name="Rounded Rectangle 11"/>
          <p:cNvSpPr/>
          <p:nvPr/>
        </p:nvSpPr>
        <p:spPr>
          <a:xfrm>
            <a:off x="484828" y="2209800"/>
            <a:ext cx="8366029" cy="2057400"/>
          </a:xfrm>
          <a:prstGeom prst="roundRect">
            <a:avLst>
              <a:gd name="adj" fmla="val 15378"/>
            </a:avLst>
          </a:prstGeom>
          <a:solidFill>
            <a:srgbClr val="002060"/>
          </a:solidFill>
          <a:ln w="38100">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prst="slope"/>
            </a:sp3d>
          </a:bodyPr>
          <a:lstStyle/>
          <a:p>
            <a:pPr algn="r"/>
            <a:r>
              <a:rPr lang="ar-EG" sz="4800" b="1" dirty="0" smtClean="0">
                <a:ln w="0"/>
                <a:solidFill>
                  <a:schemeClr val="accent3"/>
                </a:solidFill>
                <a:effectLst>
                  <a:outerShdw blurRad="38100" dist="38100" dir="2700000" algn="tl">
                    <a:srgbClr val="000000">
                      <a:alpha val="43137"/>
                    </a:srgbClr>
                  </a:outerShdw>
                </a:effectLst>
                <a:latin typeface="Arial"/>
                <a:cs typeface="Arial"/>
              </a:rPr>
              <a:t>تصيح الخطاء</a:t>
            </a:r>
            <a:r>
              <a:rPr lang="ar-SA" sz="4800" b="1" dirty="0" smtClean="0">
                <a:ln w="0"/>
                <a:solidFill>
                  <a:schemeClr val="accent3"/>
                </a:solidFill>
                <a:effectLst>
                  <a:outerShdw blurRad="38100" dist="38100" dir="2700000" algn="tl">
                    <a:srgbClr val="000000">
                      <a:alpha val="43137"/>
                    </a:srgbClr>
                  </a:outerShdw>
                </a:effectLst>
                <a:latin typeface="Arial"/>
                <a:cs typeface="Arial"/>
              </a:rPr>
              <a:t> :</a:t>
            </a:r>
            <a:r>
              <a:rPr lang="ar-EG" sz="4800" b="1" dirty="0">
                <a:ln w="0"/>
                <a:solidFill>
                  <a:schemeClr val="tx1">
                    <a:lumMod val="95000"/>
                    <a:lumOff val="5000"/>
                  </a:schemeClr>
                </a:solidFill>
                <a:effectLst>
                  <a:outerShdw blurRad="38100" dist="38100" dir="2700000" algn="tl">
                    <a:srgbClr val="000000">
                      <a:alpha val="43137"/>
                    </a:srgbClr>
                  </a:outerShdw>
                </a:effectLst>
                <a:latin typeface="Arial"/>
                <a:cs typeface="Arial"/>
              </a:rPr>
              <a:t> </a:t>
            </a:r>
            <a:r>
              <a:rPr lang="ar-EG" sz="48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ان الله لا يقبلِ الاعمال الا بالاخلاص و متابعة الرسول صلعم </a:t>
            </a:r>
            <a:r>
              <a:rPr lang="ar-SA" sz="48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a:t>
            </a:r>
            <a:endParaRPr lang="ar-SA" sz="48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3" name="Rounded Rectangle 12"/>
          <p:cNvSpPr/>
          <p:nvPr/>
        </p:nvSpPr>
        <p:spPr>
          <a:xfrm>
            <a:off x="2639056" y="4610100"/>
            <a:ext cx="6248195" cy="952500"/>
          </a:xfrm>
          <a:prstGeom prst="roundRect">
            <a:avLst>
              <a:gd name="adj" fmla="val 15378"/>
            </a:avLst>
          </a:prstGeom>
          <a:solidFill>
            <a:srgbClr val="C00000"/>
          </a:solidFill>
          <a:ln w="38100">
            <a:solidFill>
              <a:srgbClr val="FFFF00"/>
            </a:solidFill>
          </a:ln>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threePt" dir="t"/>
            </a:scene3d>
            <a:sp3d extrusionH="57150">
              <a:bevelT w="38100" h="38100" prst="slope"/>
            </a:sp3d>
          </a:bodyPr>
          <a:lstStyle/>
          <a:p>
            <a:pPr algn="r"/>
            <a:r>
              <a:rPr lang="ar-SA" sz="48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٣)  </a:t>
            </a:r>
            <a:r>
              <a:rPr lang="ar-EG" sz="48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الدين الخالص لله وحده </a:t>
            </a:r>
            <a:r>
              <a:rPr lang="ar-SA" sz="48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 </a:t>
            </a:r>
            <a:endParaRPr lang="ar-SA" sz="48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5" name="Rounded Rectangle 14"/>
          <p:cNvSpPr/>
          <p:nvPr/>
        </p:nvSpPr>
        <p:spPr>
          <a:xfrm>
            <a:off x="4667842" y="5562600"/>
            <a:ext cx="4183015" cy="1066800"/>
          </a:xfrm>
          <a:prstGeom prst="roundRect">
            <a:avLst>
              <a:gd name="adj" fmla="val 15378"/>
            </a:avLst>
          </a:prstGeom>
          <a:solidFill>
            <a:srgbClr val="002060"/>
          </a:solidFill>
          <a:ln w="3810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38100" h="38100" prst="slope"/>
            </a:sp3d>
          </a:bodyPr>
          <a:lstStyle/>
          <a:p>
            <a:pPr algn="r"/>
            <a:r>
              <a:rPr lang="ar-SA" sz="4800" b="1" dirty="0">
                <a:ln w="0"/>
                <a:solidFill>
                  <a:schemeClr val="tx1">
                    <a:lumMod val="95000"/>
                    <a:lumOff val="5000"/>
                  </a:schemeClr>
                </a:solidFill>
                <a:effectLst>
                  <a:outerShdw blurRad="38100" dist="38100" dir="2700000" algn="tl">
                    <a:srgbClr val="000000">
                      <a:alpha val="43137"/>
                    </a:srgbClr>
                  </a:outerShdw>
                </a:effectLst>
                <a:latin typeface="Arial"/>
                <a:cs typeface="Arial"/>
              </a:rPr>
              <a:t>الجواب: الصحيح</a:t>
            </a:r>
            <a:endParaRPr lang="ar-SA" sz="48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2003774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anim calcmode="lin" valueType="num">
                                      <p:cBhvr>
                                        <p:cTn id="3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2" grpId="0" animBg="1"/>
      <p:bldP spid="1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199" y="6416675"/>
            <a:ext cx="3352801" cy="365125"/>
          </a:xfrm>
          <a:ln w="38100">
            <a:noFill/>
          </a:ln>
        </p:spPr>
        <p:txBody>
          <a:bodyPr/>
          <a:lstStyle/>
          <a:p>
            <a:r>
              <a:rPr lang="bn-IN" dirty="0" smtClean="0"/>
              <a:t>শরিফ   ০১৭১৪৭২১৬০৩</a:t>
            </a:r>
          </a:p>
          <a:p>
            <a:endParaRPr lang="en-US" dirty="0"/>
          </a:p>
        </p:txBody>
      </p:sp>
      <p:sp>
        <p:nvSpPr>
          <p:cNvPr id="10" name="Rounded Rectangle 9"/>
          <p:cNvSpPr/>
          <p:nvPr/>
        </p:nvSpPr>
        <p:spPr>
          <a:xfrm>
            <a:off x="1219200" y="457200"/>
            <a:ext cx="7547265" cy="990600"/>
          </a:xfrm>
          <a:prstGeom prst="roundRect">
            <a:avLst>
              <a:gd name="adj" fmla="val 15378"/>
            </a:avLst>
          </a:prstGeom>
          <a:solidFill>
            <a:srgbClr val="C00000"/>
          </a:solidFill>
          <a:ln w="38100">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threePt" dir="t"/>
            </a:scene3d>
            <a:sp3d extrusionH="57150">
              <a:bevelT w="38100" h="38100" prst="slope"/>
            </a:sp3d>
          </a:bodyPr>
          <a:lstStyle/>
          <a:p>
            <a:pPr algn="r"/>
            <a:r>
              <a:rPr lang="ar-SA" sz="48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٤) </a:t>
            </a:r>
            <a:r>
              <a:rPr lang="ar-EG" sz="48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يهدى الله الكافرين الكاذبين</a:t>
            </a:r>
            <a:r>
              <a:rPr lang="ar-SA" sz="48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Arial"/>
              </a:rPr>
              <a:t>- </a:t>
            </a:r>
            <a:endParaRPr lang="ar-SA" sz="48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endParaRPr>
          </a:p>
        </p:txBody>
      </p:sp>
      <p:sp>
        <p:nvSpPr>
          <p:cNvPr id="13" name="Rounded Rectangle 12"/>
          <p:cNvSpPr/>
          <p:nvPr/>
        </p:nvSpPr>
        <p:spPr>
          <a:xfrm>
            <a:off x="5410200" y="1466850"/>
            <a:ext cx="3356265" cy="838200"/>
          </a:xfrm>
          <a:prstGeom prst="roundRect">
            <a:avLst>
              <a:gd name="adj" fmla="val 15378"/>
            </a:avLst>
          </a:prstGeom>
          <a:solidFill>
            <a:srgbClr val="002060"/>
          </a:solidFill>
          <a:ln w="38100">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prst="slope"/>
            </a:sp3d>
          </a:bodyPr>
          <a:lstStyle/>
          <a:p>
            <a:pPr algn="r"/>
            <a:r>
              <a:rPr lang="ar-SA" sz="44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الجواب: خطأ-</a:t>
            </a:r>
            <a:endParaRPr lang="ar-SA" sz="44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4" name="Rounded Rectangle 13"/>
          <p:cNvSpPr/>
          <p:nvPr/>
        </p:nvSpPr>
        <p:spPr>
          <a:xfrm>
            <a:off x="194859" y="2305050"/>
            <a:ext cx="8686691" cy="1276350"/>
          </a:xfrm>
          <a:prstGeom prst="roundRect">
            <a:avLst>
              <a:gd name="adj" fmla="val 15378"/>
            </a:avLst>
          </a:prstGeom>
          <a:solidFill>
            <a:srgbClr val="002060"/>
          </a:solidFill>
          <a:ln w="38100">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prst="slope"/>
            </a:sp3d>
          </a:bodyPr>
          <a:lstStyle/>
          <a:p>
            <a:pPr algn="r"/>
            <a:r>
              <a:rPr lang="ar-EG" sz="44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تصيح الخطاء : لا يهدى الله الكافرين الكاذبين-</a:t>
            </a:r>
            <a:endParaRPr lang="ar-SA" sz="36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ounded Rectangle 3"/>
          <p:cNvSpPr/>
          <p:nvPr/>
        </p:nvSpPr>
        <p:spPr>
          <a:xfrm>
            <a:off x="1219200" y="3886200"/>
            <a:ext cx="7619890" cy="1295400"/>
          </a:xfrm>
          <a:prstGeom prst="roundRect">
            <a:avLst/>
          </a:prstGeom>
          <a:solidFill>
            <a:srgbClr val="C0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4800" dirty="0" smtClean="0"/>
              <a:t>يفاف المسلمون عذاب يوم القيمة 	</a:t>
            </a:r>
            <a:r>
              <a:rPr lang="ar-EG" sz="4800" dirty="0"/>
              <a:t>(</a:t>
            </a:r>
            <a:r>
              <a:rPr lang="ar-EG" sz="4800" dirty="0" smtClean="0"/>
              <a:t> </a:t>
            </a:r>
            <a:r>
              <a:rPr lang="ar-EG" sz="4800" dirty="0" smtClean="0">
                <a:latin typeface="Arial"/>
                <a:cs typeface="Arial"/>
              </a:rPr>
              <a:t>۵</a:t>
            </a:r>
            <a:r>
              <a:rPr lang="ar-EG" sz="4800" dirty="0" smtClean="0"/>
              <a:t>)</a:t>
            </a:r>
            <a:endParaRPr lang="en-US" sz="4000" dirty="0"/>
          </a:p>
        </p:txBody>
      </p:sp>
      <p:sp>
        <p:nvSpPr>
          <p:cNvPr id="5" name="Rounded Rectangle 4"/>
          <p:cNvSpPr/>
          <p:nvPr/>
        </p:nvSpPr>
        <p:spPr>
          <a:xfrm>
            <a:off x="4214774" y="5212307"/>
            <a:ext cx="4648200" cy="838200"/>
          </a:xfrm>
          <a:prstGeom prst="roundRect">
            <a:avLst/>
          </a:prstGeom>
          <a:solidFill>
            <a:srgbClr val="00206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4800" dirty="0" smtClean="0"/>
              <a:t>الجواب : صحيح</a:t>
            </a:r>
            <a:endParaRPr lang="en-US" sz="4800" dirty="0"/>
          </a:p>
        </p:txBody>
      </p:sp>
    </p:spTree>
    <p:extLst>
      <p:ext uri="{BB962C8B-B14F-4D97-AF65-F5344CB8AC3E}">
        <p14:creationId xmlns:p14="http://schemas.microsoft.com/office/powerpoint/2010/main" val="2802458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0" y="349619"/>
            <a:ext cx="7315200" cy="836154"/>
          </a:xfrm>
          <a:prstGeom prst="roundRect">
            <a:avLst>
              <a:gd name="adj" fmla="val 15378"/>
            </a:avLst>
          </a:prstGeom>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prst="slope"/>
            </a:sp3d>
          </a:bodyPr>
          <a:lstStyle/>
          <a:p>
            <a:pPr algn="ctr"/>
            <a:r>
              <a:rPr lang="en-US" sz="4800" dirty="0" err="1" smtClean="0">
                <a:ln w="0"/>
                <a:solidFill>
                  <a:srgbClr val="FFFF00"/>
                </a:solidFill>
                <a:latin typeface="NikoshBAN" pitchFamily="2" charset="0"/>
                <a:cs typeface="NikoshBAN" pitchFamily="2" charset="0"/>
              </a:rPr>
              <a:t>সমার্থক</a:t>
            </a:r>
            <a:r>
              <a:rPr lang="en-US" sz="4800" dirty="0" smtClean="0">
                <a:ln w="0"/>
                <a:solidFill>
                  <a:srgbClr val="FFFF00"/>
                </a:solidFill>
                <a:latin typeface="NikoshBAN" pitchFamily="2" charset="0"/>
                <a:cs typeface="NikoshBAN" pitchFamily="2" charset="0"/>
              </a:rPr>
              <a:t> </a:t>
            </a:r>
            <a:r>
              <a:rPr lang="en-US" sz="4800" dirty="0" err="1" smtClean="0">
                <a:ln w="0"/>
                <a:solidFill>
                  <a:srgbClr val="FFFF00"/>
                </a:solidFill>
                <a:latin typeface="NikoshBAN" pitchFamily="2" charset="0"/>
                <a:cs typeface="NikoshBAN" pitchFamily="2" charset="0"/>
              </a:rPr>
              <a:t>শব্দ</a:t>
            </a:r>
            <a:r>
              <a:rPr lang="en-US" sz="4800" dirty="0" smtClean="0">
                <a:ln w="0"/>
                <a:solidFill>
                  <a:srgbClr val="FFFF00"/>
                </a:solidFill>
                <a:latin typeface="NikoshBAN" pitchFamily="2" charset="0"/>
                <a:cs typeface="NikoshBAN" pitchFamily="2" charset="0"/>
              </a:rPr>
              <a:t> </a:t>
            </a:r>
            <a:r>
              <a:rPr lang="ar-SA" sz="4800" dirty="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الالفاظ المرادفة- </a:t>
            </a:r>
            <a:r>
              <a:rPr lang="en-US" sz="48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endParaRPr lang="bn-BD" sz="48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p:cNvSpPr txBox="1"/>
          <p:nvPr/>
        </p:nvSpPr>
        <p:spPr>
          <a:xfrm>
            <a:off x="4876801" y="1712794"/>
            <a:ext cx="3352799" cy="769441"/>
          </a:xfrm>
          <a:prstGeom prst="rect">
            <a:avLst/>
          </a:prstGeom>
          <a:solidFill>
            <a:srgbClr val="00206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SA" sz="4400" b="1" dirty="0" smtClean="0">
                <a:ln w="0"/>
                <a:solidFill>
                  <a:schemeClr val="accent4">
                    <a:lumMod val="20000"/>
                    <a:lumOff val="80000"/>
                  </a:schemeClr>
                </a:solidFill>
                <a:latin typeface="NikoshBAN" panose="02000000000000000000" pitchFamily="2" charset="0"/>
                <a:cs typeface="NikoshBAN" panose="02000000000000000000" pitchFamily="2" charset="0"/>
              </a:rPr>
              <a:t>الكلمات المذكورة </a:t>
            </a:r>
            <a:endParaRPr lang="en-US" sz="4800" b="1" dirty="0" smtClean="0">
              <a:ln w="0"/>
              <a:solidFill>
                <a:schemeClr val="accent4">
                  <a:lumMod val="20000"/>
                  <a:lumOff val="8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609600" y="2514600"/>
            <a:ext cx="24384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400" b="1" dirty="0" smtClean="0">
                <a:ln w="0"/>
                <a:latin typeface="NikoshBAN" panose="02000000000000000000" pitchFamily="2" charset="0"/>
                <a:cs typeface="NikoshBAN" panose="02000000000000000000" pitchFamily="2" charset="0"/>
              </a:rPr>
              <a:t> </a:t>
            </a:r>
            <a:r>
              <a:rPr lang="ar-SA" sz="4400" b="1" dirty="0" smtClean="0">
                <a:ln w="0"/>
                <a:latin typeface="NikoshBAN" panose="02000000000000000000" pitchFamily="2" charset="0"/>
                <a:cs typeface="NikoshBAN" panose="02000000000000000000" pitchFamily="2" charset="0"/>
              </a:rPr>
              <a:t>اِ</a:t>
            </a:r>
            <a:r>
              <a:rPr lang="ar-EG" sz="4400" b="1" dirty="0" smtClean="0">
                <a:ln w="0"/>
                <a:latin typeface="NikoshBAN" panose="02000000000000000000" pitchFamily="2" charset="0"/>
                <a:cs typeface="NikoshBAN" panose="02000000000000000000" pitchFamily="2" charset="0"/>
              </a:rPr>
              <a:t>قسام</a:t>
            </a:r>
            <a:r>
              <a:rPr lang="ar-SA" sz="4400" b="1" dirty="0" smtClean="0">
                <a:ln w="0"/>
                <a:latin typeface="NikoshBAN" panose="02000000000000000000" pitchFamily="2" charset="0"/>
                <a:cs typeface="NikoshBAN" panose="02000000000000000000" pitchFamily="2" charset="0"/>
              </a:rPr>
              <a:t> </a:t>
            </a:r>
            <a:endParaRPr lang="en-US" sz="4400" b="1" dirty="0" smtClean="0">
              <a:ln w="0"/>
              <a:latin typeface="NikoshBAN" panose="02000000000000000000" pitchFamily="2" charset="0"/>
              <a:cs typeface="NikoshBAN" panose="02000000000000000000" pitchFamily="2" charset="0"/>
            </a:endParaRPr>
          </a:p>
        </p:txBody>
      </p:sp>
      <p:sp>
        <p:nvSpPr>
          <p:cNvPr id="13" name="TextBox 12"/>
          <p:cNvSpPr txBox="1"/>
          <p:nvPr/>
        </p:nvSpPr>
        <p:spPr>
          <a:xfrm>
            <a:off x="5346700" y="2514601"/>
            <a:ext cx="25781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4000" b="1" dirty="0" smtClean="0">
                <a:ln w="0"/>
                <a:latin typeface="NikoshBAN" panose="02000000000000000000" pitchFamily="2" charset="0"/>
                <a:cs typeface="NikoshBAN" panose="02000000000000000000" pitchFamily="2" charset="0"/>
              </a:rPr>
              <a:t>  </a:t>
            </a:r>
            <a:r>
              <a:rPr lang="en-US" sz="4000" b="1" dirty="0" smtClean="0">
                <a:ln w="0"/>
                <a:latin typeface="NikoshBAN" panose="02000000000000000000" pitchFamily="2" charset="0"/>
                <a:cs typeface="NikoshBAN" panose="02000000000000000000" pitchFamily="2" charset="0"/>
              </a:rPr>
              <a:t> </a:t>
            </a:r>
            <a:r>
              <a:rPr lang="ar-EG" sz="4400" b="1" dirty="0" smtClean="0">
                <a:ln w="0"/>
                <a:latin typeface="NikoshBAN" panose="02000000000000000000" pitchFamily="2" charset="0"/>
                <a:cs typeface="NikoshBAN" panose="02000000000000000000" pitchFamily="2" charset="0"/>
              </a:rPr>
              <a:t>انواع</a:t>
            </a:r>
            <a:endParaRPr lang="en-US" sz="4400" b="1" dirty="0">
              <a:ln w="0"/>
              <a:latin typeface="NikoshBAN" panose="02000000000000000000" pitchFamily="2" charset="0"/>
              <a:cs typeface="NikoshBAN" panose="02000000000000000000" pitchFamily="2" charset="0"/>
            </a:endParaRPr>
          </a:p>
        </p:txBody>
      </p:sp>
      <p:sp>
        <p:nvSpPr>
          <p:cNvPr id="20" name="TextBox 19"/>
          <p:cNvSpPr txBox="1"/>
          <p:nvPr/>
        </p:nvSpPr>
        <p:spPr>
          <a:xfrm>
            <a:off x="326762" y="1712793"/>
            <a:ext cx="3124200" cy="769441"/>
          </a:xfrm>
          <a:prstGeom prst="rect">
            <a:avLst/>
          </a:prstGeom>
          <a:solidFill>
            <a:srgbClr val="00206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SA" sz="4400" b="1" dirty="0" smtClean="0">
                <a:ln w="0"/>
                <a:solidFill>
                  <a:srgbClr val="FFFF00"/>
                </a:solidFill>
                <a:latin typeface="NikoshBAN" panose="02000000000000000000" pitchFamily="2" charset="0"/>
                <a:cs typeface="NikoshBAN" panose="02000000000000000000" pitchFamily="2" charset="0"/>
              </a:rPr>
              <a:t>الالفاظ المرادفة</a:t>
            </a:r>
            <a:endParaRPr lang="en-US" sz="4800" b="1" dirty="0" smtClean="0">
              <a:ln w="0"/>
              <a:solidFill>
                <a:srgbClr val="FFFF00"/>
              </a:solidFill>
              <a:latin typeface="NikoshBAN" panose="02000000000000000000" pitchFamily="2" charset="0"/>
              <a:cs typeface="NikoshBAN" panose="02000000000000000000" pitchFamily="2" charset="0"/>
            </a:endParaRPr>
          </a:p>
        </p:txBody>
      </p:sp>
      <p:sp>
        <p:nvSpPr>
          <p:cNvPr id="21" name="TextBox 20"/>
          <p:cNvSpPr txBox="1"/>
          <p:nvPr/>
        </p:nvSpPr>
        <p:spPr>
          <a:xfrm>
            <a:off x="609600" y="3282977"/>
            <a:ext cx="24384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400" b="1" dirty="0" smtClean="0">
                <a:ln w="0"/>
                <a:latin typeface="NikoshBAN" panose="02000000000000000000" pitchFamily="2" charset="0"/>
                <a:cs typeface="NikoshBAN" panose="02000000000000000000" pitchFamily="2" charset="0"/>
              </a:rPr>
              <a:t> </a:t>
            </a:r>
            <a:r>
              <a:rPr lang="ar-SA" sz="4400" b="1" dirty="0" smtClean="0">
                <a:ln w="0"/>
                <a:latin typeface="NikoshBAN" panose="02000000000000000000" pitchFamily="2" charset="0"/>
                <a:cs typeface="NikoshBAN" panose="02000000000000000000" pitchFamily="2" charset="0"/>
              </a:rPr>
              <a:t>ا</a:t>
            </a:r>
            <a:r>
              <a:rPr lang="ar-EG" sz="4400" b="1" dirty="0" smtClean="0">
                <a:ln w="0"/>
                <a:latin typeface="NikoshBAN" panose="02000000000000000000" pitchFamily="2" charset="0"/>
                <a:cs typeface="NikoshBAN" panose="02000000000000000000" pitchFamily="2" charset="0"/>
              </a:rPr>
              <a:t>وحينا</a:t>
            </a:r>
            <a:r>
              <a:rPr lang="ar-SA" sz="4400" b="1" dirty="0" smtClean="0">
                <a:ln w="0"/>
                <a:latin typeface="NikoshBAN" panose="02000000000000000000" pitchFamily="2" charset="0"/>
                <a:cs typeface="NikoshBAN" panose="02000000000000000000" pitchFamily="2" charset="0"/>
              </a:rPr>
              <a:t> </a:t>
            </a:r>
            <a:endParaRPr lang="en-US" sz="4400" b="1" dirty="0" smtClean="0">
              <a:ln w="0"/>
              <a:latin typeface="NikoshBAN" panose="02000000000000000000" pitchFamily="2" charset="0"/>
              <a:cs typeface="NikoshBAN" panose="02000000000000000000" pitchFamily="2" charset="0"/>
            </a:endParaRPr>
          </a:p>
        </p:txBody>
      </p:sp>
      <p:sp>
        <p:nvSpPr>
          <p:cNvPr id="22" name="TextBox 21"/>
          <p:cNvSpPr txBox="1"/>
          <p:nvPr/>
        </p:nvSpPr>
        <p:spPr>
          <a:xfrm>
            <a:off x="5346700" y="3284042"/>
            <a:ext cx="25781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EG" sz="4400" b="1" dirty="0" smtClean="0">
                <a:ln w="0"/>
                <a:latin typeface="NikoshBAN" panose="02000000000000000000" pitchFamily="2" charset="0"/>
                <a:cs typeface="NikoshBAN" panose="02000000000000000000" pitchFamily="2" charset="0"/>
              </a:rPr>
              <a:t>انزلنا</a:t>
            </a:r>
            <a:endParaRPr lang="en-US" sz="4400" b="1" dirty="0">
              <a:ln w="0"/>
              <a:latin typeface="NikoshBAN" panose="02000000000000000000" pitchFamily="2" charset="0"/>
              <a:cs typeface="NikoshBAN" panose="02000000000000000000" pitchFamily="2" charset="0"/>
            </a:endParaRPr>
          </a:p>
        </p:txBody>
      </p:sp>
      <p:sp>
        <p:nvSpPr>
          <p:cNvPr id="23" name="TextBox 22"/>
          <p:cNvSpPr txBox="1"/>
          <p:nvPr/>
        </p:nvSpPr>
        <p:spPr>
          <a:xfrm>
            <a:off x="609600" y="4068467"/>
            <a:ext cx="24384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EG" sz="4400" b="1" dirty="0" smtClean="0">
                <a:ln w="0"/>
                <a:latin typeface="NikoshBAN" panose="02000000000000000000" pitchFamily="2" charset="0"/>
                <a:cs typeface="NikoshBAN" panose="02000000000000000000" pitchFamily="2" charset="0"/>
              </a:rPr>
              <a:t>الافعال</a:t>
            </a:r>
            <a:endParaRPr lang="en-US" sz="4400" b="1" dirty="0" smtClean="0">
              <a:ln w="0"/>
              <a:latin typeface="NikoshBAN" panose="02000000000000000000" pitchFamily="2" charset="0"/>
              <a:cs typeface="NikoshBAN" panose="02000000000000000000" pitchFamily="2" charset="0"/>
            </a:endParaRPr>
          </a:p>
        </p:txBody>
      </p:sp>
      <p:sp>
        <p:nvSpPr>
          <p:cNvPr id="24" name="TextBox 23"/>
          <p:cNvSpPr txBox="1"/>
          <p:nvPr/>
        </p:nvSpPr>
        <p:spPr>
          <a:xfrm>
            <a:off x="5333093" y="4068467"/>
            <a:ext cx="2591707"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dirty="0" smtClean="0">
                <a:ln w="0"/>
                <a:latin typeface="NikoshBAN" panose="02000000000000000000" pitchFamily="2" charset="0"/>
                <a:cs typeface="NikoshBAN" panose="02000000000000000000" pitchFamily="2" charset="0"/>
              </a:rPr>
              <a:t> </a:t>
            </a:r>
            <a:r>
              <a:rPr lang="ar-EG" sz="4000" b="1" dirty="0" smtClean="0">
                <a:ln w="0"/>
                <a:latin typeface="NikoshBAN" panose="02000000000000000000" pitchFamily="2" charset="0"/>
                <a:cs typeface="NikoshBAN" panose="02000000000000000000" pitchFamily="2" charset="0"/>
              </a:rPr>
              <a:t>الاعمال</a:t>
            </a:r>
            <a:endParaRPr lang="en-US" sz="4000" dirty="0">
              <a:ln w="0"/>
              <a:latin typeface="NikoshBAN" panose="02000000000000000000" pitchFamily="2" charset="0"/>
              <a:cs typeface="NikoshBAN" panose="02000000000000000000" pitchFamily="2" charset="0"/>
            </a:endParaRPr>
          </a:p>
        </p:txBody>
      </p:sp>
      <p:sp>
        <p:nvSpPr>
          <p:cNvPr id="25" name="TextBox 24"/>
          <p:cNvSpPr txBox="1"/>
          <p:nvPr/>
        </p:nvSpPr>
        <p:spPr>
          <a:xfrm>
            <a:off x="609600" y="4837908"/>
            <a:ext cx="24384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EG" sz="4400" b="1" dirty="0" smtClean="0">
                <a:ln w="0"/>
                <a:latin typeface="NikoshBAN" panose="02000000000000000000" pitchFamily="2" charset="0"/>
                <a:cs typeface="NikoshBAN" panose="02000000000000000000" pitchFamily="2" charset="0"/>
              </a:rPr>
              <a:t>اصديقاء</a:t>
            </a:r>
            <a:endParaRPr lang="en-US" sz="4400" b="1" dirty="0" smtClean="0">
              <a:ln w="0"/>
              <a:latin typeface="NikoshBAN" panose="02000000000000000000" pitchFamily="2" charset="0"/>
              <a:cs typeface="NikoshBAN" panose="02000000000000000000" pitchFamily="2" charset="0"/>
            </a:endParaRPr>
          </a:p>
        </p:txBody>
      </p:sp>
      <p:sp>
        <p:nvSpPr>
          <p:cNvPr id="26" name="TextBox 25"/>
          <p:cNvSpPr txBox="1"/>
          <p:nvPr/>
        </p:nvSpPr>
        <p:spPr>
          <a:xfrm>
            <a:off x="5319487" y="4796879"/>
            <a:ext cx="2605313"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EG" sz="4400" b="1" dirty="0" smtClean="0">
                <a:ln w="0"/>
                <a:latin typeface="NikoshBAN" panose="02000000000000000000" pitchFamily="2" charset="0"/>
                <a:cs typeface="NikoshBAN" panose="02000000000000000000" pitchFamily="2" charset="0"/>
              </a:rPr>
              <a:t>اولياء</a:t>
            </a:r>
            <a:endParaRPr lang="en-US" sz="4400" b="1" dirty="0">
              <a:ln w="0"/>
              <a:latin typeface="NikoshBAN" panose="02000000000000000000" pitchFamily="2" charset="0"/>
              <a:cs typeface="NikoshBAN" panose="02000000000000000000" pitchFamily="2" charset="0"/>
            </a:endParaRPr>
          </a:p>
        </p:txBody>
      </p:sp>
      <p:cxnSp>
        <p:nvCxnSpPr>
          <p:cNvPr id="27" name="Straight Arrow Connector 26"/>
          <p:cNvCxnSpPr/>
          <p:nvPr/>
        </p:nvCxnSpPr>
        <p:spPr>
          <a:xfrm flipH="1">
            <a:off x="3409293" y="2899321"/>
            <a:ext cx="1524000" cy="1"/>
          </a:xfrm>
          <a:prstGeom prst="straightConnector1">
            <a:avLst/>
          </a:prstGeom>
          <a:ln w="57150">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30" name="Straight Arrow Connector 29"/>
          <p:cNvCxnSpPr/>
          <p:nvPr/>
        </p:nvCxnSpPr>
        <p:spPr>
          <a:xfrm flipH="1">
            <a:off x="3409293" y="3667696"/>
            <a:ext cx="1524000" cy="1"/>
          </a:xfrm>
          <a:prstGeom prst="straightConnector1">
            <a:avLst/>
          </a:prstGeom>
          <a:ln w="57150">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31" name="Straight Arrow Connector 30"/>
          <p:cNvCxnSpPr/>
          <p:nvPr/>
        </p:nvCxnSpPr>
        <p:spPr>
          <a:xfrm flipH="1">
            <a:off x="3409293" y="4405580"/>
            <a:ext cx="1524000" cy="1"/>
          </a:xfrm>
          <a:prstGeom prst="straightConnector1">
            <a:avLst/>
          </a:prstGeom>
          <a:ln w="57150">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32" name="Straight Arrow Connector 31"/>
          <p:cNvCxnSpPr/>
          <p:nvPr/>
        </p:nvCxnSpPr>
        <p:spPr>
          <a:xfrm flipH="1">
            <a:off x="3431628" y="5181599"/>
            <a:ext cx="1524000" cy="1"/>
          </a:xfrm>
          <a:prstGeom prst="straightConnector1">
            <a:avLst/>
          </a:prstGeom>
          <a:ln w="57150">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2" name="Date Placeholder 1"/>
          <p:cNvSpPr>
            <a:spLocks noGrp="1"/>
          </p:cNvSpPr>
          <p:nvPr>
            <p:ph type="dt" sz="half" idx="10"/>
          </p:nvPr>
        </p:nvSpPr>
        <p:spPr>
          <a:xfrm>
            <a:off x="5715000" y="6565900"/>
            <a:ext cx="3181350" cy="292100"/>
          </a:xfrm>
        </p:spPr>
        <p:txBody>
          <a:bodyPr/>
          <a:lstStyle/>
          <a:p>
            <a:pPr algn="ctr"/>
            <a:fld id="{AAC4BA3D-D867-49F9-B7A4-18ED82FB9065}" type="datetime3">
              <a:rPr lang="en-US" smtClean="0"/>
              <a:pPr algn="ctr"/>
              <a:t>28 December 2019</a:t>
            </a:fld>
            <a:endParaRPr lang="en-US" dirty="0"/>
          </a:p>
        </p:txBody>
      </p:sp>
      <p:sp>
        <p:nvSpPr>
          <p:cNvPr id="5" name="Footer Placeholder 4"/>
          <p:cNvSpPr>
            <a:spLocks noGrp="1"/>
          </p:cNvSpPr>
          <p:nvPr>
            <p:ph type="ftr" sz="quarter" idx="11"/>
          </p:nvPr>
        </p:nvSpPr>
        <p:spPr/>
        <p:txBody>
          <a:bodyPr/>
          <a:lstStyle/>
          <a:p>
            <a:r>
              <a:rPr lang="bn-IN" dirty="0" smtClean="0"/>
              <a:t>শরিফ   ০১৭১৪৭২১৬০৩</a:t>
            </a:r>
            <a:endParaRPr lang="en-US" dirty="0"/>
          </a:p>
        </p:txBody>
      </p:sp>
      <p:sp>
        <p:nvSpPr>
          <p:cNvPr id="6" name="Rectangle 5"/>
          <p:cNvSpPr/>
          <p:nvPr/>
        </p:nvSpPr>
        <p:spPr>
          <a:xfrm>
            <a:off x="609600" y="5607349"/>
            <a:ext cx="2438400" cy="7823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4000" b="1" dirty="0" smtClean="0"/>
              <a:t>الاحسان</a:t>
            </a:r>
            <a:endParaRPr lang="en-US" sz="4000" b="1" dirty="0"/>
          </a:p>
        </p:txBody>
      </p:sp>
      <p:sp>
        <p:nvSpPr>
          <p:cNvPr id="7" name="Rectangle 6"/>
          <p:cNvSpPr/>
          <p:nvPr/>
        </p:nvSpPr>
        <p:spPr>
          <a:xfrm>
            <a:off x="5346700" y="5566320"/>
            <a:ext cx="2578100" cy="82334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4000" b="1" dirty="0" smtClean="0"/>
              <a:t>الاخلاص</a:t>
            </a:r>
            <a:endParaRPr lang="en-US" sz="4000" b="1" dirty="0"/>
          </a:p>
        </p:txBody>
      </p:sp>
      <p:cxnSp>
        <p:nvCxnSpPr>
          <p:cNvPr id="28" name="Straight Arrow Connector 27"/>
          <p:cNvCxnSpPr/>
          <p:nvPr/>
        </p:nvCxnSpPr>
        <p:spPr>
          <a:xfrm flipH="1" flipV="1">
            <a:off x="3409293" y="5998505"/>
            <a:ext cx="1524000" cy="1"/>
          </a:xfrm>
          <a:prstGeom prst="straightConnector1">
            <a:avLst/>
          </a:prstGeom>
          <a:ln w="57150">
            <a:solidFill>
              <a:srgbClr val="FF00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03526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circle(in)">
                                      <p:cBhvr>
                                        <p:cTn id="39" dur="20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circle(in)">
                                      <p:cBhvr>
                                        <p:cTn id="56" dur="20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circle(in)">
                                      <p:cBhvr>
                                        <p:cTn id="68" dur="20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circle(in)">
                                      <p:cBhvr>
                                        <p:cTn id="73" dur="20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1000"/>
                                        <p:tgtEl>
                                          <p:spTgt spid="32"/>
                                        </p:tgtEl>
                                      </p:cBhvr>
                                    </p:animEffect>
                                    <p:anim calcmode="lin" valueType="num">
                                      <p:cBhvr>
                                        <p:cTn id="79" dur="1000" fill="hold"/>
                                        <p:tgtEl>
                                          <p:spTgt spid="32"/>
                                        </p:tgtEl>
                                        <p:attrNameLst>
                                          <p:attrName>ppt_x</p:attrName>
                                        </p:attrNameLst>
                                      </p:cBhvr>
                                      <p:tavLst>
                                        <p:tav tm="0">
                                          <p:val>
                                            <p:strVal val="#ppt_x"/>
                                          </p:val>
                                        </p:tav>
                                        <p:tav tm="100000">
                                          <p:val>
                                            <p:strVal val="#ppt_x"/>
                                          </p:val>
                                        </p:tav>
                                      </p:tavLst>
                                    </p:anim>
                                    <p:anim calcmode="lin" valueType="num">
                                      <p:cBhvr>
                                        <p:cTn id="8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circle(in)">
                                      <p:cBhvr>
                                        <p:cTn id="85" dur="20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circle(in)">
                                      <p:cBhvr>
                                        <p:cTn id="90" dur="2000"/>
                                        <p:tgtEl>
                                          <p:spTgt spid="7"/>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1000"/>
                                        <p:tgtEl>
                                          <p:spTgt spid="28"/>
                                        </p:tgtEl>
                                      </p:cBhvr>
                                    </p:animEffect>
                                    <p:anim calcmode="lin" valueType="num">
                                      <p:cBhvr>
                                        <p:cTn id="96" dur="1000" fill="hold"/>
                                        <p:tgtEl>
                                          <p:spTgt spid="28"/>
                                        </p:tgtEl>
                                        <p:attrNameLst>
                                          <p:attrName>ppt_x</p:attrName>
                                        </p:attrNameLst>
                                      </p:cBhvr>
                                      <p:tavLst>
                                        <p:tav tm="0">
                                          <p:val>
                                            <p:strVal val="#ppt_x"/>
                                          </p:val>
                                        </p:tav>
                                        <p:tav tm="100000">
                                          <p:val>
                                            <p:strVal val="#ppt_x"/>
                                          </p:val>
                                        </p:tav>
                                      </p:tavLst>
                                    </p:anim>
                                    <p:anim calcmode="lin" valueType="num">
                                      <p:cBhvr>
                                        <p:cTn id="9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6"/>
                                        </p:tgtEl>
                                        <p:attrNameLst>
                                          <p:attrName>style.visibility</p:attrName>
                                        </p:attrNameLst>
                                      </p:cBhvr>
                                      <p:to>
                                        <p:strVal val="visible"/>
                                      </p:to>
                                    </p:set>
                                    <p:animEffect transition="in" filter="circle(in)">
                                      <p:cBhvr>
                                        <p:cTn id="10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4" grpId="0" animBg="1"/>
      <p:bldP spid="13" grpId="0" animBg="1"/>
      <p:bldP spid="20" grpId="0" animBg="1"/>
      <p:bldP spid="21" grpId="0" animBg="1"/>
      <p:bldP spid="22" grpId="0" animBg="1"/>
      <p:bldP spid="23" grpId="0" animBg="1"/>
      <p:bldP spid="24" grpId="0" animBg="1"/>
      <p:bldP spid="25" grpId="0" animBg="1"/>
      <p:bldP spid="26"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600200" y="349619"/>
            <a:ext cx="5867400" cy="836154"/>
          </a:xfrm>
          <a:prstGeom prst="roundRect">
            <a:avLst>
              <a:gd name="adj" fmla="val 15378"/>
            </a:avLst>
          </a:prstGeom>
          <a:ln/>
        </p:spPr>
        <p:style>
          <a:lnRef idx="1">
            <a:schemeClr val="dk1"/>
          </a:lnRef>
          <a:fillRef idx="3">
            <a:schemeClr val="dk1"/>
          </a:fillRef>
          <a:effectRef idx="2">
            <a:schemeClr val="dk1"/>
          </a:effectRef>
          <a:fontRef idx="minor">
            <a:schemeClr val="lt1"/>
          </a:fontRef>
        </p:style>
        <p:txBody>
          <a:bodyPr rtlCol="0" anchor="ctr">
            <a:scene3d>
              <a:camera prst="orthographicFront"/>
              <a:lightRig rig="threePt" dir="t"/>
            </a:scene3d>
            <a:sp3d extrusionH="57150">
              <a:bevelT w="38100" h="38100" prst="slope"/>
            </a:sp3d>
          </a:bodyPr>
          <a:lstStyle/>
          <a:p>
            <a:pPr algn="ctr"/>
            <a:r>
              <a:rPr lang="ar-EG" sz="48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حول العدد للالفاظ التالية</a:t>
            </a:r>
            <a:r>
              <a:rPr lang="ar-SA" sz="48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8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endParaRPr lang="bn-BD" sz="48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p:cNvSpPr txBox="1"/>
          <p:nvPr/>
        </p:nvSpPr>
        <p:spPr>
          <a:xfrm>
            <a:off x="6382657" y="1600199"/>
            <a:ext cx="2761343" cy="707886"/>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EG" sz="4000" b="1" dirty="0" smtClean="0">
                <a:ln w="0"/>
                <a:latin typeface="NikoshBAN" panose="02000000000000000000" pitchFamily="2" charset="0"/>
                <a:cs typeface="NikoshBAN" panose="02000000000000000000" pitchFamily="2" charset="0"/>
              </a:rPr>
              <a:t>الالفاظ</a:t>
            </a:r>
            <a:r>
              <a:rPr lang="ar-SA" sz="4000" b="1" dirty="0" smtClean="0">
                <a:ln w="0"/>
                <a:latin typeface="NikoshBAN" panose="02000000000000000000" pitchFamily="2" charset="0"/>
                <a:cs typeface="NikoshBAN" panose="02000000000000000000" pitchFamily="2" charset="0"/>
              </a:rPr>
              <a:t> </a:t>
            </a:r>
            <a:endParaRPr lang="en-US" sz="4400" b="1" dirty="0" smtClean="0">
              <a:ln w="0"/>
              <a:latin typeface="NikoshBAN" panose="02000000000000000000" pitchFamily="2" charset="0"/>
              <a:cs typeface="NikoshBAN" panose="02000000000000000000" pitchFamily="2" charset="0"/>
            </a:endParaRPr>
          </a:p>
        </p:txBody>
      </p:sp>
      <p:sp>
        <p:nvSpPr>
          <p:cNvPr id="4" name="TextBox 3"/>
          <p:cNvSpPr txBox="1"/>
          <p:nvPr/>
        </p:nvSpPr>
        <p:spPr>
          <a:xfrm>
            <a:off x="37442" y="2514599"/>
            <a:ext cx="2324757" cy="769441"/>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SA" sz="4400" b="1" dirty="0" smtClean="0">
                <a:ln w="0"/>
                <a:latin typeface="NikoshBAN" panose="02000000000000000000" pitchFamily="2" charset="0"/>
                <a:cs typeface="NikoshBAN" panose="02000000000000000000" pitchFamily="2" charset="0"/>
              </a:rPr>
              <a:t> </a:t>
            </a:r>
            <a:r>
              <a:rPr lang="ar-EG" sz="4400" b="1" dirty="0" smtClean="0">
                <a:ln w="0"/>
                <a:latin typeface="NikoshBAN" panose="02000000000000000000" pitchFamily="2" charset="0"/>
                <a:cs typeface="NikoshBAN" panose="02000000000000000000" pitchFamily="2" charset="0"/>
              </a:rPr>
              <a:t>احوال</a:t>
            </a:r>
            <a:endParaRPr lang="en-US" sz="4400" b="1" dirty="0" smtClean="0">
              <a:ln w="0"/>
              <a:latin typeface="NikoshBAN" panose="02000000000000000000" pitchFamily="2" charset="0"/>
              <a:cs typeface="NikoshBAN" panose="02000000000000000000" pitchFamily="2" charset="0"/>
            </a:endParaRPr>
          </a:p>
        </p:txBody>
      </p:sp>
      <p:sp>
        <p:nvSpPr>
          <p:cNvPr id="13" name="TextBox 12"/>
          <p:cNvSpPr txBox="1"/>
          <p:nvPr/>
        </p:nvSpPr>
        <p:spPr>
          <a:xfrm>
            <a:off x="6382656" y="2369641"/>
            <a:ext cx="2761343" cy="769441"/>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EG" sz="4400" b="1" dirty="0" smtClean="0">
                <a:ln w="0"/>
                <a:latin typeface="NikoshBAN" panose="02000000000000000000" pitchFamily="2" charset="0"/>
                <a:cs typeface="NikoshBAN" panose="02000000000000000000" pitchFamily="2" charset="0"/>
              </a:rPr>
              <a:t>حال</a:t>
            </a:r>
            <a:endParaRPr lang="en-US" sz="4400" b="1" dirty="0">
              <a:ln w="0"/>
              <a:latin typeface="NikoshBAN" panose="02000000000000000000" pitchFamily="2" charset="0"/>
              <a:cs typeface="NikoshBAN" panose="02000000000000000000" pitchFamily="2" charset="0"/>
            </a:endParaRPr>
          </a:p>
        </p:txBody>
      </p:sp>
      <p:sp>
        <p:nvSpPr>
          <p:cNvPr id="20" name="TextBox 19"/>
          <p:cNvSpPr txBox="1"/>
          <p:nvPr/>
        </p:nvSpPr>
        <p:spPr>
          <a:xfrm>
            <a:off x="67003" y="1600200"/>
            <a:ext cx="2295198" cy="769441"/>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EG" sz="4400" b="1" dirty="0" smtClean="0">
                <a:ln w="0"/>
                <a:latin typeface="NikoshBAN" panose="02000000000000000000" pitchFamily="2" charset="0"/>
                <a:cs typeface="NikoshBAN" panose="02000000000000000000" pitchFamily="2" charset="0"/>
              </a:rPr>
              <a:t>الجموع</a:t>
            </a:r>
            <a:endParaRPr lang="en-US" sz="4400" b="1" dirty="0" smtClean="0">
              <a:ln w="0"/>
              <a:latin typeface="NikoshBAN" panose="02000000000000000000" pitchFamily="2" charset="0"/>
              <a:cs typeface="NikoshBAN" panose="02000000000000000000" pitchFamily="2" charset="0"/>
            </a:endParaRPr>
          </a:p>
        </p:txBody>
      </p:sp>
      <p:sp>
        <p:nvSpPr>
          <p:cNvPr id="21" name="TextBox 20"/>
          <p:cNvSpPr txBox="1"/>
          <p:nvPr/>
        </p:nvSpPr>
        <p:spPr>
          <a:xfrm>
            <a:off x="1" y="3349044"/>
            <a:ext cx="2391760" cy="769441"/>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SA" sz="4400" b="1" dirty="0" smtClean="0">
                <a:ln w="0"/>
                <a:latin typeface="NikoshBAN" panose="02000000000000000000" pitchFamily="2" charset="0"/>
                <a:cs typeface="NikoshBAN" panose="02000000000000000000" pitchFamily="2" charset="0"/>
              </a:rPr>
              <a:t> </a:t>
            </a:r>
            <a:r>
              <a:rPr lang="ar-EG" sz="4400" b="1" dirty="0" smtClean="0">
                <a:ln w="0"/>
                <a:latin typeface="NikoshBAN" panose="02000000000000000000" pitchFamily="2" charset="0"/>
                <a:cs typeface="NikoshBAN" panose="02000000000000000000" pitchFamily="2" charset="0"/>
              </a:rPr>
              <a:t>عبادات</a:t>
            </a:r>
            <a:endParaRPr lang="en-US" sz="4400" b="1" dirty="0" smtClean="0">
              <a:ln w="0"/>
              <a:latin typeface="NikoshBAN" panose="02000000000000000000" pitchFamily="2" charset="0"/>
              <a:cs typeface="NikoshBAN" panose="02000000000000000000" pitchFamily="2" charset="0"/>
            </a:endParaRPr>
          </a:p>
        </p:txBody>
      </p:sp>
      <p:sp>
        <p:nvSpPr>
          <p:cNvPr id="22" name="TextBox 21"/>
          <p:cNvSpPr txBox="1"/>
          <p:nvPr/>
        </p:nvSpPr>
        <p:spPr>
          <a:xfrm>
            <a:off x="6382656" y="3160103"/>
            <a:ext cx="2761343" cy="769441"/>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EG" sz="4400" b="1" dirty="0" smtClean="0">
                <a:ln w="0"/>
                <a:latin typeface="NikoshBAN" panose="02000000000000000000" pitchFamily="2" charset="0"/>
                <a:cs typeface="NikoshBAN" panose="02000000000000000000" pitchFamily="2" charset="0"/>
              </a:rPr>
              <a:t>عبادة</a:t>
            </a:r>
            <a:endParaRPr lang="en-US" sz="4400" b="1" dirty="0">
              <a:ln w="0"/>
              <a:latin typeface="NikoshBAN" panose="02000000000000000000" pitchFamily="2" charset="0"/>
              <a:cs typeface="NikoshBAN" panose="02000000000000000000" pitchFamily="2" charset="0"/>
            </a:endParaRPr>
          </a:p>
        </p:txBody>
      </p:sp>
      <p:sp>
        <p:nvSpPr>
          <p:cNvPr id="23" name="TextBox 22"/>
          <p:cNvSpPr txBox="1"/>
          <p:nvPr/>
        </p:nvSpPr>
        <p:spPr>
          <a:xfrm>
            <a:off x="37443" y="4163423"/>
            <a:ext cx="2354318" cy="707886"/>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SA" sz="4000" b="1" dirty="0" smtClean="0">
                <a:ln w="0"/>
                <a:latin typeface="NikoshBAN" panose="02000000000000000000" pitchFamily="2" charset="0"/>
                <a:cs typeface="NikoshBAN" panose="02000000000000000000" pitchFamily="2" charset="0"/>
              </a:rPr>
              <a:t> </a:t>
            </a:r>
            <a:r>
              <a:rPr lang="ar-EG" sz="4000" b="1" dirty="0" smtClean="0">
                <a:ln w="0"/>
                <a:latin typeface="NikoshBAN" panose="02000000000000000000" pitchFamily="2" charset="0"/>
                <a:cs typeface="NikoshBAN" panose="02000000000000000000" pitchFamily="2" charset="0"/>
              </a:rPr>
              <a:t>انواع</a:t>
            </a:r>
            <a:endParaRPr lang="en-US" sz="2000" b="1" dirty="0" smtClean="0">
              <a:ln w="0"/>
              <a:latin typeface="NikoshBAN" panose="02000000000000000000" pitchFamily="2" charset="0"/>
              <a:cs typeface="NikoshBAN" panose="02000000000000000000" pitchFamily="2" charset="0"/>
            </a:endParaRPr>
          </a:p>
        </p:txBody>
      </p:sp>
      <p:sp>
        <p:nvSpPr>
          <p:cNvPr id="24" name="TextBox 23"/>
          <p:cNvSpPr txBox="1"/>
          <p:nvPr/>
        </p:nvSpPr>
        <p:spPr>
          <a:xfrm>
            <a:off x="6382656" y="3973662"/>
            <a:ext cx="2761343" cy="769441"/>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EG" sz="4400" b="1" dirty="0" smtClean="0">
                <a:ln w="0"/>
                <a:latin typeface="NikoshBAN" panose="02000000000000000000" pitchFamily="2" charset="0"/>
                <a:cs typeface="NikoshBAN" panose="02000000000000000000" pitchFamily="2" charset="0"/>
              </a:rPr>
              <a:t>انواع</a:t>
            </a:r>
            <a:endParaRPr lang="en-US" sz="4400" b="1" dirty="0">
              <a:ln w="0"/>
              <a:latin typeface="NikoshBAN" panose="02000000000000000000" pitchFamily="2" charset="0"/>
              <a:cs typeface="NikoshBAN" panose="02000000000000000000" pitchFamily="2" charset="0"/>
            </a:endParaRPr>
          </a:p>
        </p:txBody>
      </p:sp>
      <p:sp>
        <p:nvSpPr>
          <p:cNvPr id="25" name="TextBox 24"/>
          <p:cNvSpPr txBox="1"/>
          <p:nvPr/>
        </p:nvSpPr>
        <p:spPr>
          <a:xfrm>
            <a:off x="37443" y="4937060"/>
            <a:ext cx="2354317" cy="707886"/>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EG" sz="4000" b="1" dirty="0" smtClean="0">
                <a:ln w="0"/>
                <a:latin typeface="NikoshBAN" panose="02000000000000000000" pitchFamily="2" charset="0"/>
                <a:cs typeface="NikoshBAN" panose="02000000000000000000" pitchFamily="2" charset="0"/>
              </a:rPr>
              <a:t>اعمال</a:t>
            </a:r>
            <a:endParaRPr lang="en-US" sz="4000" b="1" dirty="0" smtClean="0">
              <a:ln w="0"/>
              <a:latin typeface="NikoshBAN" panose="02000000000000000000" pitchFamily="2" charset="0"/>
              <a:cs typeface="NikoshBAN" panose="02000000000000000000" pitchFamily="2" charset="0"/>
            </a:endParaRPr>
          </a:p>
        </p:txBody>
      </p:sp>
      <p:sp>
        <p:nvSpPr>
          <p:cNvPr id="26" name="TextBox 25"/>
          <p:cNvSpPr txBox="1"/>
          <p:nvPr/>
        </p:nvSpPr>
        <p:spPr>
          <a:xfrm>
            <a:off x="6382656" y="4775388"/>
            <a:ext cx="2761344" cy="769441"/>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EG" sz="4400" b="1" dirty="0" smtClean="0">
                <a:ln w="0"/>
                <a:latin typeface="NikoshBAN" panose="02000000000000000000" pitchFamily="2" charset="0"/>
                <a:cs typeface="NikoshBAN" panose="02000000000000000000" pitchFamily="2" charset="0"/>
              </a:rPr>
              <a:t>اعمال</a:t>
            </a:r>
            <a:endParaRPr lang="en-US" sz="4400" b="1" dirty="0" smtClean="0">
              <a:ln w="0"/>
              <a:latin typeface="NikoshBAN" panose="02000000000000000000" pitchFamily="2" charset="0"/>
              <a:cs typeface="NikoshBAN" panose="02000000000000000000" pitchFamily="2" charset="0"/>
            </a:endParaRPr>
          </a:p>
        </p:txBody>
      </p:sp>
      <p:sp>
        <p:nvSpPr>
          <p:cNvPr id="2" name="Date Placeholder 1"/>
          <p:cNvSpPr>
            <a:spLocks noGrp="1"/>
          </p:cNvSpPr>
          <p:nvPr>
            <p:ph type="dt" sz="half" idx="10"/>
          </p:nvPr>
        </p:nvSpPr>
        <p:spPr>
          <a:xfrm>
            <a:off x="6172200" y="6530406"/>
            <a:ext cx="2752726" cy="365125"/>
          </a:xfrm>
          <a:noFill/>
          <a:ln>
            <a:noFill/>
          </a:ln>
        </p:spPr>
        <p:style>
          <a:lnRef idx="1">
            <a:schemeClr val="accent1"/>
          </a:lnRef>
          <a:fillRef idx="3">
            <a:schemeClr val="accent1"/>
          </a:fillRef>
          <a:effectRef idx="2">
            <a:schemeClr val="accent1"/>
          </a:effectRef>
          <a:fontRef idx="minor">
            <a:schemeClr val="lt1"/>
          </a:fontRef>
        </p:style>
        <p:txBody>
          <a:bodyPr/>
          <a:lstStyle/>
          <a:p>
            <a:pPr algn="ctr"/>
            <a:fld id="{63F87D87-372A-443C-BBA8-9FC45AA4F790}" type="datetime3">
              <a:rPr lang="en-US" b="1" smtClean="0"/>
              <a:pPr algn="ctr"/>
              <a:t>28 December 2019</a:t>
            </a:fld>
            <a:endParaRPr lang="en-US" b="1" dirty="0"/>
          </a:p>
        </p:txBody>
      </p:sp>
      <p:sp>
        <p:nvSpPr>
          <p:cNvPr id="5" name="Footer Placeholder 4"/>
          <p:cNvSpPr>
            <a:spLocks noGrp="1"/>
          </p:cNvSpPr>
          <p:nvPr>
            <p:ph type="ftr" sz="quarter" idx="11"/>
          </p:nvPr>
        </p:nvSpPr>
        <p:spPr>
          <a:xfrm>
            <a:off x="-9099" y="6675437"/>
            <a:ext cx="3200400" cy="365125"/>
          </a:xfrm>
          <a:noFill/>
          <a:ln>
            <a:noFill/>
          </a:ln>
        </p:spPr>
        <p:style>
          <a:lnRef idx="1">
            <a:schemeClr val="accent1"/>
          </a:lnRef>
          <a:fillRef idx="3">
            <a:schemeClr val="accent1"/>
          </a:fillRef>
          <a:effectRef idx="2">
            <a:schemeClr val="accent1"/>
          </a:effectRef>
          <a:fontRef idx="minor">
            <a:schemeClr val="lt1"/>
          </a:fontRef>
        </p:style>
        <p:txBody>
          <a:bodyPr/>
          <a:lstStyle/>
          <a:p>
            <a:r>
              <a:rPr lang="bn-IN" b="1" dirty="0" smtClean="0"/>
              <a:t>শরিফ   ০১৭১৪৭২১৬০৩</a:t>
            </a:r>
          </a:p>
          <a:p>
            <a:endParaRPr lang="en-US" b="1" dirty="0"/>
          </a:p>
        </p:txBody>
      </p:sp>
      <p:sp>
        <p:nvSpPr>
          <p:cNvPr id="19" name="TextBox 18"/>
          <p:cNvSpPr txBox="1"/>
          <p:nvPr/>
        </p:nvSpPr>
        <p:spPr>
          <a:xfrm>
            <a:off x="6408933" y="5580965"/>
            <a:ext cx="2735067" cy="769441"/>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EG" sz="4400" b="1" dirty="0" smtClean="0">
                <a:ln w="0"/>
                <a:latin typeface="NikoshBAN" panose="02000000000000000000" pitchFamily="2" charset="0"/>
                <a:cs typeface="NikoshBAN" panose="02000000000000000000" pitchFamily="2" charset="0"/>
              </a:rPr>
              <a:t>رسول</a:t>
            </a:r>
            <a:endParaRPr lang="en-US" sz="4400" b="1" dirty="0" smtClean="0">
              <a:ln w="0"/>
              <a:latin typeface="NikoshBAN" panose="02000000000000000000" pitchFamily="2" charset="0"/>
              <a:cs typeface="NikoshBAN" panose="02000000000000000000" pitchFamily="2" charset="0"/>
            </a:endParaRPr>
          </a:p>
        </p:txBody>
      </p:sp>
      <p:sp>
        <p:nvSpPr>
          <p:cNvPr id="28" name="TextBox 27"/>
          <p:cNvSpPr txBox="1"/>
          <p:nvPr/>
        </p:nvSpPr>
        <p:spPr>
          <a:xfrm>
            <a:off x="55640" y="5703633"/>
            <a:ext cx="2324757" cy="769441"/>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EG" sz="4400" b="1" dirty="0" smtClean="0">
                <a:ln w="0"/>
                <a:latin typeface="NikoshBAN" panose="02000000000000000000" pitchFamily="2" charset="0"/>
                <a:cs typeface="NikoshBAN" panose="02000000000000000000" pitchFamily="2" charset="0"/>
              </a:rPr>
              <a:t>رسل</a:t>
            </a:r>
            <a:endParaRPr lang="en-US" sz="4400" b="1" dirty="0" smtClean="0">
              <a:ln w="0"/>
              <a:latin typeface="NikoshBAN" panose="02000000000000000000" pitchFamily="2" charset="0"/>
              <a:cs typeface="NikoshBAN" panose="02000000000000000000" pitchFamily="2" charset="0"/>
            </a:endParaRPr>
          </a:p>
        </p:txBody>
      </p:sp>
      <p:sp>
        <p:nvSpPr>
          <p:cNvPr id="29" name="TextBox 28"/>
          <p:cNvSpPr txBox="1"/>
          <p:nvPr/>
        </p:nvSpPr>
        <p:spPr>
          <a:xfrm>
            <a:off x="3124200" y="1600200"/>
            <a:ext cx="2438400" cy="769441"/>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EG" sz="4400" b="1" dirty="0" smtClean="0">
                <a:ln w="0"/>
                <a:latin typeface="NikoshBAN" panose="02000000000000000000" pitchFamily="2" charset="0"/>
                <a:cs typeface="NikoshBAN" panose="02000000000000000000" pitchFamily="2" charset="0"/>
              </a:rPr>
              <a:t>المفردات</a:t>
            </a:r>
            <a:endParaRPr lang="en-US" sz="4400" b="1" dirty="0" smtClean="0">
              <a:ln w="0"/>
              <a:latin typeface="NikoshBAN" panose="02000000000000000000" pitchFamily="2" charset="0"/>
              <a:cs typeface="NikoshBAN" panose="02000000000000000000" pitchFamily="2" charset="0"/>
            </a:endParaRPr>
          </a:p>
        </p:txBody>
      </p:sp>
      <p:sp>
        <p:nvSpPr>
          <p:cNvPr id="33" name="TextBox 32"/>
          <p:cNvSpPr txBox="1"/>
          <p:nvPr/>
        </p:nvSpPr>
        <p:spPr>
          <a:xfrm>
            <a:off x="3124200" y="2497297"/>
            <a:ext cx="2438400" cy="76944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EG" sz="4400" b="1" dirty="0" smtClean="0">
                <a:ln w="0"/>
                <a:latin typeface="NikoshBAN" panose="02000000000000000000" pitchFamily="2" charset="0"/>
                <a:cs typeface="NikoshBAN" panose="02000000000000000000" pitchFamily="2" charset="0"/>
              </a:rPr>
              <a:t>حال</a:t>
            </a:r>
            <a:endParaRPr lang="en-US" sz="4400" b="1" dirty="0" smtClean="0">
              <a:ln w="0"/>
              <a:latin typeface="NikoshBAN" panose="02000000000000000000" pitchFamily="2" charset="0"/>
              <a:cs typeface="NikoshBAN" panose="02000000000000000000" pitchFamily="2" charset="0"/>
            </a:endParaRPr>
          </a:p>
        </p:txBody>
      </p:sp>
      <p:sp>
        <p:nvSpPr>
          <p:cNvPr id="34" name="TextBox 33"/>
          <p:cNvSpPr txBox="1"/>
          <p:nvPr/>
        </p:nvSpPr>
        <p:spPr>
          <a:xfrm>
            <a:off x="3124200" y="3321653"/>
            <a:ext cx="2438400" cy="76944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EG" sz="4400" b="1" dirty="0" smtClean="0">
                <a:ln w="0"/>
                <a:latin typeface="NikoshBAN" panose="02000000000000000000" pitchFamily="2" charset="0"/>
                <a:cs typeface="NikoshBAN" panose="02000000000000000000" pitchFamily="2" charset="0"/>
              </a:rPr>
              <a:t>عبادة</a:t>
            </a:r>
            <a:endParaRPr lang="en-US" sz="4400" b="1" dirty="0" smtClean="0">
              <a:ln w="0"/>
              <a:latin typeface="NikoshBAN" panose="02000000000000000000" pitchFamily="2" charset="0"/>
              <a:cs typeface="NikoshBAN" panose="02000000000000000000" pitchFamily="2" charset="0"/>
            </a:endParaRPr>
          </a:p>
        </p:txBody>
      </p:sp>
      <p:sp>
        <p:nvSpPr>
          <p:cNvPr id="35" name="TextBox 34"/>
          <p:cNvSpPr txBox="1"/>
          <p:nvPr/>
        </p:nvSpPr>
        <p:spPr>
          <a:xfrm>
            <a:off x="3124200" y="4091094"/>
            <a:ext cx="2438400" cy="76944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EG" sz="4400" b="1" dirty="0" smtClean="0">
                <a:ln w="0"/>
                <a:latin typeface="NikoshBAN" panose="02000000000000000000" pitchFamily="2" charset="0"/>
                <a:cs typeface="NikoshBAN" panose="02000000000000000000" pitchFamily="2" charset="0"/>
              </a:rPr>
              <a:t>نوع</a:t>
            </a:r>
            <a:endParaRPr lang="en-US" sz="4400" b="1" dirty="0" smtClean="0">
              <a:ln w="0"/>
              <a:latin typeface="NikoshBAN" panose="02000000000000000000" pitchFamily="2" charset="0"/>
              <a:cs typeface="NikoshBAN" panose="02000000000000000000" pitchFamily="2" charset="0"/>
            </a:endParaRPr>
          </a:p>
        </p:txBody>
      </p:sp>
      <p:sp>
        <p:nvSpPr>
          <p:cNvPr id="36" name="TextBox 35"/>
          <p:cNvSpPr txBox="1"/>
          <p:nvPr/>
        </p:nvSpPr>
        <p:spPr>
          <a:xfrm>
            <a:off x="3124200" y="4872637"/>
            <a:ext cx="2438400" cy="76944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EG" sz="4400" b="1" dirty="0" smtClean="0">
                <a:ln w="0"/>
                <a:latin typeface="NikoshBAN" panose="02000000000000000000" pitchFamily="2" charset="0"/>
                <a:cs typeface="NikoshBAN" panose="02000000000000000000" pitchFamily="2" charset="0"/>
              </a:rPr>
              <a:t>عمل</a:t>
            </a:r>
            <a:endParaRPr lang="en-US" sz="4400" b="1" dirty="0" smtClean="0">
              <a:ln w="0"/>
              <a:latin typeface="NikoshBAN" panose="02000000000000000000" pitchFamily="2" charset="0"/>
              <a:cs typeface="NikoshBAN" panose="02000000000000000000" pitchFamily="2" charset="0"/>
            </a:endParaRPr>
          </a:p>
        </p:txBody>
      </p:sp>
      <p:sp>
        <p:nvSpPr>
          <p:cNvPr id="37" name="TextBox 36"/>
          <p:cNvSpPr txBox="1"/>
          <p:nvPr/>
        </p:nvSpPr>
        <p:spPr>
          <a:xfrm>
            <a:off x="3124200" y="5642078"/>
            <a:ext cx="2438400" cy="76944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ar-EG" sz="4400" b="1" dirty="0" smtClean="0">
                <a:ln w="0"/>
                <a:latin typeface="NikoshBAN" panose="02000000000000000000" pitchFamily="2" charset="0"/>
                <a:cs typeface="NikoshBAN" panose="02000000000000000000" pitchFamily="2" charset="0"/>
              </a:rPr>
              <a:t>رسول</a:t>
            </a:r>
            <a:endParaRPr lang="en-US" sz="4400" b="1" dirty="0" smtClean="0">
              <a:ln w="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340824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heel(1)">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heel(1)">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 calcmode="lin" valueType="num">
                                      <p:cBhvr>
                                        <p:cTn id="57" dur="1000" fill="hold"/>
                                        <p:tgtEl>
                                          <p:spTgt spid="34"/>
                                        </p:tgtEl>
                                        <p:attrNameLst>
                                          <p:attrName>style.rotation</p:attrName>
                                        </p:attrNameLst>
                                      </p:cBhvr>
                                      <p:tavLst>
                                        <p:tav tm="0">
                                          <p:val>
                                            <p:fltVal val="90"/>
                                          </p:val>
                                        </p:tav>
                                        <p:tav tm="100000">
                                          <p:val>
                                            <p:fltVal val="0"/>
                                          </p:val>
                                        </p:tav>
                                      </p:tavLst>
                                    </p:anim>
                                    <p:animEffect transition="in" filter="fade">
                                      <p:cBhvr>
                                        <p:cTn id="58" dur="10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36"/>
                                        </p:tgtEl>
                                        <p:attrNameLst>
                                          <p:attrName>style.visibility</p:attrName>
                                        </p:attrNameLst>
                                      </p:cBhvr>
                                      <p:to>
                                        <p:strVal val="visible"/>
                                      </p:to>
                                    </p:set>
                                    <p:anim calcmode="lin" valueType="num">
                                      <p:cBhvr>
                                        <p:cTn id="98" dur="500" fill="hold"/>
                                        <p:tgtEl>
                                          <p:spTgt spid="36"/>
                                        </p:tgtEl>
                                        <p:attrNameLst>
                                          <p:attrName>ppt_w</p:attrName>
                                        </p:attrNameLst>
                                      </p:cBhvr>
                                      <p:tavLst>
                                        <p:tav tm="0">
                                          <p:val>
                                            <p:fltVal val="0"/>
                                          </p:val>
                                        </p:tav>
                                        <p:tav tm="100000">
                                          <p:val>
                                            <p:strVal val="#ppt_w"/>
                                          </p:val>
                                        </p:tav>
                                      </p:tavLst>
                                    </p:anim>
                                    <p:anim calcmode="lin" valueType="num">
                                      <p:cBhvr>
                                        <p:cTn id="99" dur="500" fill="hold"/>
                                        <p:tgtEl>
                                          <p:spTgt spid="36"/>
                                        </p:tgtEl>
                                        <p:attrNameLst>
                                          <p:attrName>ppt_h</p:attrName>
                                        </p:attrNameLst>
                                      </p:cBhvr>
                                      <p:tavLst>
                                        <p:tav tm="0">
                                          <p:val>
                                            <p:fltVal val="0"/>
                                          </p:val>
                                        </p:tav>
                                        <p:tav tm="100000">
                                          <p:val>
                                            <p:strVal val="#ppt_h"/>
                                          </p:val>
                                        </p:tav>
                                      </p:tavLst>
                                    </p:anim>
                                    <p:animEffect transition="in" filter="fade">
                                      <p:cBhvr>
                                        <p:cTn id="100" dur="500"/>
                                        <p:tgtEl>
                                          <p:spTgt spid="36"/>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500" fill="hold"/>
                                        <p:tgtEl>
                                          <p:spTgt spid="25"/>
                                        </p:tgtEl>
                                        <p:attrNameLst>
                                          <p:attrName>ppt_w</p:attrName>
                                        </p:attrNameLst>
                                      </p:cBhvr>
                                      <p:tavLst>
                                        <p:tav tm="0">
                                          <p:val>
                                            <p:fltVal val="0"/>
                                          </p:val>
                                        </p:tav>
                                        <p:tav tm="100000">
                                          <p:val>
                                            <p:strVal val="#ppt_w"/>
                                          </p:val>
                                        </p:tav>
                                      </p:tavLst>
                                    </p:anim>
                                    <p:anim calcmode="lin" valueType="num">
                                      <p:cBhvr>
                                        <p:cTn id="106" dur="500" fill="hold"/>
                                        <p:tgtEl>
                                          <p:spTgt spid="25"/>
                                        </p:tgtEl>
                                        <p:attrNameLst>
                                          <p:attrName>ppt_h</p:attrName>
                                        </p:attrNameLst>
                                      </p:cBhvr>
                                      <p:tavLst>
                                        <p:tav tm="0">
                                          <p:val>
                                            <p:fltVal val="0"/>
                                          </p:val>
                                        </p:tav>
                                        <p:tav tm="100000">
                                          <p:val>
                                            <p:strVal val="#ppt_h"/>
                                          </p:val>
                                        </p:tav>
                                      </p:tavLst>
                                    </p:anim>
                                    <p:animEffect transition="in" filter="fade">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19"/>
                                        </p:tgtEl>
                                        <p:attrNameLst>
                                          <p:attrName>style.visibility</p:attrName>
                                        </p:attrNameLst>
                                      </p:cBhvr>
                                      <p:to>
                                        <p:strVal val="visible"/>
                                      </p:to>
                                    </p:set>
                                    <p:anim calcmode="lin" valueType="num">
                                      <p:cBhvr>
                                        <p:cTn id="112" dur="500" fill="hold"/>
                                        <p:tgtEl>
                                          <p:spTgt spid="19"/>
                                        </p:tgtEl>
                                        <p:attrNameLst>
                                          <p:attrName>ppt_w</p:attrName>
                                        </p:attrNameLst>
                                      </p:cBhvr>
                                      <p:tavLst>
                                        <p:tav tm="0">
                                          <p:val>
                                            <p:fltVal val="0"/>
                                          </p:val>
                                        </p:tav>
                                        <p:tav tm="100000">
                                          <p:val>
                                            <p:strVal val="#ppt_w"/>
                                          </p:val>
                                        </p:tav>
                                      </p:tavLst>
                                    </p:anim>
                                    <p:anim calcmode="lin" valueType="num">
                                      <p:cBhvr>
                                        <p:cTn id="113" dur="500" fill="hold"/>
                                        <p:tgtEl>
                                          <p:spTgt spid="19"/>
                                        </p:tgtEl>
                                        <p:attrNameLst>
                                          <p:attrName>ppt_h</p:attrName>
                                        </p:attrNameLst>
                                      </p:cBhvr>
                                      <p:tavLst>
                                        <p:tav tm="0">
                                          <p:val>
                                            <p:fltVal val="0"/>
                                          </p:val>
                                        </p:tav>
                                        <p:tav tm="100000">
                                          <p:val>
                                            <p:strVal val="#ppt_h"/>
                                          </p:val>
                                        </p:tav>
                                      </p:tavLst>
                                    </p:anim>
                                    <p:animEffect transition="in" filter="fade">
                                      <p:cBhvr>
                                        <p:cTn id="114" dur="500"/>
                                        <p:tgtEl>
                                          <p:spTgt spid="19"/>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p:cTn id="119" dur="500" fill="hold"/>
                                        <p:tgtEl>
                                          <p:spTgt spid="37"/>
                                        </p:tgtEl>
                                        <p:attrNameLst>
                                          <p:attrName>ppt_w</p:attrName>
                                        </p:attrNameLst>
                                      </p:cBhvr>
                                      <p:tavLst>
                                        <p:tav tm="0">
                                          <p:val>
                                            <p:fltVal val="0"/>
                                          </p:val>
                                        </p:tav>
                                        <p:tav tm="100000">
                                          <p:val>
                                            <p:strVal val="#ppt_w"/>
                                          </p:val>
                                        </p:tav>
                                      </p:tavLst>
                                    </p:anim>
                                    <p:anim calcmode="lin" valueType="num">
                                      <p:cBhvr>
                                        <p:cTn id="120" dur="500" fill="hold"/>
                                        <p:tgtEl>
                                          <p:spTgt spid="37"/>
                                        </p:tgtEl>
                                        <p:attrNameLst>
                                          <p:attrName>ppt_h</p:attrName>
                                        </p:attrNameLst>
                                      </p:cBhvr>
                                      <p:tavLst>
                                        <p:tav tm="0">
                                          <p:val>
                                            <p:fltVal val="0"/>
                                          </p:val>
                                        </p:tav>
                                        <p:tav tm="100000">
                                          <p:val>
                                            <p:strVal val="#ppt_h"/>
                                          </p:val>
                                        </p:tav>
                                      </p:tavLst>
                                    </p:anim>
                                    <p:animEffect transition="in" filter="fade">
                                      <p:cBhvr>
                                        <p:cTn id="121" dur="500"/>
                                        <p:tgtEl>
                                          <p:spTgt spid="37"/>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28"/>
                                        </p:tgtEl>
                                        <p:attrNameLst>
                                          <p:attrName>style.visibility</p:attrName>
                                        </p:attrNameLst>
                                      </p:cBhvr>
                                      <p:to>
                                        <p:strVal val="visible"/>
                                      </p:to>
                                    </p:set>
                                    <p:anim calcmode="lin" valueType="num">
                                      <p:cBhvr>
                                        <p:cTn id="126" dur="500" fill="hold"/>
                                        <p:tgtEl>
                                          <p:spTgt spid="28"/>
                                        </p:tgtEl>
                                        <p:attrNameLst>
                                          <p:attrName>ppt_w</p:attrName>
                                        </p:attrNameLst>
                                      </p:cBhvr>
                                      <p:tavLst>
                                        <p:tav tm="0">
                                          <p:val>
                                            <p:fltVal val="0"/>
                                          </p:val>
                                        </p:tav>
                                        <p:tav tm="100000">
                                          <p:val>
                                            <p:strVal val="#ppt_w"/>
                                          </p:val>
                                        </p:tav>
                                      </p:tavLst>
                                    </p:anim>
                                    <p:anim calcmode="lin" valueType="num">
                                      <p:cBhvr>
                                        <p:cTn id="127" dur="500" fill="hold"/>
                                        <p:tgtEl>
                                          <p:spTgt spid="28"/>
                                        </p:tgtEl>
                                        <p:attrNameLst>
                                          <p:attrName>ppt_h</p:attrName>
                                        </p:attrNameLst>
                                      </p:cBhvr>
                                      <p:tavLst>
                                        <p:tav tm="0">
                                          <p:val>
                                            <p:fltVal val="0"/>
                                          </p:val>
                                        </p:tav>
                                        <p:tav tm="100000">
                                          <p:val>
                                            <p:strVal val="#ppt_h"/>
                                          </p:val>
                                        </p:tav>
                                      </p:tavLst>
                                    </p:anim>
                                    <p:animEffect transition="in" filter="fade">
                                      <p:cBhvr>
                                        <p:cTn id="1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4" grpId="0" animBg="1"/>
      <p:bldP spid="13" grpId="0" animBg="1"/>
      <p:bldP spid="20" grpId="0" animBg="1"/>
      <p:bldP spid="21" grpId="0" animBg="1"/>
      <p:bldP spid="22" grpId="0" animBg="1"/>
      <p:bldP spid="23" grpId="0" animBg="1"/>
      <p:bldP spid="24" grpId="0" animBg="1"/>
      <p:bldP spid="25" grpId="0" animBg="1"/>
      <p:bldP spid="26" grpId="0" animBg="1"/>
      <p:bldP spid="19" grpId="0" animBg="1"/>
      <p:bldP spid="28" grpId="0" animBg="1"/>
      <p:bldP spid="29" grpId="0" animBg="1"/>
      <p:bldP spid="33" grpId="0" animBg="1"/>
      <p:bldP spid="34" grpId="0" animBg="1"/>
      <p:bldP spid="35"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061764" y="152400"/>
            <a:ext cx="5108656" cy="838200"/>
          </a:xfrm>
          <a:prstGeom prst="roundRect">
            <a:avLst>
              <a:gd name="adj" fmla="val 50000"/>
            </a:avLst>
          </a:prstGeom>
          <a:solidFill>
            <a:srgbClr val="C00000"/>
          </a:solidFill>
          <a:ln/>
        </p:spPr>
        <p:style>
          <a:lnRef idx="1">
            <a:schemeClr val="dk1"/>
          </a:lnRef>
          <a:fillRef idx="3">
            <a:schemeClr val="dk1"/>
          </a:fillRef>
          <a:effectRef idx="2">
            <a:schemeClr val="dk1"/>
          </a:effectRef>
          <a:fontRef idx="minor">
            <a:schemeClr val="lt1"/>
          </a:fontRef>
        </p:style>
        <p:txBody>
          <a:bodyPr rtlCol="0" anchor="ctr">
            <a:scene3d>
              <a:camera prst="orthographicFront"/>
              <a:lightRig rig="threePt" dir="t"/>
            </a:scene3d>
            <a:sp3d extrusionH="57150">
              <a:bevelT w="38100" h="38100" prst="slope"/>
            </a:sp3d>
          </a:bodyPr>
          <a:lstStyle/>
          <a:p>
            <a:pPr algn="ctr"/>
            <a:r>
              <a:rPr lang="bn-BD" sz="48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একক কাজ</a:t>
            </a:r>
            <a:r>
              <a:rPr lang="ar-SA" sz="48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عمل احد- </a:t>
            </a:r>
            <a:endParaRPr lang="bn-BD" sz="48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3" name="Rounded Rectangle 12"/>
          <p:cNvSpPr/>
          <p:nvPr/>
        </p:nvSpPr>
        <p:spPr>
          <a:xfrm>
            <a:off x="0" y="1089838"/>
            <a:ext cx="9144000" cy="662762"/>
          </a:xfrm>
          <a:prstGeom prst="roundRect">
            <a:avLst>
              <a:gd name="adj" fmla="val 50000"/>
            </a:avLst>
          </a:prstGeom>
          <a:solidFill>
            <a:schemeClr val="accent5">
              <a:lumMod val="50000"/>
            </a:schemeClr>
          </a:solidFill>
          <a:ln/>
        </p:spPr>
        <p:style>
          <a:lnRef idx="1">
            <a:schemeClr val="dk1"/>
          </a:lnRef>
          <a:fillRef idx="3">
            <a:schemeClr val="dk1"/>
          </a:fillRef>
          <a:effectRef idx="2">
            <a:schemeClr val="dk1"/>
          </a:effectRef>
          <a:fontRef idx="minor">
            <a:schemeClr val="lt1"/>
          </a:fontRef>
        </p:style>
        <p:txBody>
          <a:bodyPr rtlCol="0" anchor="ctr">
            <a:scene3d>
              <a:camera prst="orthographicFront"/>
              <a:lightRig rig="threePt" dir="t"/>
            </a:scene3d>
            <a:sp3d extrusionH="57150">
              <a:bevelT w="38100" h="38100" prst="slope"/>
            </a:sp3d>
          </a:bodyPr>
          <a:lstStyle/>
          <a:p>
            <a:pPr algn="ctr"/>
            <a:r>
              <a:rPr lang="ar-SA" sz="28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استخر</a:t>
            </a:r>
            <a:r>
              <a:rPr lang="ar-EG" sz="28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ج الاسماء من النص ثم عين نوعها من الجامد والمصدر</a:t>
            </a:r>
            <a:r>
              <a:rPr lang="ar-EG" sz="32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ar-EG" sz="28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والمشتق</a:t>
            </a:r>
            <a:r>
              <a:rPr lang="en-US" sz="24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endParaRPr lang="bn-BD" sz="24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5" name="TextBox 14"/>
          <p:cNvSpPr txBox="1"/>
          <p:nvPr/>
        </p:nvSpPr>
        <p:spPr>
          <a:xfrm>
            <a:off x="6148185" y="1904999"/>
            <a:ext cx="2030615" cy="646331"/>
          </a:xfrm>
          <a:prstGeom prst="rect">
            <a:avLst/>
          </a:prstGeom>
          <a:solidFill>
            <a:srgbClr val="00206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ar-EG" sz="3600" b="1" dirty="0" smtClean="0">
                <a:ln w="0"/>
                <a:latin typeface="NikoshBAN" panose="02000000000000000000" pitchFamily="2" charset="0"/>
                <a:cs typeface="NikoshBAN" panose="02000000000000000000" pitchFamily="2" charset="0"/>
              </a:rPr>
              <a:t>الاسماء</a:t>
            </a:r>
            <a:endParaRPr lang="en-US" sz="4000" b="1" dirty="0" smtClean="0">
              <a:ln w="0"/>
              <a:latin typeface="NikoshBAN" panose="02000000000000000000" pitchFamily="2" charset="0"/>
              <a:cs typeface="NikoshBAN" panose="02000000000000000000" pitchFamily="2" charset="0"/>
            </a:endParaRPr>
          </a:p>
        </p:txBody>
      </p:sp>
      <p:sp>
        <p:nvSpPr>
          <p:cNvPr id="16" name="TextBox 15"/>
          <p:cNvSpPr txBox="1"/>
          <p:nvPr/>
        </p:nvSpPr>
        <p:spPr>
          <a:xfrm>
            <a:off x="810625" y="2722016"/>
            <a:ext cx="2389775"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ar-EG" sz="3600" b="1" dirty="0" smtClean="0">
                <a:ln w="0"/>
                <a:latin typeface="NikoshBAN" panose="02000000000000000000" pitchFamily="2" charset="0"/>
                <a:cs typeface="NikoshBAN" panose="02000000000000000000" pitchFamily="2" charset="0"/>
              </a:rPr>
              <a:t>جامد</a:t>
            </a:r>
            <a:endParaRPr lang="en-US" sz="3600" b="1" dirty="0" smtClean="0">
              <a:ln w="0"/>
              <a:latin typeface="NikoshBAN" panose="02000000000000000000" pitchFamily="2" charset="0"/>
              <a:cs typeface="NikoshBAN" panose="02000000000000000000" pitchFamily="2" charset="0"/>
            </a:endParaRPr>
          </a:p>
        </p:txBody>
      </p:sp>
      <p:sp>
        <p:nvSpPr>
          <p:cNvPr id="17" name="TextBox 16"/>
          <p:cNvSpPr txBox="1"/>
          <p:nvPr/>
        </p:nvSpPr>
        <p:spPr>
          <a:xfrm>
            <a:off x="6148185" y="2722017"/>
            <a:ext cx="2030615"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ar-EG" sz="3600" b="1" dirty="0" smtClean="0">
                <a:ln w="0"/>
                <a:solidFill>
                  <a:srgbClr val="FFFF00"/>
                </a:solidFill>
                <a:latin typeface="NikoshBAN" panose="02000000000000000000" pitchFamily="2" charset="0"/>
                <a:cs typeface="NikoshBAN" panose="02000000000000000000" pitchFamily="2" charset="0"/>
              </a:rPr>
              <a:t>النية</a:t>
            </a:r>
            <a:endParaRPr lang="en-US" sz="3600" b="1" dirty="0">
              <a:ln w="0"/>
              <a:solidFill>
                <a:srgbClr val="FFFF00"/>
              </a:solidFill>
              <a:latin typeface="NikoshBAN" panose="02000000000000000000" pitchFamily="2" charset="0"/>
              <a:cs typeface="NikoshBAN" panose="02000000000000000000" pitchFamily="2" charset="0"/>
            </a:endParaRPr>
          </a:p>
        </p:txBody>
      </p:sp>
      <p:sp>
        <p:nvSpPr>
          <p:cNvPr id="18" name="TextBox 17"/>
          <p:cNvSpPr txBox="1"/>
          <p:nvPr/>
        </p:nvSpPr>
        <p:spPr>
          <a:xfrm>
            <a:off x="810625" y="1908579"/>
            <a:ext cx="2389776" cy="646331"/>
          </a:xfrm>
          <a:prstGeom prst="rect">
            <a:avLst/>
          </a:prstGeom>
          <a:solidFill>
            <a:srgbClr val="00206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ar-EG" sz="3600" b="1" dirty="0" smtClean="0">
                <a:ln w="0"/>
                <a:latin typeface="NikoshBAN" panose="02000000000000000000" pitchFamily="2" charset="0"/>
                <a:cs typeface="NikoshBAN" panose="02000000000000000000" pitchFamily="2" charset="0"/>
              </a:rPr>
              <a:t>انواعها</a:t>
            </a:r>
            <a:endParaRPr lang="en-US" sz="4000" b="1" dirty="0" smtClean="0">
              <a:ln w="0"/>
              <a:latin typeface="NikoshBAN" panose="02000000000000000000" pitchFamily="2" charset="0"/>
              <a:cs typeface="NikoshBAN" panose="02000000000000000000" pitchFamily="2" charset="0"/>
            </a:endParaRPr>
          </a:p>
        </p:txBody>
      </p:sp>
      <p:sp>
        <p:nvSpPr>
          <p:cNvPr id="19" name="TextBox 18"/>
          <p:cNvSpPr txBox="1"/>
          <p:nvPr/>
        </p:nvSpPr>
        <p:spPr>
          <a:xfrm>
            <a:off x="810625" y="3463608"/>
            <a:ext cx="2389775"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ar-EG" sz="3600" b="1" dirty="0" smtClean="0">
                <a:ln w="0"/>
                <a:latin typeface="NikoshBAN" panose="02000000000000000000" pitchFamily="2" charset="0"/>
                <a:cs typeface="NikoshBAN" panose="02000000000000000000" pitchFamily="2" charset="0"/>
              </a:rPr>
              <a:t>مصدر</a:t>
            </a:r>
            <a:endParaRPr lang="en-US" sz="3600" b="1" dirty="0">
              <a:ln w="0"/>
              <a:latin typeface="NikoshBAN" panose="02000000000000000000" pitchFamily="2" charset="0"/>
              <a:cs typeface="NikoshBAN" panose="02000000000000000000" pitchFamily="2" charset="0"/>
            </a:endParaRPr>
          </a:p>
        </p:txBody>
      </p:sp>
      <p:sp>
        <p:nvSpPr>
          <p:cNvPr id="20" name="TextBox 19"/>
          <p:cNvSpPr txBox="1"/>
          <p:nvPr/>
        </p:nvSpPr>
        <p:spPr>
          <a:xfrm>
            <a:off x="6162040" y="3463609"/>
            <a:ext cx="201676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ar-EG" sz="3600" b="1" dirty="0" smtClean="0">
                <a:ln w="0"/>
                <a:solidFill>
                  <a:srgbClr val="FFFF00"/>
                </a:solidFill>
                <a:latin typeface="NikoshBAN" panose="02000000000000000000" pitchFamily="2" charset="0"/>
                <a:cs typeface="NikoshBAN" panose="02000000000000000000" pitchFamily="2" charset="0"/>
              </a:rPr>
              <a:t>ابتغاء</a:t>
            </a:r>
            <a:endParaRPr lang="en-US" sz="3600" b="1" dirty="0">
              <a:ln w="0"/>
              <a:solidFill>
                <a:srgbClr val="FFFF00"/>
              </a:solidFill>
              <a:latin typeface="NikoshBAN" panose="02000000000000000000" pitchFamily="2" charset="0"/>
              <a:cs typeface="NikoshBAN" panose="02000000000000000000" pitchFamily="2" charset="0"/>
            </a:endParaRPr>
          </a:p>
        </p:txBody>
      </p:sp>
      <p:cxnSp>
        <p:nvCxnSpPr>
          <p:cNvPr id="25" name="Straight Arrow Connector 24"/>
          <p:cNvCxnSpPr/>
          <p:nvPr/>
        </p:nvCxnSpPr>
        <p:spPr>
          <a:xfrm>
            <a:off x="5992223" y="3463609"/>
            <a:ext cx="0" cy="0"/>
          </a:xfrm>
          <a:prstGeom prst="straightConnector1">
            <a:avLst/>
          </a:prstGeom>
          <a:ln>
            <a:tailEnd type="arrow"/>
          </a:ln>
        </p:spPr>
        <p:style>
          <a:lnRef idx="1">
            <a:schemeClr val="dk1"/>
          </a:lnRef>
          <a:fillRef idx="3">
            <a:schemeClr val="dk1"/>
          </a:fillRef>
          <a:effectRef idx="2">
            <a:schemeClr val="dk1"/>
          </a:effectRef>
          <a:fontRef idx="minor">
            <a:schemeClr val="lt1"/>
          </a:fontRef>
        </p:style>
      </p:cxnSp>
      <p:cxnSp>
        <p:nvCxnSpPr>
          <p:cNvPr id="26" name="Straight Arrow Connector 25"/>
          <p:cNvCxnSpPr/>
          <p:nvPr/>
        </p:nvCxnSpPr>
        <p:spPr>
          <a:xfrm>
            <a:off x="5992223" y="4383666"/>
            <a:ext cx="0" cy="0"/>
          </a:xfrm>
          <a:prstGeom prst="straightConnector1">
            <a:avLst/>
          </a:prstGeom>
          <a:ln>
            <a:tailEnd type="arrow"/>
          </a:ln>
        </p:spPr>
        <p:style>
          <a:lnRef idx="1">
            <a:schemeClr val="dk1"/>
          </a:lnRef>
          <a:fillRef idx="3">
            <a:schemeClr val="dk1"/>
          </a:fillRef>
          <a:effectRef idx="2">
            <a:schemeClr val="dk1"/>
          </a:effectRef>
          <a:fontRef idx="minor">
            <a:schemeClr val="lt1"/>
          </a:fontRef>
        </p:style>
      </p:cxnSp>
      <p:cxnSp>
        <p:nvCxnSpPr>
          <p:cNvPr id="31" name="Straight Arrow Connector 30"/>
          <p:cNvCxnSpPr/>
          <p:nvPr/>
        </p:nvCxnSpPr>
        <p:spPr>
          <a:xfrm flipH="1">
            <a:off x="3429000" y="3045183"/>
            <a:ext cx="2444405" cy="0"/>
          </a:xfrm>
          <a:prstGeom prst="straightConnector1">
            <a:avLst/>
          </a:prstGeom>
          <a:ln w="57150">
            <a:solidFill>
              <a:srgbClr val="FF0000"/>
            </a:solidFill>
            <a:tailEnd type="arrow"/>
          </a:ln>
        </p:spPr>
        <p:style>
          <a:lnRef idx="1">
            <a:schemeClr val="dk1"/>
          </a:lnRef>
          <a:fillRef idx="3">
            <a:schemeClr val="dk1"/>
          </a:fillRef>
          <a:effectRef idx="2">
            <a:schemeClr val="dk1"/>
          </a:effectRef>
          <a:fontRef idx="minor">
            <a:schemeClr val="lt1"/>
          </a:fontRef>
        </p:style>
      </p:cxnSp>
      <p:cxnSp>
        <p:nvCxnSpPr>
          <p:cNvPr id="32" name="Straight Arrow Connector 31"/>
          <p:cNvCxnSpPr/>
          <p:nvPr/>
        </p:nvCxnSpPr>
        <p:spPr>
          <a:xfrm flipH="1">
            <a:off x="3429000" y="3786774"/>
            <a:ext cx="2496956" cy="1"/>
          </a:xfrm>
          <a:prstGeom prst="straightConnector1">
            <a:avLst/>
          </a:prstGeom>
          <a:ln w="57150">
            <a:solidFill>
              <a:srgbClr val="FF0000"/>
            </a:solidFill>
            <a:tailEnd type="arrow"/>
          </a:ln>
        </p:spPr>
        <p:style>
          <a:lnRef idx="1">
            <a:schemeClr val="dk1"/>
          </a:lnRef>
          <a:fillRef idx="3">
            <a:schemeClr val="dk1"/>
          </a:fillRef>
          <a:effectRef idx="2">
            <a:schemeClr val="dk1"/>
          </a:effectRef>
          <a:fontRef idx="minor">
            <a:schemeClr val="lt1"/>
          </a:fontRef>
        </p:style>
      </p:cxnSp>
      <p:sp>
        <p:nvSpPr>
          <p:cNvPr id="35" name="Date Placeholder 34"/>
          <p:cNvSpPr>
            <a:spLocks noGrp="1"/>
          </p:cNvSpPr>
          <p:nvPr>
            <p:ph type="dt" sz="half" idx="10"/>
          </p:nvPr>
        </p:nvSpPr>
        <p:spPr>
          <a:xfrm>
            <a:off x="5962650" y="6496627"/>
            <a:ext cx="3181350" cy="292100"/>
          </a:xfrm>
        </p:spPr>
        <p:style>
          <a:lnRef idx="1">
            <a:schemeClr val="dk1"/>
          </a:lnRef>
          <a:fillRef idx="3">
            <a:schemeClr val="dk1"/>
          </a:fillRef>
          <a:effectRef idx="2">
            <a:schemeClr val="dk1"/>
          </a:effectRef>
          <a:fontRef idx="minor">
            <a:schemeClr val="lt1"/>
          </a:fontRef>
        </p:style>
        <p:txBody>
          <a:bodyPr/>
          <a:lstStyle/>
          <a:p>
            <a:pPr algn="ctr"/>
            <a:fld id="{3E5861D9-3BC7-42A2-BF54-A22708AC1535}" type="datetime3">
              <a:rPr lang="en-US" b="1" smtClean="0"/>
              <a:pPr algn="ctr"/>
              <a:t>28 December 2019</a:t>
            </a:fld>
            <a:endParaRPr lang="en-US" b="1" dirty="0"/>
          </a:p>
        </p:txBody>
      </p:sp>
      <p:sp>
        <p:nvSpPr>
          <p:cNvPr id="36" name="Footer Placeholder 35"/>
          <p:cNvSpPr>
            <a:spLocks noGrp="1"/>
          </p:cNvSpPr>
          <p:nvPr>
            <p:ph type="ftr" sz="quarter" idx="11"/>
          </p:nvPr>
        </p:nvSpPr>
        <p:spPr>
          <a:ln/>
        </p:spPr>
        <p:style>
          <a:lnRef idx="1">
            <a:schemeClr val="dk1"/>
          </a:lnRef>
          <a:fillRef idx="3">
            <a:schemeClr val="dk1"/>
          </a:fillRef>
          <a:effectRef idx="2">
            <a:schemeClr val="dk1"/>
          </a:effectRef>
          <a:fontRef idx="minor">
            <a:schemeClr val="lt1"/>
          </a:fontRef>
        </p:style>
        <p:txBody>
          <a:bodyPr/>
          <a:lstStyle/>
          <a:p>
            <a:r>
              <a:rPr lang="bn-IN" b="1" dirty="0" smtClean="0"/>
              <a:t>শরিফ   ০১৭১৪৭২১৬০৩</a:t>
            </a:r>
          </a:p>
          <a:p>
            <a:endParaRPr lang="en-US" b="1" dirty="0"/>
          </a:p>
        </p:txBody>
      </p:sp>
      <p:sp>
        <p:nvSpPr>
          <p:cNvPr id="21" name="TextBox 20"/>
          <p:cNvSpPr txBox="1"/>
          <p:nvPr/>
        </p:nvSpPr>
        <p:spPr>
          <a:xfrm>
            <a:off x="810625" y="4218508"/>
            <a:ext cx="2389775"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ar-EG" sz="3600" b="1" dirty="0" smtClean="0">
                <a:ln w="0"/>
                <a:latin typeface="NikoshBAN" panose="02000000000000000000" pitchFamily="2" charset="0"/>
                <a:cs typeface="NikoshBAN" panose="02000000000000000000" pitchFamily="2" charset="0"/>
              </a:rPr>
              <a:t>مشتق</a:t>
            </a:r>
            <a:endParaRPr lang="en-US" sz="3600" b="1" dirty="0" smtClean="0">
              <a:ln w="0"/>
              <a:latin typeface="NikoshBAN" panose="02000000000000000000" pitchFamily="2" charset="0"/>
              <a:cs typeface="NikoshBAN" panose="02000000000000000000" pitchFamily="2" charset="0"/>
            </a:endParaRPr>
          </a:p>
        </p:txBody>
      </p:sp>
      <p:sp>
        <p:nvSpPr>
          <p:cNvPr id="22" name="TextBox 21"/>
          <p:cNvSpPr txBox="1"/>
          <p:nvPr/>
        </p:nvSpPr>
        <p:spPr>
          <a:xfrm>
            <a:off x="6162040" y="4213978"/>
            <a:ext cx="201676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ar-EG" sz="3600" b="1" dirty="0" smtClean="0">
                <a:ln w="0"/>
                <a:solidFill>
                  <a:srgbClr val="FFFF00"/>
                </a:solidFill>
                <a:latin typeface="NikoshBAN" panose="02000000000000000000" pitchFamily="2" charset="0"/>
                <a:cs typeface="NikoshBAN" panose="02000000000000000000" pitchFamily="2" charset="0"/>
              </a:rPr>
              <a:t>مخلصا</a:t>
            </a:r>
            <a:endParaRPr lang="en-US" sz="3600" b="1" dirty="0">
              <a:ln w="0"/>
              <a:solidFill>
                <a:srgbClr val="FFFF00"/>
              </a:solidFill>
              <a:latin typeface="NikoshBAN" panose="02000000000000000000" pitchFamily="2" charset="0"/>
              <a:cs typeface="NikoshBAN" panose="02000000000000000000" pitchFamily="2" charset="0"/>
            </a:endParaRPr>
          </a:p>
        </p:txBody>
      </p:sp>
      <p:sp>
        <p:nvSpPr>
          <p:cNvPr id="23" name="TextBox 22"/>
          <p:cNvSpPr txBox="1"/>
          <p:nvPr/>
        </p:nvSpPr>
        <p:spPr>
          <a:xfrm>
            <a:off x="810625" y="4976215"/>
            <a:ext cx="2389775"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ar-EG" sz="3600" b="1" dirty="0" smtClean="0">
                <a:ln w="0"/>
                <a:latin typeface="NikoshBAN" panose="02000000000000000000" pitchFamily="2" charset="0"/>
                <a:cs typeface="NikoshBAN" panose="02000000000000000000" pitchFamily="2" charset="0"/>
              </a:rPr>
              <a:t>مصدر</a:t>
            </a:r>
            <a:endParaRPr lang="en-US" sz="3600" b="1" dirty="0">
              <a:ln w="0"/>
              <a:latin typeface="NikoshBAN" panose="02000000000000000000" pitchFamily="2" charset="0"/>
              <a:cs typeface="NikoshBAN" panose="02000000000000000000" pitchFamily="2" charset="0"/>
            </a:endParaRPr>
          </a:p>
        </p:txBody>
      </p:sp>
      <p:sp>
        <p:nvSpPr>
          <p:cNvPr id="24" name="TextBox 23"/>
          <p:cNvSpPr txBox="1"/>
          <p:nvPr/>
        </p:nvSpPr>
        <p:spPr>
          <a:xfrm>
            <a:off x="6162040" y="4976215"/>
            <a:ext cx="201676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ar-EG" sz="3600" b="1" dirty="0" smtClean="0">
                <a:ln w="0"/>
                <a:solidFill>
                  <a:srgbClr val="FFFF00"/>
                </a:solidFill>
                <a:latin typeface="NikoshBAN" panose="02000000000000000000" pitchFamily="2" charset="0"/>
                <a:cs typeface="NikoshBAN" panose="02000000000000000000" pitchFamily="2" charset="0"/>
              </a:rPr>
              <a:t>عبادة</a:t>
            </a:r>
            <a:endParaRPr lang="en-US" sz="3600" b="1" dirty="0">
              <a:ln w="0"/>
              <a:solidFill>
                <a:srgbClr val="FFFF00"/>
              </a:solidFill>
              <a:latin typeface="NikoshBAN" panose="02000000000000000000" pitchFamily="2" charset="0"/>
              <a:cs typeface="NikoshBAN" panose="02000000000000000000" pitchFamily="2" charset="0"/>
            </a:endParaRPr>
          </a:p>
        </p:txBody>
      </p:sp>
      <p:cxnSp>
        <p:nvCxnSpPr>
          <p:cNvPr id="27" name="Straight Arrow Connector 26"/>
          <p:cNvCxnSpPr/>
          <p:nvPr/>
        </p:nvCxnSpPr>
        <p:spPr>
          <a:xfrm>
            <a:off x="5992223" y="5179661"/>
            <a:ext cx="0" cy="0"/>
          </a:xfrm>
          <a:prstGeom prst="straightConnector1">
            <a:avLst/>
          </a:prstGeom>
          <a:ln>
            <a:tailEnd type="arrow"/>
          </a:ln>
        </p:spPr>
        <p:style>
          <a:lnRef idx="1">
            <a:schemeClr val="dk1"/>
          </a:lnRef>
          <a:fillRef idx="3">
            <a:schemeClr val="dk1"/>
          </a:fillRef>
          <a:effectRef idx="2">
            <a:schemeClr val="dk1"/>
          </a:effectRef>
          <a:fontRef idx="minor">
            <a:schemeClr val="lt1"/>
          </a:fontRef>
        </p:style>
      </p:cxnSp>
      <p:cxnSp>
        <p:nvCxnSpPr>
          <p:cNvPr id="28" name="Straight Arrow Connector 27"/>
          <p:cNvCxnSpPr/>
          <p:nvPr/>
        </p:nvCxnSpPr>
        <p:spPr>
          <a:xfrm>
            <a:off x="5992223" y="6099718"/>
            <a:ext cx="0" cy="0"/>
          </a:xfrm>
          <a:prstGeom prst="straightConnector1">
            <a:avLst/>
          </a:prstGeom>
          <a:ln>
            <a:tailEnd type="arrow"/>
          </a:ln>
        </p:spPr>
        <p:style>
          <a:lnRef idx="1">
            <a:schemeClr val="dk1"/>
          </a:lnRef>
          <a:fillRef idx="3">
            <a:schemeClr val="dk1"/>
          </a:fillRef>
          <a:effectRef idx="2">
            <a:schemeClr val="dk1"/>
          </a:effectRef>
          <a:fontRef idx="minor">
            <a:schemeClr val="lt1"/>
          </a:fontRef>
        </p:style>
      </p:cxnSp>
      <p:cxnSp>
        <p:nvCxnSpPr>
          <p:cNvPr id="29" name="Straight Arrow Connector 28"/>
          <p:cNvCxnSpPr/>
          <p:nvPr/>
        </p:nvCxnSpPr>
        <p:spPr>
          <a:xfrm flipH="1">
            <a:off x="3429000" y="4537142"/>
            <a:ext cx="2468053" cy="4531"/>
          </a:xfrm>
          <a:prstGeom prst="straightConnector1">
            <a:avLst/>
          </a:prstGeom>
          <a:ln w="57150">
            <a:solidFill>
              <a:srgbClr val="FF0000"/>
            </a:solidFill>
            <a:tailEnd type="arrow"/>
          </a:ln>
        </p:spPr>
        <p:style>
          <a:lnRef idx="1">
            <a:schemeClr val="dk1"/>
          </a:lnRef>
          <a:fillRef idx="3">
            <a:schemeClr val="dk1"/>
          </a:fillRef>
          <a:effectRef idx="2">
            <a:schemeClr val="dk1"/>
          </a:effectRef>
          <a:fontRef idx="minor">
            <a:schemeClr val="lt1"/>
          </a:fontRef>
        </p:style>
      </p:cxnSp>
      <p:cxnSp>
        <p:nvCxnSpPr>
          <p:cNvPr id="30" name="Straight Arrow Connector 29"/>
          <p:cNvCxnSpPr/>
          <p:nvPr/>
        </p:nvCxnSpPr>
        <p:spPr>
          <a:xfrm flipH="1">
            <a:off x="3429000" y="5299379"/>
            <a:ext cx="2444405" cy="0"/>
          </a:xfrm>
          <a:prstGeom prst="straightConnector1">
            <a:avLst/>
          </a:prstGeom>
          <a:ln w="57150">
            <a:solidFill>
              <a:srgbClr val="FF0000"/>
            </a:solidFill>
            <a:tailEnd type="arrow"/>
          </a:ln>
        </p:spPr>
        <p:style>
          <a:lnRef idx="1">
            <a:schemeClr val="dk1"/>
          </a:lnRef>
          <a:fillRef idx="3">
            <a:schemeClr val="dk1"/>
          </a:fillRef>
          <a:effectRef idx="2">
            <a:schemeClr val="dk1"/>
          </a:effectRef>
          <a:fontRef idx="minor">
            <a:schemeClr val="lt1"/>
          </a:fontRef>
        </p:style>
      </p:cxnSp>
      <p:sp>
        <p:nvSpPr>
          <p:cNvPr id="33" name="TextBox 32"/>
          <p:cNvSpPr txBox="1"/>
          <p:nvPr/>
        </p:nvSpPr>
        <p:spPr>
          <a:xfrm>
            <a:off x="6162040" y="5737671"/>
            <a:ext cx="201676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ar-EG" sz="3600" b="1" dirty="0" smtClean="0">
                <a:ln w="0"/>
                <a:solidFill>
                  <a:srgbClr val="FFFF00"/>
                </a:solidFill>
                <a:latin typeface="NikoshBAN" panose="02000000000000000000" pitchFamily="2" charset="0"/>
                <a:cs typeface="NikoshBAN" panose="02000000000000000000" pitchFamily="2" charset="0"/>
              </a:rPr>
              <a:t>نبى</a:t>
            </a:r>
            <a:endParaRPr lang="en-US" sz="3600" b="1" dirty="0">
              <a:ln w="0"/>
              <a:solidFill>
                <a:srgbClr val="FFFF00"/>
              </a:solidFill>
              <a:latin typeface="NikoshBAN" panose="02000000000000000000" pitchFamily="2" charset="0"/>
              <a:cs typeface="NikoshBAN" panose="02000000000000000000" pitchFamily="2" charset="0"/>
            </a:endParaRPr>
          </a:p>
        </p:txBody>
      </p:sp>
      <p:sp>
        <p:nvSpPr>
          <p:cNvPr id="34" name="TextBox 33"/>
          <p:cNvSpPr txBox="1"/>
          <p:nvPr/>
        </p:nvSpPr>
        <p:spPr>
          <a:xfrm>
            <a:off x="810625" y="5737671"/>
            <a:ext cx="2389775"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ar-EG" sz="3600" b="1" dirty="0" smtClean="0">
                <a:ln w="0"/>
                <a:latin typeface="NikoshBAN" panose="02000000000000000000" pitchFamily="2" charset="0"/>
                <a:cs typeface="NikoshBAN" panose="02000000000000000000" pitchFamily="2" charset="0"/>
              </a:rPr>
              <a:t>جامد</a:t>
            </a:r>
            <a:endParaRPr lang="en-US" sz="3600" b="1" dirty="0">
              <a:ln w="0"/>
              <a:latin typeface="NikoshBAN" panose="02000000000000000000" pitchFamily="2" charset="0"/>
              <a:cs typeface="NikoshBAN" panose="02000000000000000000" pitchFamily="2" charset="0"/>
            </a:endParaRPr>
          </a:p>
        </p:txBody>
      </p:sp>
      <p:cxnSp>
        <p:nvCxnSpPr>
          <p:cNvPr id="37" name="Straight Arrow Connector 36"/>
          <p:cNvCxnSpPr/>
          <p:nvPr/>
        </p:nvCxnSpPr>
        <p:spPr>
          <a:xfrm flipH="1">
            <a:off x="3429000" y="6060835"/>
            <a:ext cx="2496956" cy="38883"/>
          </a:xfrm>
          <a:prstGeom prst="straightConnector1">
            <a:avLst/>
          </a:prstGeom>
          <a:ln w="57150">
            <a:solidFill>
              <a:srgbClr val="FF0000"/>
            </a:solidFill>
            <a:tailEnd type="arrow"/>
          </a:ln>
        </p:spPr>
        <p:style>
          <a:lnRef idx="1">
            <a:schemeClr val="dk1"/>
          </a:lnRef>
          <a:fillRef idx="3">
            <a:schemeClr val="dk1"/>
          </a:fillRef>
          <a:effectRef idx="2">
            <a:schemeClr val="dk1"/>
          </a:effectRef>
          <a:fontRef idx="minor">
            <a:schemeClr val="lt1"/>
          </a:fontRef>
        </p:style>
      </p:cxnSp>
    </p:spTree>
    <p:extLst>
      <p:ext uri="{BB962C8B-B14F-4D97-AF65-F5344CB8AC3E}">
        <p14:creationId xmlns:p14="http://schemas.microsoft.com/office/powerpoint/2010/main" val="40250017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1000"/>
                                        <p:tgtEl>
                                          <p:spTgt spid="29"/>
                                        </p:tgtEl>
                                      </p:cBhvr>
                                    </p:animEffect>
                                    <p:anim calcmode="lin" valueType="num">
                                      <p:cBhvr>
                                        <p:cTn id="81" dur="1000" fill="hold"/>
                                        <p:tgtEl>
                                          <p:spTgt spid="29"/>
                                        </p:tgtEl>
                                        <p:attrNameLst>
                                          <p:attrName>ppt_x</p:attrName>
                                        </p:attrNameLst>
                                      </p:cBhvr>
                                      <p:tavLst>
                                        <p:tav tm="0">
                                          <p:val>
                                            <p:strVal val="#ppt_x"/>
                                          </p:val>
                                        </p:tav>
                                        <p:tav tm="100000">
                                          <p:val>
                                            <p:strVal val="#ppt_x"/>
                                          </p:val>
                                        </p:tav>
                                      </p:tavLst>
                                    </p:anim>
                                    <p:anim calcmode="lin" valueType="num">
                                      <p:cBhvr>
                                        <p:cTn id="8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1000"/>
                                        <p:tgtEl>
                                          <p:spTgt spid="21"/>
                                        </p:tgtEl>
                                      </p:cBhvr>
                                    </p:animEffect>
                                    <p:anim calcmode="lin" valueType="num">
                                      <p:cBhvr>
                                        <p:cTn id="88" dur="1000" fill="hold"/>
                                        <p:tgtEl>
                                          <p:spTgt spid="21"/>
                                        </p:tgtEl>
                                        <p:attrNameLst>
                                          <p:attrName>ppt_x</p:attrName>
                                        </p:attrNameLst>
                                      </p:cBhvr>
                                      <p:tavLst>
                                        <p:tav tm="0">
                                          <p:val>
                                            <p:strVal val="#ppt_x"/>
                                          </p:val>
                                        </p:tav>
                                        <p:tav tm="100000">
                                          <p:val>
                                            <p:strVal val="#ppt_x"/>
                                          </p:val>
                                        </p:tav>
                                      </p:tavLst>
                                    </p:anim>
                                    <p:anim calcmode="lin" valueType="num">
                                      <p:cBhvr>
                                        <p:cTn id="8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1000"/>
                                        <p:tgtEl>
                                          <p:spTgt spid="24"/>
                                        </p:tgtEl>
                                      </p:cBhvr>
                                    </p:animEffect>
                                    <p:anim calcmode="lin" valueType="num">
                                      <p:cBhvr>
                                        <p:cTn id="95" dur="1000" fill="hold"/>
                                        <p:tgtEl>
                                          <p:spTgt spid="24"/>
                                        </p:tgtEl>
                                        <p:attrNameLst>
                                          <p:attrName>ppt_x</p:attrName>
                                        </p:attrNameLst>
                                      </p:cBhvr>
                                      <p:tavLst>
                                        <p:tav tm="0">
                                          <p:val>
                                            <p:strVal val="#ppt_x"/>
                                          </p:val>
                                        </p:tav>
                                        <p:tav tm="100000">
                                          <p:val>
                                            <p:strVal val="#ppt_x"/>
                                          </p:val>
                                        </p:tav>
                                      </p:tavLst>
                                    </p:anim>
                                    <p:anim calcmode="lin" valueType="num">
                                      <p:cBhvr>
                                        <p:cTn id="9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fade">
                                      <p:cBhvr>
                                        <p:cTn id="108" dur="1000"/>
                                        <p:tgtEl>
                                          <p:spTgt spid="23"/>
                                        </p:tgtEl>
                                      </p:cBhvr>
                                    </p:animEffect>
                                    <p:anim calcmode="lin" valueType="num">
                                      <p:cBhvr>
                                        <p:cTn id="109" dur="1000" fill="hold"/>
                                        <p:tgtEl>
                                          <p:spTgt spid="23"/>
                                        </p:tgtEl>
                                        <p:attrNameLst>
                                          <p:attrName>ppt_x</p:attrName>
                                        </p:attrNameLst>
                                      </p:cBhvr>
                                      <p:tavLst>
                                        <p:tav tm="0">
                                          <p:val>
                                            <p:strVal val="#ppt_x"/>
                                          </p:val>
                                        </p:tav>
                                        <p:tav tm="100000">
                                          <p:val>
                                            <p:strVal val="#ppt_x"/>
                                          </p:val>
                                        </p:tav>
                                      </p:tavLst>
                                    </p:anim>
                                    <p:anim calcmode="lin" valueType="num">
                                      <p:cBhvr>
                                        <p:cTn id="11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fade">
                                      <p:cBhvr>
                                        <p:cTn id="115" dur="1000"/>
                                        <p:tgtEl>
                                          <p:spTgt spid="33"/>
                                        </p:tgtEl>
                                      </p:cBhvr>
                                    </p:animEffect>
                                    <p:anim calcmode="lin" valueType="num">
                                      <p:cBhvr>
                                        <p:cTn id="116" dur="1000" fill="hold"/>
                                        <p:tgtEl>
                                          <p:spTgt spid="33"/>
                                        </p:tgtEl>
                                        <p:attrNameLst>
                                          <p:attrName>ppt_x</p:attrName>
                                        </p:attrNameLst>
                                      </p:cBhvr>
                                      <p:tavLst>
                                        <p:tav tm="0">
                                          <p:val>
                                            <p:strVal val="#ppt_x"/>
                                          </p:val>
                                        </p:tav>
                                        <p:tav tm="100000">
                                          <p:val>
                                            <p:strVal val="#ppt_x"/>
                                          </p:val>
                                        </p:tav>
                                      </p:tavLst>
                                    </p:anim>
                                    <p:anim calcmode="lin" valueType="num">
                                      <p:cBhvr>
                                        <p:cTn id="11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fade">
                                      <p:cBhvr>
                                        <p:cTn id="122" dur="1000"/>
                                        <p:tgtEl>
                                          <p:spTgt spid="37"/>
                                        </p:tgtEl>
                                      </p:cBhvr>
                                    </p:animEffect>
                                    <p:anim calcmode="lin" valueType="num">
                                      <p:cBhvr>
                                        <p:cTn id="123" dur="1000" fill="hold"/>
                                        <p:tgtEl>
                                          <p:spTgt spid="37"/>
                                        </p:tgtEl>
                                        <p:attrNameLst>
                                          <p:attrName>ppt_x</p:attrName>
                                        </p:attrNameLst>
                                      </p:cBhvr>
                                      <p:tavLst>
                                        <p:tav tm="0">
                                          <p:val>
                                            <p:strVal val="#ppt_x"/>
                                          </p:val>
                                        </p:tav>
                                        <p:tav tm="100000">
                                          <p:val>
                                            <p:strVal val="#ppt_x"/>
                                          </p:val>
                                        </p:tav>
                                      </p:tavLst>
                                    </p:anim>
                                    <p:anim calcmode="lin" valueType="num">
                                      <p:cBhvr>
                                        <p:cTn id="12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1000"/>
                                        <p:tgtEl>
                                          <p:spTgt spid="34"/>
                                        </p:tgtEl>
                                      </p:cBhvr>
                                    </p:animEffect>
                                    <p:anim calcmode="lin" valueType="num">
                                      <p:cBhvr>
                                        <p:cTn id="130" dur="1000" fill="hold"/>
                                        <p:tgtEl>
                                          <p:spTgt spid="34"/>
                                        </p:tgtEl>
                                        <p:attrNameLst>
                                          <p:attrName>ppt_x</p:attrName>
                                        </p:attrNameLst>
                                      </p:cBhvr>
                                      <p:tavLst>
                                        <p:tav tm="0">
                                          <p:val>
                                            <p:strVal val="#ppt_x"/>
                                          </p:val>
                                        </p:tav>
                                        <p:tav tm="100000">
                                          <p:val>
                                            <p:strVal val="#ppt_x"/>
                                          </p:val>
                                        </p:tav>
                                      </p:tavLst>
                                    </p:anim>
                                    <p:anim calcmode="lin" valueType="num">
                                      <p:cBhvr>
                                        <p:cTn id="13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52400"/>
            <a:ext cx="5723616" cy="769441"/>
          </a:xfrm>
          <a:prstGeom prst="rect">
            <a:avLst/>
          </a:prstGeom>
          <a:solidFill>
            <a:schemeClr val="accent3"/>
          </a:solidFill>
          <a:ln w="57150">
            <a:solidFill>
              <a:srgbClr val="7030A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3">
            <a:schemeClr val="lt2"/>
          </a:fillRef>
          <a:effectRef idx="0">
            <a:scrgbClr r="0" g="0" b="0"/>
          </a:effectRef>
          <a:fontRef idx="major"/>
        </p:style>
        <p:txBody>
          <a:bodyPr wrap="square">
            <a:spAutoFit/>
          </a:bodyPr>
          <a:lstStyle/>
          <a:p>
            <a:pPr algn="ctr"/>
            <a:r>
              <a:rPr lang="bn-BD" sz="4400" b="1" dirty="0">
                <a:solidFill>
                  <a:srgbClr val="FF0000"/>
                </a:solidFill>
                <a:latin typeface="NikoshBAN" pitchFamily="2" charset="0"/>
                <a:cs typeface="NikoshBAN" pitchFamily="2" charset="0"/>
              </a:rPr>
              <a:t>শিক্ষক </a:t>
            </a:r>
            <a:r>
              <a:rPr lang="bn-BD" sz="4400" b="1" dirty="0" smtClean="0">
                <a:solidFill>
                  <a:srgbClr val="FF0000"/>
                </a:solidFill>
                <a:latin typeface="NikoshBAN" pitchFamily="2" charset="0"/>
                <a:cs typeface="NikoshBAN" pitchFamily="2" charset="0"/>
              </a:rPr>
              <a:t>পরিচিতি</a:t>
            </a:r>
            <a:r>
              <a:rPr lang="ar-SA" sz="4400" b="1" dirty="0" smtClean="0">
                <a:solidFill>
                  <a:srgbClr val="002060"/>
                </a:solidFill>
                <a:latin typeface="NikoshBAN" pitchFamily="2" charset="0"/>
                <a:cs typeface="NikoshBAN" pitchFamily="2" charset="0"/>
              </a:rPr>
              <a:t>تعريف المعلم</a:t>
            </a:r>
            <a:r>
              <a:rPr lang="ar-SA" sz="4400" b="1" dirty="0" smtClean="0">
                <a:solidFill>
                  <a:srgbClr val="002060"/>
                </a:solidFill>
                <a:latin typeface="NikoshBAN" pitchFamily="2" charset="0"/>
              </a:rPr>
              <a:t>  </a:t>
            </a:r>
            <a:endParaRPr lang="en-US" sz="4400" b="1" dirty="0">
              <a:solidFill>
                <a:srgbClr val="002060"/>
              </a:solidFill>
              <a:latin typeface="NikoshBAN" pitchFamily="2" charset="0"/>
              <a:cs typeface="NikoshBAN" pitchFamily="2" charset="0"/>
            </a:endParaRPr>
          </a:p>
        </p:txBody>
      </p:sp>
      <p:sp>
        <p:nvSpPr>
          <p:cNvPr id="5" name="Rectangle 4"/>
          <p:cNvSpPr/>
          <p:nvPr/>
        </p:nvSpPr>
        <p:spPr>
          <a:xfrm>
            <a:off x="1447800" y="4038600"/>
            <a:ext cx="6248400" cy="2492990"/>
          </a:xfrm>
          <a:prstGeom prst="rect">
            <a:avLst/>
          </a:prstGeom>
          <a:ln w="38100">
            <a:solidFill>
              <a:srgbClr val="00B050"/>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600" b="1" dirty="0" err="1" smtClean="0">
                <a:solidFill>
                  <a:srgbClr val="FF0000"/>
                </a:solidFill>
                <a:latin typeface="NikoshBAN" pitchFamily="2" charset="0"/>
                <a:cs typeface="NikoshBAN" pitchFamily="2" charset="0"/>
              </a:rPr>
              <a:t>মোঃ</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শরিফ</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হোসাইন</a:t>
            </a:r>
            <a:endParaRPr lang="en-US" sz="3600" b="1" dirty="0" smtClean="0">
              <a:solidFill>
                <a:srgbClr val="FF0000"/>
              </a:solidFill>
              <a:latin typeface="NikoshBAN" pitchFamily="2" charset="0"/>
              <a:cs typeface="NikoshBAN" pitchFamily="2" charset="0"/>
            </a:endParaRPr>
          </a:p>
          <a:p>
            <a:pPr algn="ctr"/>
            <a:r>
              <a:rPr lang="en-US" sz="3200" dirty="0" err="1" smtClean="0">
                <a:solidFill>
                  <a:srgbClr val="FF0000"/>
                </a:solidFill>
                <a:latin typeface="NikoshBAN" pitchFamily="2" charset="0"/>
                <a:cs typeface="NikoshBAN" pitchFamily="2" charset="0"/>
              </a:rPr>
              <a:t>সহঃ</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শিক্ষক</a:t>
            </a:r>
            <a:endParaRPr lang="en-US" sz="3200" dirty="0" smtClean="0">
              <a:solidFill>
                <a:srgbClr val="FF0000"/>
              </a:solidFill>
              <a:latin typeface="NikoshBAN" pitchFamily="2" charset="0"/>
              <a:cs typeface="NikoshBAN" pitchFamily="2" charset="0"/>
            </a:endParaRPr>
          </a:p>
          <a:p>
            <a:pPr algn="ctr"/>
            <a:r>
              <a:rPr lang="en-US" sz="3200" dirty="0" err="1" smtClean="0">
                <a:solidFill>
                  <a:srgbClr val="FF0000"/>
                </a:solidFill>
                <a:latin typeface="NikoshBAN" pitchFamily="2" charset="0"/>
                <a:cs typeface="NikoshBAN" pitchFamily="2" charset="0"/>
              </a:rPr>
              <a:t>শাহ্</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দেয়ানতুল্লাহ</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বালিকা</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দাখিল</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মাদ্‌রাসা</a:t>
            </a:r>
            <a:endParaRPr lang="en-US" sz="3200" dirty="0" smtClean="0">
              <a:solidFill>
                <a:srgbClr val="FF0000"/>
              </a:solidFill>
              <a:latin typeface="NikoshBAN" pitchFamily="2" charset="0"/>
              <a:cs typeface="NikoshBAN" pitchFamily="2" charset="0"/>
            </a:endParaRPr>
          </a:p>
          <a:p>
            <a:pPr algn="ctr"/>
            <a:r>
              <a:rPr lang="en-US" sz="3200" dirty="0" err="1" smtClean="0">
                <a:solidFill>
                  <a:srgbClr val="FF0000"/>
                </a:solidFill>
                <a:latin typeface="NikoshBAN" pitchFamily="2" charset="0"/>
                <a:cs typeface="NikoshBAN" pitchFamily="2" charset="0"/>
              </a:rPr>
              <a:t>কাপাসিয়া</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গাজীপুর</a:t>
            </a:r>
            <a:r>
              <a:rPr lang="en-US" sz="3200" dirty="0" smtClean="0">
                <a:solidFill>
                  <a:srgbClr val="FF0000"/>
                </a:solidFill>
                <a:latin typeface="NikoshBAN" pitchFamily="2" charset="0"/>
                <a:cs typeface="NikoshBAN" pitchFamily="2" charset="0"/>
              </a:rPr>
              <a:t>।</a:t>
            </a:r>
            <a:endParaRPr lang="ar-EG" sz="3200" dirty="0" smtClean="0">
              <a:solidFill>
                <a:srgbClr val="FF0000"/>
              </a:solidFill>
              <a:latin typeface="NikoshBAN" pitchFamily="2" charset="0"/>
              <a:cs typeface="NikoshBAN" pitchFamily="2" charset="0"/>
            </a:endParaRPr>
          </a:p>
          <a:p>
            <a:pPr algn="ctr"/>
            <a:r>
              <a:rPr lang="en-US" sz="2400" dirty="0" err="1" smtClean="0">
                <a:solidFill>
                  <a:srgbClr val="FF0000"/>
                </a:solidFill>
                <a:latin typeface="NikoshBAN" pitchFamily="2" charset="0"/>
                <a:cs typeface="NikoshBAN" pitchFamily="2" charset="0"/>
              </a:rPr>
              <a:t>মোবাইল</a:t>
            </a:r>
            <a:r>
              <a:rPr lang="en-US" sz="2400" dirty="0" smtClean="0">
                <a:solidFill>
                  <a:srgbClr val="FF0000"/>
                </a:solidFill>
                <a:latin typeface="NikoshBAN" pitchFamily="2" charset="0"/>
                <a:cs typeface="NikoshBAN" pitchFamily="2" charset="0"/>
              </a:rPr>
              <a:t> নং-০১৭১৪৭২১৬০৩ </a:t>
            </a:r>
            <a:endParaRPr lang="en-US" sz="2400" dirty="0" smtClean="0">
              <a:solidFill>
                <a:srgbClr val="FF0000"/>
              </a:solidFill>
              <a:latin typeface="NikoshBAN" pitchFamily="2" charset="0"/>
              <a:cs typeface="NikoshBAN" pitchFamily="2" charset="0"/>
            </a:endParaRPr>
          </a:p>
        </p:txBody>
      </p:sp>
      <p:sp>
        <p:nvSpPr>
          <p:cNvPr id="4" name="Rounded Rectangle 3"/>
          <p:cNvSpPr/>
          <p:nvPr/>
        </p:nvSpPr>
        <p:spPr>
          <a:xfrm>
            <a:off x="3589361" y="1100653"/>
            <a:ext cx="5190216" cy="2809726"/>
          </a:xfrm>
          <a:prstGeom prst="roundRect">
            <a:avLst/>
          </a:prstGeom>
          <a:ln w="57150">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r" rtl="1"/>
            <a:r>
              <a:rPr lang="ar-SA" sz="3200" b="1" dirty="0" smtClean="0">
                <a:solidFill>
                  <a:srgbClr val="7030A0"/>
                </a:solidFill>
                <a:latin typeface="NikoshBAN" pitchFamily="2" charset="0"/>
                <a:cs typeface="NikoshBAN" pitchFamily="2" charset="0"/>
              </a:rPr>
              <a:t>محمد </a:t>
            </a:r>
            <a:r>
              <a:rPr lang="ar-BH" sz="3200" b="1" dirty="0" smtClean="0">
                <a:solidFill>
                  <a:srgbClr val="7030A0"/>
                </a:solidFill>
                <a:latin typeface="NikoshBAN" pitchFamily="2" charset="0"/>
                <a:cs typeface="NikoshBAN" pitchFamily="2" charset="0"/>
              </a:rPr>
              <a:t>سريف حشين</a:t>
            </a:r>
            <a:endParaRPr lang="ar-SA" sz="3200" dirty="0" smtClean="0">
              <a:solidFill>
                <a:srgbClr val="7030A0"/>
              </a:solidFill>
            </a:endParaRPr>
          </a:p>
          <a:p>
            <a:pPr algn="r" rtl="1"/>
            <a:r>
              <a:rPr lang="ar-SA" sz="2800" b="1" dirty="0" smtClean="0">
                <a:solidFill>
                  <a:srgbClr val="7030A0"/>
                </a:solidFill>
                <a:latin typeface="NikoshBAN" pitchFamily="2" charset="0"/>
                <a:cs typeface="NikoshBAN" pitchFamily="2" charset="0"/>
              </a:rPr>
              <a:t>مساعد </a:t>
            </a:r>
            <a:r>
              <a:rPr lang="ar-BH" sz="2800" b="1" dirty="0" smtClean="0">
                <a:solidFill>
                  <a:srgbClr val="7030A0"/>
                </a:solidFill>
                <a:latin typeface="NikoshBAN" pitchFamily="2" charset="0"/>
                <a:cs typeface="NikoshBAN" pitchFamily="2" charset="0"/>
              </a:rPr>
              <a:t>المعلم </a:t>
            </a:r>
            <a:r>
              <a:rPr lang="ar-SA" sz="2800" b="1" dirty="0" smtClean="0">
                <a:solidFill>
                  <a:srgbClr val="7030A0"/>
                </a:solidFill>
                <a:latin typeface="NikoshBAN" pitchFamily="2" charset="0"/>
                <a:cs typeface="NikoshBAN" pitchFamily="2" charset="0"/>
              </a:rPr>
              <a:t>(العربى)</a:t>
            </a:r>
          </a:p>
          <a:p>
            <a:pPr algn="r" rtl="1"/>
            <a:r>
              <a:rPr lang="ar-SA" sz="2800" b="1" dirty="0" smtClean="0">
                <a:solidFill>
                  <a:srgbClr val="7030A0"/>
                </a:solidFill>
                <a:latin typeface="NikoshBAN" pitchFamily="2" charset="0"/>
                <a:cs typeface="NikoshBAN" pitchFamily="2" charset="0"/>
              </a:rPr>
              <a:t>المدرسة </a:t>
            </a:r>
            <a:r>
              <a:rPr lang="ar-SA" sz="2800" b="1" dirty="0" smtClean="0">
                <a:solidFill>
                  <a:srgbClr val="7030A0"/>
                </a:solidFill>
                <a:latin typeface="NikoshBAN" pitchFamily="2" charset="0"/>
                <a:cs typeface="NikoshBAN" pitchFamily="2" charset="0"/>
              </a:rPr>
              <a:t>ا</a:t>
            </a:r>
            <a:r>
              <a:rPr lang="ar-EG" sz="2800" b="1" dirty="0" smtClean="0">
                <a:solidFill>
                  <a:srgbClr val="7030A0"/>
                </a:solidFill>
                <a:latin typeface="NikoshBAN" pitchFamily="2" charset="0"/>
                <a:cs typeface="NikoshBAN" pitchFamily="2" charset="0"/>
              </a:rPr>
              <a:t>لفات</a:t>
            </a:r>
            <a:r>
              <a:rPr lang="ar-BH" sz="2800" b="1" dirty="0" smtClean="0">
                <a:solidFill>
                  <a:srgbClr val="7030A0"/>
                </a:solidFill>
                <a:latin typeface="NikoshBAN" pitchFamily="2" charset="0"/>
                <a:cs typeface="NikoshBAN" pitchFamily="2" charset="0"/>
              </a:rPr>
              <a:t>ة </a:t>
            </a:r>
            <a:r>
              <a:rPr lang="ar-BH" sz="2800" b="1" dirty="0" smtClean="0">
                <a:solidFill>
                  <a:srgbClr val="7030A0"/>
                </a:solidFill>
                <a:latin typeface="NikoshBAN" pitchFamily="2" charset="0"/>
                <a:cs typeface="NikoshBAN" pitchFamily="2" charset="0"/>
              </a:rPr>
              <a:t>الداخل شاه دينة الله</a:t>
            </a:r>
            <a:endParaRPr lang="ar-SA" sz="2800" b="1" dirty="0" smtClean="0">
              <a:solidFill>
                <a:srgbClr val="7030A0"/>
              </a:solidFill>
              <a:latin typeface="NikoshBAN" pitchFamily="2" charset="0"/>
              <a:cs typeface="NikoshBAN" pitchFamily="2" charset="0"/>
            </a:endParaRPr>
          </a:p>
          <a:p>
            <a:pPr algn="r" rtl="1"/>
            <a:r>
              <a:rPr lang="ar-BH" sz="2800" b="1" dirty="0" smtClean="0">
                <a:solidFill>
                  <a:srgbClr val="7030A0"/>
                </a:solidFill>
                <a:latin typeface="NikoshBAN" pitchFamily="2" charset="0"/>
                <a:cs typeface="NikoshBAN" pitchFamily="2" charset="0"/>
              </a:rPr>
              <a:t>كابشيعا, غزيفور</a:t>
            </a:r>
            <a:r>
              <a:rPr lang="ar-SA" sz="2800" b="1" dirty="0" smtClean="0">
                <a:solidFill>
                  <a:srgbClr val="7030A0"/>
                </a:solidFill>
                <a:latin typeface="NikoshBAN" pitchFamily="2" charset="0"/>
                <a:cs typeface="NikoshBAN" pitchFamily="2" charset="0"/>
              </a:rPr>
              <a:t>-</a:t>
            </a:r>
          </a:p>
          <a:p>
            <a:pPr algn="r" rtl="1"/>
            <a:r>
              <a:rPr lang="ar-SA" sz="2800" b="1" dirty="0" smtClean="0">
                <a:solidFill>
                  <a:srgbClr val="7030A0"/>
                </a:solidFill>
                <a:latin typeface="NikoshBAN" pitchFamily="2" charset="0"/>
                <a:cs typeface="NikoshBAN" pitchFamily="2" charset="0"/>
              </a:rPr>
              <a:t>الجوال</a:t>
            </a:r>
            <a:r>
              <a:rPr lang="en-US" sz="2800" b="1" dirty="0" smtClean="0">
                <a:solidFill>
                  <a:srgbClr val="7030A0"/>
                </a:solidFill>
                <a:latin typeface="NikoshBAN" pitchFamily="2" charset="0"/>
                <a:cs typeface="NikoshBAN" pitchFamily="2" charset="0"/>
              </a:rPr>
              <a:t> </a:t>
            </a:r>
            <a:r>
              <a:rPr lang="ar-SA" sz="2800" b="1" dirty="0" smtClean="0">
                <a:solidFill>
                  <a:srgbClr val="7030A0"/>
                </a:solidFill>
                <a:latin typeface="NikoshBAN" pitchFamily="2" charset="0"/>
                <a:cs typeface="NikoshBAN" pitchFamily="2" charset="0"/>
              </a:rPr>
              <a:t>:</a:t>
            </a:r>
            <a:r>
              <a:rPr lang="en-US" sz="2800" b="1" dirty="0" smtClean="0">
                <a:solidFill>
                  <a:srgbClr val="7030A0"/>
                </a:solidFill>
                <a:latin typeface="NikoshBAN" pitchFamily="2" charset="0"/>
                <a:cs typeface="NikoshBAN" pitchFamily="2" charset="0"/>
              </a:rPr>
              <a:t>  </a:t>
            </a:r>
            <a:r>
              <a:rPr lang="ar-SA" sz="2800" b="1" dirty="0" smtClean="0">
                <a:solidFill>
                  <a:srgbClr val="7030A0"/>
                </a:solidFill>
                <a:latin typeface="NikoshBAN" pitchFamily="2" charset="0"/>
                <a:cs typeface="NikoshBAN" pitchFamily="2" charset="0"/>
              </a:rPr>
              <a:t> </a:t>
            </a:r>
            <a:r>
              <a:rPr lang="ar-SA" sz="2800" b="1" dirty="0" smtClean="0">
                <a:solidFill>
                  <a:srgbClr val="7030A0"/>
                </a:solidFill>
                <a:latin typeface="Arial"/>
                <a:cs typeface="Arial"/>
              </a:rPr>
              <a:t>٠١٧١۴۷۲۱۶۰۳</a:t>
            </a:r>
          </a:p>
          <a:p>
            <a:pPr algn="r" rtl="1"/>
            <a:r>
              <a:rPr lang="ar-SA" sz="2800" b="1" dirty="0" smtClean="0">
                <a:solidFill>
                  <a:srgbClr val="7030A0"/>
                </a:solidFill>
                <a:latin typeface="Arial"/>
                <a:cs typeface="Arial"/>
              </a:rPr>
              <a:t>التاريخ</a:t>
            </a:r>
            <a:r>
              <a:rPr lang="ar-EG" sz="2800" b="1" dirty="0" smtClean="0">
                <a:solidFill>
                  <a:srgbClr val="7030A0"/>
                </a:solidFill>
                <a:latin typeface="Arial"/>
                <a:cs typeface="Arial"/>
              </a:rPr>
              <a:t> :</a:t>
            </a:r>
            <a:r>
              <a:rPr lang="ar-SA" sz="2800" b="1" dirty="0" smtClean="0">
                <a:solidFill>
                  <a:srgbClr val="7030A0"/>
                </a:solidFill>
                <a:latin typeface="Arial"/>
                <a:cs typeface="Arial"/>
              </a:rPr>
              <a:t> </a:t>
            </a:r>
            <a:r>
              <a:rPr lang="en-US" sz="2800" b="1" dirty="0" smtClean="0">
                <a:solidFill>
                  <a:srgbClr val="7030A0"/>
                </a:solidFill>
                <a:latin typeface="Arial"/>
                <a:cs typeface="Arial"/>
              </a:rPr>
              <a:t> </a:t>
            </a:r>
            <a:r>
              <a:rPr lang="ar-EG" sz="2800" b="1" dirty="0" smtClean="0">
                <a:solidFill>
                  <a:srgbClr val="7030A0"/>
                </a:solidFill>
                <a:latin typeface="Arial"/>
                <a:cs typeface="Arial"/>
              </a:rPr>
              <a:t> </a:t>
            </a:r>
            <a:r>
              <a:rPr lang="ar-SA" sz="2800" b="1" dirty="0" smtClean="0">
                <a:solidFill>
                  <a:srgbClr val="7030A0"/>
                </a:solidFill>
                <a:latin typeface="Arial"/>
                <a:cs typeface="Arial"/>
              </a:rPr>
              <a:t>۵</a:t>
            </a:r>
            <a:r>
              <a:rPr lang="ar-EG" sz="2800" b="1" dirty="0" smtClean="0">
                <a:solidFill>
                  <a:srgbClr val="7030A0"/>
                </a:solidFill>
                <a:latin typeface="Arial"/>
                <a:cs typeface="Arial"/>
              </a:rPr>
              <a:t> </a:t>
            </a:r>
            <a:r>
              <a:rPr lang="ar-EG" sz="2800" b="1" dirty="0" smtClean="0">
                <a:solidFill>
                  <a:srgbClr val="7030A0"/>
                </a:solidFill>
                <a:latin typeface="Arial"/>
                <a:cs typeface="Arial"/>
              </a:rPr>
              <a:t>۲</a:t>
            </a:r>
            <a:r>
              <a:rPr lang="ar-SA" sz="2800" b="1" dirty="0" smtClean="0">
                <a:solidFill>
                  <a:srgbClr val="7030A0"/>
                </a:solidFill>
                <a:latin typeface="Arial"/>
                <a:cs typeface="Arial"/>
              </a:rPr>
              <a:t>-</a:t>
            </a:r>
            <a:r>
              <a:rPr lang="en-US" sz="2800" b="1" dirty="0" smtClean="0">
                <a:solidFill>
                  <a:srgbClr val="7030A0"/>
                </a:solidFill>
                <a:latin typeface="Arial"/>
                <a:cs typeface="Arial"/>
              </a:rPr>
              <a:t>  </a:t>
            </a:r>
            <a:r>
              <a:rPr lang="ar-EG" sz="2800" b="1" dirty="0" smtClean="0">
                <a:solidFill>
                  <a:srgbClr val="7030A0"/>
                </a:solidFill>
                <a:latin typeface="Arial"/>
                <a:cs typeface="Arial"/>
              </a:rPr>
              <a:t>۱۲</a:t>
            </a:r>
            <a:r>
              <a:rPr lang="en-US" sz="2800" b="1" dirty="0" smtClean="0">
                <a:solidFill>
                  <a:srgbClr val="7030A0"/>
                </a:solidFill>
                <a:latin typeface="Arial"/>
                <a:cs typeface="Arial"/>
              </a:rPr>
              <a:t>  </a:t>
            </a:r>
            <a:r>
              <a:rPr lang="ar-SA" sz="2800" b="1" dirty="0" smtClean="0">
                <a:solidFill>
                  <a:srgbClr val="7030A0"/>
                </a:solidFill>
                <a:latin typeface="Arial"/>
                <a:cs typeface="Arial"/>
              </a:rPr>
              <a:t>-٢٠١٩</a:t>
            </a:r>
            <a:endParaRPr lang="ar-SA" sz="2800" b="1" dirty="0" smtClean="0">
              <a:solidFill>
                <a:srgbClr val="7030A0"/>
              </a:solidFill>
              <a:latin typeface="NikoshBAN" pitchFamily="2" charset="0"/>
              <a:cs typeface="NikoshBAN" pitchFamily="2" charset="0"/>
            </a:endParaRPr>
          </a:p>
        </p:txBody>
      </p:sp>
      <p:sp>
        <p:nvSpPr>
          <p:cNvPr id="3" name="Date Placeholder 2"/>
          <p:cNvSpPr>
            <a:spLocks noGrp="1"/>
          </p:cNvSpPr>
          <p:nvPr>
            <p:ph type="dt" sz="half" idx="10"/>
          </p:nvPr>
        </p:nvSpPr>
        <p:spPr>
          <a:xfrm>
            <a:off x="5590266" y="6552045"/>
            <a:ext cx="3181350" cy="292100"/>
          </a:xfrm>
        </p:spPr>
        <p:txBody>
          <a:bodyPr/>
          <a:lstStyle/>
          <a:p>
            <a:fld id="{F202BF4F-96DD-4283-AE57-53953E64EF41}" type="datetime3">
              <a:rPr lang="en-US" smtClean="0"/>
              <a:t>28 December 2019</a:t>
            </a:fld>
            <a:endParaRPr lang="en-US" dirty="0"/>
          </a:p>
        </p:txBody>
      </p:sp>
      <p:sp>
        <p:nvSpPr>
          <p:cNvPr id="6" name="Footer Placeholder 5"/>
          <p:cNvSpPr>
            <a:spLocks noGrp="1"/>
          </p:cNvSpPr>
          <p:nvPr>
            <p:ph type="ftr" sz="quarter" idx="11"/>
          </p:nvPr>
        </p:nvSpPr>
        <p:spPr>
          <a:xfrm>
            <a:off x="0" y="6553200"/>
            <a:ext cx="2133600" cy="304800"/>
          </a:xfrm>
        </p:spPr>
        <p:txBody>
          <a:bodyPr>
            <a:normAutofit/>
          </a:bodyPr>
          <a:lstStyle/>
          <a:p>
            <a:r>
              <a:rPr lang="en-US" dirty="0" err="1" smtClean="0"/>
              <a:t>শরিফ</a:t>
            </a:r>
            <a:r>
              <a:rPr lang="en-US" dirty="0" smtClean="0"/>
              <a:t> ০১৭১৪৭২১৬০৩</a:t>
            </a:r>
          </a:p>
          <a:p>
            <a:endParaRPr lang="en-US" dirty="0"/>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2400" y="152400"/>
            <a:ext cx="2971800" cy="3805129"/>
          </a:xfrm>
          <a:prstGeom prst="ellipse">
            <a:avLst/>
          </a:prstGeom>
          <a:ln w="635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8437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36040" y="2917424"/>
            <a:ext cx="2014516" cy="646331"/>
          </a:xfrm>
          <a:prstGeom prst="rect">
            <a:avLst/>
          </a:prstGeom>
          <a:solidFill>
            <a:srgbClr val="C00000"/>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SA" sz="3600" b="1" dirty="0" smtClean="0">
                <a:ln w="0"/>
                <a:solidFill>
                  <a:srgbClr val="FFFF00"/>
                </a:solidFill>
                <a:latin typeface="NikoshBAN" panose="02000000000000000000" pitchFamily="2" charset="0"/>
                <a:cs typeface="NikoshBAN" panose="02000000000000000000" pitchFamily="2" charset="0"/>
              </a:rPr>
              <a:t>الماضى</a:t>
            </a:r>
            <a:endParaRPr lang="en-US" sz="4000" b="1" dirty="0" smtClean="0">
              <a:ln w="0"/>
              <a:solidFill>
                <a:srgbClr val="FFFF00"/>
              </a:solidFill>
              <a:latin typeface="NikoshBAN" panose="02000000000000000000" pitchFamily="2" charset="0"/>
              <a:cs typeface="NikoshBAN" panose="02000000000000000000" pitchFamily="2" charset="0"/>
            </a:endParaRPr>
          </a:p>
        </p:txBody>
      </p:sp>
      <p:sp>
        <p:nvSpPr>
          <p:cNvPr id="16" name="TextBox 15"/>
          <p:cNvSpPr txBox="1"/>
          <p:nvPr/>
        </p:nvSpPr>
        <p:spPr>
          <a:xfrm>
            <a:off x="5934233" y="6203884"/>
            <a:ext cx="2102375" cy="646331"/>
          </a:xfrm>
          <a:prstGeom prst="rect">
            <a:avLst/>
          </a:prstGeom>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sz="3600" b="1" dirty="0" smtClean="0">
                <a:ln w="0"/>
                <a:latin typeface="NikoshBAN" panose="02000000000000000000" pitchFamily="2" charset="0"/>
                <a:cs typeface="NikoshBAN" panose="02000000000000000000" pitchFamily="2" charset="0"/>
              </a:rPr>
              <a:t>ي</a:t>
            </a:r>
            <a:r>
              <a:rPr lang="ar-EG" sz="3600" b="1" dirty="0" smtClean="0">
                <a:ln w="0"/>
                <a:latin typeface="NikoshBAN" panose="02000000000000000000" pitchFamily="2" charset="0"/>
                <a:cs typeface="NikoshBAN" panose="02000000000000000000" pitchFamily="2" charset="0"/>
              </a:rPr>
              <a:t>عبد</a:t>
            </a:r>
            <a:endParaRPr lang="en-US" sz="3600" b="1" dirty="0" smtClean="0">
              <a:ln w="0"/>
              <a:latin typeface="NikoshBAN" panose="02000000000000000000" pitchFamily="2" charset="0"/>
              <a:cs typeface="NikoshBAN" panose="02000000000000000000" pitchFamily="2" charset="0"/>
            </a:endParaRPr>
          </a:p>
        </p:txBody>
      </p:sp>
      <p:sp>
        <p:nvSpPr>
          <p:cNvPr id="17" name="TextBox 16"/>
          <p:cNvSpPr txBox="1"/>
          <p:nvPr/>
        </p:nvSpPr>
        <p:spPr>
          <a:xfrm>
            <a:off x="1336040" y="6211669"/>
            <a:ext cx="2016760" cy="646331"/>
          </a:xfrm>
          <a:prstGeom prst="rect">
            <a:avLst/>
          </a:prstGeom>
          <a:blipFill>
            <a:blip r:embed="rId3"/>
            <a:tile tx="0" ty="0" sx="100000" sy="100000" flip="none" algn="tl"/>
          </a:blipFill>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EG" sz="3600" b="1" dirty="0" smtClean="0">
                <a:ln w="0"/>
                <a:latin typeface="NikoshBAN" panose="02000000000000000000" pitchFamily="2" charset="0"/>
                <a:cs typeface="NikoshBAN" panose="02000000000000000000" pitchFamily="2" charset="0"/>
              </a:rPr>
              <a:t>عبد</a:t>
            </a:r>
            <a:endParaRPr lang="en-US" sz="3600" b="1" dirty="0">
              <a:ln w="0"/>
              <a:latin typeface="NikoshBAN" panose="02000000000000000000" pitchFamily="2" charset="0"/>
              <a:cs typeface="NikoshBAN" panose="02000000000000000000" pitchFamily="2" charset="0"/>
            </a:endParaRPr>
          </a:p>
        </p:txBody>
      </p:sp>
      <p:sp>
        <p:nvSpPr>
          <p:cNvPr id="18" name="TextBox 17"/>
          <p:cNvSpPr txBox="1"/>
          <p:nvPr/>
        </p:nvSpPr>
        <p:spPr>
          <a:xfrm>
            <a:off x="5935370" y="2917424"/>
            <a:ext cx="2067869" cy="646331"/>
          </a:xfrm>
          <a:prstGeom prst="rect">
            <a:avLst/>
          </a:prstGeom>
          <a:solidFill>
            <a:srgbClr val="C00000"/>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SA" sz="3600" b="1" dirty="0" smtClean="0">
                <a:ln w="0"/>
                <a:solidFill>
                  <a:srgbClr val="FFFF00"/>
                </a:solidFill>
                <a:latin typeface="NikoshBAN" panose="02000000000000000000" pitchFamily="2" charset="0"/>
                <a:cs typeface="NikoshBAN" panose="02000000000000000000" pitchFamily="2" charset="0"/>
              </a:rPr>
              <a:t>المضارع</a:t>
            </a:r>
            <a:endParaRPr lang="en-US" sz="4000" b="1" dirty="0" smtClean="0">
              <a:ln w="0"/>
              <a:solidFill>
                <a:srgbClr val="FFFF00"/>
              </a:solidFill>
              <a:latin typeface="NikoshBAN" panose="02000000000000000000" pitchFamily="2" charset="0"/>
              <a:cs typeface="NikoshBAN" panose="02000000000000000000" pitchFamily="2" charset="0"/>
            </a:endParaRPr>
          </a:p>
        </p:txBody>
      </p:sp>
      <p:sp>
        <p:nvSpPr>
          <p:cNvPr id="19" name="TextBox 18"/>
          <p:cNvSpPr txBox="1"/>
          <p:nvPr/>
        </p:nvSpPr>
        <p:spPr>
          <a:xfrm>
            <a:off x="5917174" y="3595709"/>
            <a:ext cx="2101238" cy="646331"/>
          </a:xfrm>
          <a:prstGeom prst="rect">
            <a:avLst/>
          </a:prstGeom>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sz="3600" b="1" dirty="0" smtClean="0">
                <a:ln w="0"/>
                <a:latin typeface="NikoshBAN" panose="02000000000000000000" pitchFamily="2" charset="0"/>
                <a:cs typeface="NikoshBAN" panose="02000000000000000000" pitchFamily="2" charset="0"/>
              </a:rPr>
              <a:t>ي</a:t>
            </a:r>
            <a:r>
              <a:rPr lang="ar-EG" sz="3600" b="1" dirty="0" smtClean="0">
                <a:ln w="0"/>
                <a:latin typeface="NikoshBAN" panose="02000000000000000000" pitchFamily="2" charset="0"/>
                <a:cs typeface="NikoshBAN" panose="02000000000000000000" pitchFamily="2" charset="0"/>
              </a:rPr>
              <a:t>جعل</a:t>
            </a:r>
            <a:endParaRPr lang="en-US" sz="3600" b="1" dirty="0">
              <a:ln w="0"/>
              <a:latin typeface="NikoshBAN" panose="02000000000000000000" pitchFamily="2" charset="0"/>
              <a:cs typeface="NikoshBAN" panose="02000000000000000000" pitchFamily="2" charset="0"/>
            </a:endParaRPr>
          </a:p>
        </p:txBody>
      </p:sp>
      <p:sp>
        <p:nvSpPr>
          <p:cNvPr id="20" name="TextBox 19"/>
          <p:cNvSpPr txBox="1"/>
          <p:nvPr/>
        </p:nvSpPr>
        <p:spPr>
          <a:xfrm>
            <a:off x="1336040" y="3605146"/>
            <a:ext cx="2016760" cy="646331"/>
          </a:xfrm>
          <a:prstGeom prst="rect">
            <a:avLst/>
          </a:prstGeom>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EG" sz="3600" b="1" dirty="0" smtClean="0">
                <a:ln w="0"/>
                <a:latin typeface="NikoshBAN" panose="02000000000000000000" pitchFamily="2" charset="0"/>
                <a:cs typeface="NikoshBAN" panose="02000000000000000000" pitchFamily="2" charset="0"/>
              </a:rPr>
              <a:t>جعل</a:t>
            </a:r>
            <a:endParaRPr lang="en-US" sz="3600" b="1" dirty="0">
              <a:ln w="0"/>
              <a:latin typeface="NikoshBAN" panose="02000000000000000000" pitchFamily="2" charset="0"/>
              <a:cs typeface="NikoshBAN" panose="02000000000000000000" pitchFamily="2" charset="0"/>
            </a:endParaRPr>
          </a:p>
        </p:txBody>
      </p:sp>
      <p:cxnSp>
        <p:nvCxnSpPr>
          <p:cNvPr id="25" name="Straight Arrow Connector 24"/>
          <p:cNvCxnSpPr/>
          <p:nvPr/>
        </p:nvCxnSpPr>
        <p:spPr>
          <a:xfrm>
            <a:off x="6073503" y="1649228"/>
            <a:ext cx="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6" name="Straight Arrow Connector 25"/>
          <p:cNvCxnSpPr/>
          <p:nvPr/>
        </p:nvCxnSpPr>
        <p:spPr>
          <a:xfrm>
            <a:off x="6073503" y="2409631"/>
            <a:ext cx="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2" name="Straight Arrow Connector 31"/>
          <p:cNvCxnSpPr/>
          <p:nvPr/>
        </p:nvCxnSpPr>
        <p:spPr>
          <a:xfrm flipH="1">
            <a:off x="3823138" y="3928311"/>
            <a:ext cx="1524000" cy="1"/>
          </a:xfrm>
          <a:prstGeom prst="straightConnector1">
            <a:avLst/>
          </a:prstGeom>
          <a:ln w="57150">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35" name="Date Placeholder 34"/>
          <p:cNvSpPr>
            <a:spLocks noGrp="1"/>
          </p:cNvSpPr>
          <p:nvPr>
            <p:ph type="dt" sz="half" idx="10"/>
          </p:nvPr>
        </p:nvSpPr>
        <p:spPr>
          <a:xfrm>
            <a:off x="6985990" y="6518745"/>
            <a:ext cx="3181350" cy="292100"/>
          </a:xfrm>
          <a:noFill/>
        </p:spPr>
        <p:txBody>
          <a:bodyPr/>
          <a:lstStyle/>
          <a:p>
            <a:pPr algn="ctr"/>
            <a:fld id="{3E5861D9-3BC7-42A2-BF54-A22708AC1535}" type="datetime3">
              <a:rPr lang="en-US" smtClean="0"/>
              <a:pPr algn="ctr"/>
              <a:t>28 December 2019</a:t>
            </a:fld>
            <a:endParaRPr lang="en-US" dirty="0"/>
          </a:p>
        </p:txBody>
      </p:sp>
      <p:sp>
        <p:nvSpPr>
          <p:cNvPr id="36" name="Footer Placeholder 35"/>
          <p:cNvSpPr>
            <a:spLocks noGrp="1"/>
          </p:cNvSpPr>
          <p:nvPr>
            <p:ph type="ftr" sz="quarter" idx="11"/>
          </p:nvPr>
        </p:nvSpPr>
        <p:spPr>
          <a:xfrm>
            <a:off x="-457200" y="6534834"/>
            <a:ext cx="3200400" cy="365125"/>
          </a:xfrm>
          <a:noFill/>
        </p:spPr>
        <p:txBody>
          <a:bodyPr/>
          <a:lstStyle/>
          <a:p>
            <a:r>
              <a:rPr lang="bn-IN" dirty="0" smtClean="0"/>
              <a:t>শরিফ   ০১৭১৪৭২১৬০৩</a:t>
            </a:r>
          </a:p>
          <a:p>
            <a:endParaRPr lang="en-US" dirty="0"/>
          </a:p>
        </p:txBody>
      </p:sp>
      <p:sp>
        <p:nvSpPr>
          <p:cNvPr id="21" name="TextBox 20"/>
          <p:cNvSpPr txBox="1"/>
          <p:nvPr/>
        </p:nvSpPr>
        <p:spPr>
          <a:xfrm>
            <a:off x="5917173" y="4248895"/>
            <a:ext cx="2119435" cy="646331"/>
          </a:xfrm>
          <a:prstGeom prst="rect">
            <a:avLst/>
          </a:prstGeom>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sz="3600" b="1" dirty="0" smtClean="0">
                <a:ln w="0"/>
                <a:latin typeface="NikoshBAN" panose="02000000000000000000" pitchFamily="2" charset="0"/>
                <a:cs typeface="NikoshBAN" panose="02000000000000000000" pitchFamily="2" charset="0"/>
              </a:rPr>
              <a:t>يقول</a:t>
            </a:r>
            <a:endParaRPr lang="en-US" sz="3600" b="1" dirty="0" smtClean="0">
              <a:ln w="0"/>
              <a:latin typeface="NikoshBAN" panose="02000000000000000000" pitchFamily="2" charset="0"/>
              <a:cs typeface="NikoshBAN" panose="02000000000000000000" pitchFamily="2" charset="0"/>
            </a:endParaRPr>
          </a:p>
        </p:txBody>
      </p:sp>
      <p:sp>
        <p:nvSpPr>
          <p:cNvPr id="22" name="TextBox 21"/>
          <p:cNvSpPr txBox="1"/>
          <p:nvPr/>
        </p:nvSpPr>
        <p:spPr>
          <a:xfrm>
            <a:off x="1336040" y="4256195"/>
            <a:ext cx="2016760" cy="646331"/>
          </a:xfrm>
          <a:prstGeom prst="rect">
            <a:avLst/>
          </a:prstGeom>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SA" sz="3600" b="1" dirty="0" smtClean="0">
                <a:ln w="0"/>
                <a:latin typeface="NikoshBAN" panose="02000000000000000000" pitchFamily="2" charset="0"/>
                <a:cs typeface="NikoshBAN" panose="02000000000000000000" pitchFamily="2" charset="0"/>
              </a:rPr>
              <a:t>قال</a:t>
            </a:r>
            <a:endParaRPr lang="en-US" sz="3600" b="1" dirty="0">
              <a:ln w="0"/>
              <a:latin typeface="NikoshBAN" panose="02000000000000000000" pitchFamily="2" charset="0"/>
              <a:cs typeface="NikoshBAN" panose="02000000000000000000" pitchFamily="2" charset="0"/>
            </a:endParaRPr>
          </a:p>
        </p:txBody>
      </p:sp>
      <p:sp>
        <p:nvSpPr>
          <p:cNvPr id="23" name="TextBox 22"/>
          <p:cNvSpPr txBox="1"/>
          <p:nvPr/>
        </p:nvSpPr>
        <p:spPr>
          <a:xfrm>
            <a:off x="5935371" y="4915728"/>
            <a:ext cx="2101238" cy="646331"/>
          </a:xfrm>
          <a:prstGeom prst="rect">
            <a:avLst/>
          </a:prstGeom>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EG" sz="3600" b="1" dirty="0" smtClean="0">
                <a:ln w="0"/>
                <a:latin typeface="NikoshBAN" panose="02000000000000000000" pitchFamily="2" charset="0"/>
                <a:cs typeface="NikoshBAN" panose="02000000000000000000" pitchFamily="2" charset="0"/>
              </a:rPr>
              <a:t>يخلص</a:t>
            </a:r>
            <a:endParaRPr lang="en-US" sz="3600" b="1" dirty="0">
              <a:ln w="0"/>
              <a:latin typeface="NikoshBAN" panose="02000000000000000000" pitchFamily="2" charset="0"/>
              <a:cs typeface="NikoshBAN" panose="02000000000000000000" pitchFamily="2" charset="0"/>
            </a:endParaRPr>
          </a:p>
        </p:txBody>
      </p:sp>
      <p:sp>
        <p:nvSpPr>
          <p:cNvPr id="24" name="TextBox 23"/>
          <p:cNvSpPr txBox="1"/>
          <p:nvPr/>
        </p:nvSpPr>
        <p:spPr>
          <a:xfrm>
            <a:off x="1336040" y="4915728"/>
            <a:ext cx="2016760" cy="646331"/>
          </a:xfrm>
          <a:prstGeom prst="rect">
            <a:avLst/>
          </a:prstGeom>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EG" sz="3600" b="1" dirty="0" smtClean="0">
                <a:ln w="0"/>
                <a:latin typeface="NikoshBAN" panose="02000000000000000000" pitchFamily="2" charset="0"/>
                <a:cs typeface="NikoshBAN" panose="02000000000000000000" pitchFamily="2" charset="0"/>
              </a:rPr>
              <a:t>اخلص</a:t>
            </a:r>
            <a:endParaRPr lang="en-US" sz="3600" b="1" dirty="0">
              <a:ln w="0"/>
              <a:latin typeface="NikoshBAN" panose="02000000000000000000" pitchFamily="2" charset="0"/>
              <a:cs typeface="NikoshBAN" panose="02000000000000000000" pitchFamily="2" charset="0"/>
            </a:endParaRPr>
          </a:p>
        </p:txBody>
      </p:sp>
      <p:cxnSp>
        <p:nvCxnSpPr>
          <p:cNvPr id="27" name="Straight Arrow Connector 26"/>
          <p:cNvCxnSpPr/>
          <p:nvPr/>
        </p:nvCxnSpPr>
        <p:spPr>
          <a:xfrm>
            <a:off x="6073503" y="3205626"/>
            <a:ext cx="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8" name="Straight Arrow Connector 27"/>
          <p:cNvCxnSpPr/>
          <p:nvPr/>
        </p:nvCxnSpPr>
        <p:spPr>
          <a:xfrm>
            <a:off x="6060440" y="4042319"/>
            <a:ext cx="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9" name="Straight Arrow Connector 28"/>
          <p:cNvCxnSpPr/>
          <p:nvPr/>
        </p:nvCxnSpPr>
        <p:spPr>
          <a:xfrm flipH="1">
            <a:off x="3823138" y="4565206"/>
            <a:ext cx="1524000" cy="1"/>
          </a:xfrm>
          <a:prstGeom prst="straightConnector1">
            <a:avLst/>
          </a:prstGeom>
          <a:ln w="57150">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30" name="Straight Arrow Connector 29"/>
          <p:cNvCxnSpPr/>
          <p:nvPr/>
        </p:nvCxnSpPr>
        <p:spPr>
          <a:xfrm flipH="1">
            <a:off x="3823138" y="5209690"/>
            <a:ext cx="1524000" cy="1"/>
          </a:xfrm>
          <a:prstGeom prst="straightConnector1">
            <a:avLst/>
          </a:prstGeom>
          <a:ln w="57150">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33" name="TextBox 32"/>
          <p:cNvSpPr txBox="1"/>
          <p:nvPr/>
        </p:nvSpPr>
        <p:spPr>
          <a:xfrm>
            <a:off x="5934233" y="5559996"/>
            <a:ext cx="2102375" cy="646331"/>
          </a:xfrm>
          <a:prstGeom prst="rect">
            <a:avLst/>
          </a:prstGeom>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EG" sz="3600" b="1" dirty="0" smtClean="0">
                <a:ln w="0"/>
                <a:latin typeface="NikoshBAN" panose="02000000000000000000" pitchFamily="2" charset="0"/>
                <a:cs typeface="NikoshBAN" panose="02000000000000000000" pitchFamily="2" charset="0"/>
              </a:rPr>
              <a:t>يقوم</a:t>
            </a:r>
            <a:endParaRPr lang="en-US" sz="3600" b="1" dirty="0" smtClean="0">
              <a:ln w="0"/>
              <a:latin typeface="NikoshBAN" panose="02000000000000000000" pitchFamily="2" charset="0"/>
              <a:cs typeface="NikoshBAN" panose="02000000000000000000" pitchFamily="2" charset="0"/>
            </a:endParaRPr>
          </a:p>
        </p:txBody>
      </p:sp>
      <p:sp>
        <p:nvSpPr>
          <p:cNvPr id="34" name="TextBox 33"/>
          <p:cNvSpPr txBox="1"/>
          <p:nvPr/>
        </p:nvSpPr>
        <p:spPr>
          <a:xfrm>
            <a:off x="1333796" y="5562059"/>
            <a:ext cx="2016760" cy="646331"/>
          </a:xfrm>
          <a:prstGeom prst="rect">
            <a:avLst/>
          </a:prstGeom>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ar-EG" sz="3600" b="1" dirty="0" smtClean="0">
                <a:ln w="0"/>
                <a:latin typeface="NikoshBAN" panose="02000000000000000000" pitchFamily="2" charset="0"/>
                <a:cs typeface="NikoshBAN" panose="02000000000000000000" pitchFamily="2" charset="0"/>
              </a:rPr>
              <a:t>قام</a:t>
            </a:r>
            <a:endParaRPr lang="en-US" sz="3600" b="1" dirty="0">
              <a:ln w="0"/>
              <a:latin typeface="NikoshBAN" panose="02000000000000000000" pitchFamily="2" charset="0"/>
              <a:cs typeface="NikoshBAN" panose="02000000000000000000" pitchFamily="2" charset="0"/>
            </a:endParaRPr>
          </a:p>
        </p:txBody>
      </p:sp>
      <p:cxnSp>
        <p:nvCxnSpPr>
          <p:cNvPr id="39" name="Straight Arrow Connector 38"/>
          <p:cNvCxnSpPr/>
          <p:nvPr/>
        </p:nvCxnSpPr>
        <p:spPr>
          <a:xfrm>
            <a:off x="6086566" y="4882025"/>
            <a:ext cx="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0" name="Straight Arrow Connector 39"/>
          <p:cNvCxnSpPr/>
          <p:nvPr/>
        </p:nvCxnSpPr>
        <p:spPr>
          <a:xfrm>
            <a:off x="6073503" y="5718718"/>
            <a:ext cx="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1" name="Straight Arrow Connector 40"/>
          <p:cNvCxnSpPr/>
          <p:nvPr/>
        </p:nvCxnSpPr>
        <p:spPr>
          <a:xfrm flipH="1">
            <a:off x="3823138" y="5848152"/>
            <a:ext cx="1524000" cy="1"/>
          </a:xfrm>
          <a:prstGeom prst="straightConnector1">
            <a:avLst/>
          </a:prstGeom>
          <a:ln w="57150">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42" name="Straight Arrow Connector 41"/>
          <p:cNvCxnSpPr/>
          <p:nvPr/>
        </p:nvCxnSpPr>
        <p:spPr>
          <a:xfrm flipH="1">
            <a:off x="3823138" y="6532390"/>
            <a:ext cx="1524000" cy="1"/>
          </a:xfrm>
          <a:prstGeom prst="straightConnector1">
            <a:avLst/>
          </a:prstGeom>
          <a:ln w="57150">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2" name="Rounded Rectangle 1"/>
          <p:cNvSpPr/>
          <p:nvPr/>
        </p:nvSpPr>
        <p:spPr>
          <a:xfrm>
            <a:off x="3352800" y="441434"/>
            <a:ext cx="5029200" cy="1143000"/>
          </a:xfrm>
          <a:prstGeom prst="roundRect">
            <a:avLst/>
          </a:prstGeom>
          <a:blipFill>
            <a:blip r:embed="rId4"/>
            <a:tile tx="0" ty="0" sx="100000" sy="100000" flip="none" algn="tl"/>
          </a:blip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জোড়ায়</a:t>
            </a:r>
            <a:r>
              <a:rPr lang="en-US" sz="880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8800"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কাজ</a:t>
            </a:r>
            <a:r>
              <a:rPr lang="en-US" sz="880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endParaRPr lang="en-US" sz="8800"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3118" t="18530" r="50000" b="17855"/>
          <a:stretch/>
        </p:blipFill>
        <p:spPr>
          <a:xfrm>
            <a:off x="457200" y="120869"/>
            <a:ext cx="2615041" cy="1784131"/>
          </a:xfrm>
          <a:prstGeom prst="roundRect">
            <a:avLst>
              <a:gd name="adj" fmla="val 16667"/>
            </a:avLst>
          </a:prstGeom>
          <a:blipFill>
            <a:blip r:embed="rId3"/>
            <a:tile tx="0" ty="0" sx="100000" sy="100000" flip="none" algn="tl"/>
          </a:blipFill>
          <a:ln w="38100">
            <a:solidFill>
              <a:srgbClr val="C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26276" y="2029429"/>
            <a:ext cx="9117724" cy="760403"/>
          </a:xfrm>
          <a:prstGeom prst="rect">
            <a:avLst/>
          </a:prstGeom>
          <a:blipFill>
            <a:blip r:embed="rId6"/>
            <a:tile tx="0" ty="0" sx="100000" sy="100000" flip="none" algn="tl"/>
          </a:blip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600" dirty="0" smtClean="0">
                <a:solidFill>
                  <a:schemeClr val="tx1"/>
                </a:solidFill>
              </a:rPr>
              <a:t>استخرج الافعال المضارعة من النص ثم حولها الى الماضى</a:t>
            </a:r>
            <a:endParaRPr lang="en-US" sz="3600" dirty="0">
              <a:solidFill>
                <a:schemeClr val="tx1"/>
              </a:solidFill>
            </a:endParaRPr>
          </a:p>
        </p:txBody>
      </p:sp>
    </p:spTree>
    <p:extLst>
      <p:ext uri="{BB962C8B-B14F-4D97-AF65-F5344CB8AC3E}">
        <p14:creationId xmlns:p14="http://schemas.microsoft.com/office/powerpoint/2010/main" val="2177428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80">
                                          <p:stCondLst>
                                            <p:cond delay="0"/>
                                          </p:stCondLst>
                                        </p:cTn>
                                        <p:tgtEl>
                                          <p:spTgt spid="18"/>
                                        </p:tgtEl>
                                      </p:cBhvr>
                                    </p:animEffect>
                                    <p:anim calcmode="lin" valueType="num">
                                      <p:cBhvr>
                                        <p:cTn id="3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5" dur="26">
                                          <p:stCondLst>
                                            <p:cond delay="650"/>
                                          </p:stCondLst>
                                        </p:cTn>
                                        <p:tgtEl>
                                          <p:spTgt spid="18"/>
                                        </p:tgtEl>
                                      </p:cBhvr>
                                      <p:to x="100000" y="60000"/>
                                    </p:animScale>
                                    <p:animScale>
                                      <p:cBhvr>
                                        <p:cTn id="36" dur="166" decel="50000">
                                          <p:stCondLst>
                                            <p:cond delay="676"/>
                                          </p:stCondLst>
                                        </p:cTn>
                                        <p:tgtEl>
                                          <p:spTgt spid="18"/>
                                        </p:tgtEl>
                                      </p:cBhvr>
                                      <p:to x="100000" y="100000"/>
                                    </p:animScale>
                                    <p:animScale>
                                      <p:cBhvr>
                                        <p:cTn id="37" dur="26">
                                          <p:stCondLst>
                                            <p:cond delay="1312"/>
                                          </p:stCondLst>
                                        </p:cTn>
                                        <p:tgtEl>
                                          <p:spTgt spid="18"/>
                                        </p:tgtEl>
                                      </p:cBhvr>
                                      <p:to x="100000" y="80000"/>
                                    </p:animScale>
                                    <p:animScale>
                                      <p:cBhvr>
                                        <p:cTn id="38" dur="166" decel="50000">
                                          <p:stCondLst>
                                            <p:cond delay="1338"/>
                                          </p:stCondLst>
                                        </p:cTn>
                                        <p:tgtEl>
                                          <p:spTgt spid="18"/>
                                        </p:tgtEl>
                                      </p:cBhvr>
                                      <p:to x="100000" y="100000"/>
                                    </p:animScale>
                                    <p:animScale>
                                      <p:cBhvr>
                                        <p:cTn id="39" dur="26">
                                          <p:stCondLst>
                                            <p:cond delay="1642"/>
                                          </p:stCondLst>
                                        </p:cTn>
                                        <p:tgtEl>
                                          <p:spTgt spid="18"/>
                                        </p:tgtEl>
                                      </p:cBhvr>
                                      <p:to x="100000" y="90000"/>
                                    </p:animScale>
                                    <p:animScale>
                                      <p:cBhvr>
                                        <p:cTn id="40" dur="166" decel="50000">
                                          <p:stCondLst>
                                            <p:cond delay="1668"/>
                                          </p:stCondLst>
                                        </p:cTn>
                                        <p:tgtEl>
                                          <p:spTgt spid="18"/>
                                        </p:tgtEl>
                                      </p:cBhvr>
                                      <p:to x="100000" y="100000"/>
                                    </p:animScale>
                                    <p:animScale>
                                      <p:cBhvr>
                                        <p:cTn id="41" dur="26">
                                          <p:stCondLst>
                                            <p:cond delay="1808"/>
                                          </p:stCondLst>
                                        </p:cTn>
                                        <p:tgtEl>
                                          <p:spTgt spid="18"/>
                                        </p:tgtEl>
                                      </p:cBhvr>
                                      <p:to x="100000" y="95000"/>
                                    </p:animScale>
                                    <p:animScale>
                                      <p:cBhvr>
                                        <p:cTn id="42" dur="166" decel="50000">
                                          <p:stCondLst>
                                            <p:cond delay="1834"/>
                                          </p:stCondLst>
                                        </p:cTn>
                                        <p:tgtEl>
                                          <p:spTgt spid="18"/>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80">
                                          <p:stCondLst>
                                            <p:cond delay="0"/>
                                          </p:stCondLst>
                                        </p:cTn>
                                        <p:tgtEl>
                                          <p:spTgt spid="15"/>
                                        </p:tgtEl>
                                      </p:cBhvr>
                                    </p:animEffect>
                                    <p:anim calcmode="lin" valueType="num">
                                      <p:cBhvr>
                                        <p:cTn id="4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3" dur="26">
                                          <p:stCondLst>
                                            <p:cond delay="650"/>
                                          </p:stCondLst>
                                        </p:cTn>
                                        <p:tgtEl>
                                          <p:spTgt spid="15"/>
                                        </p:tgtEl>
                                      </p:cBhvr>
                                      <p:to x="100000" y="60000"/>
                                    </p:animScale>
                                    <p:animScale>
                                      <p:cBhvr>
                                        <p:cTn id="54" dur="166" decel="50000">
                                          <p:stCondLst>
                                            <p:cond delay="676"/>
                                          </p:stCondLst>
                                        </p:cTn>
                                        <p:tgtEl>
                                          <p:spTgt spid="15"/>
                                        </p:tgtEl>
                                      </p:cBhvr>
                                      <p:to x="100000" y="100000"/>
                                    </p:animScale>
                                    <p:animScale>
                                      <p:cBhvr>
                                        <p:cTn id="55" dur="26">
                                          <p:stCondLst>
                                            <p:cond delay="1312"/>
                                          </p:stCondLst>
                                        </p:cTn>
                                        <p:tgtEl>
                                          <p:spTgt spid="15"/>
                                        </p:tgtEl>
                                      </p:cBhvr>
                                      <p:to x="100000" y="80000"/>
                                    </p:animScale>
                                    <p:animScale>
                                      <p:cBhvr>
                                        <p:cTn id="56" dur="166" decel="50000">
                                          <p:stCondLst>
                                            <p:cond delay="1338"/>
                                          </p:stCondLst>
                                        </p:cTn>
                                        <p:tgtEl>
                                          <p:spTgt spid="15"/>
                                        </p:tgtEl>
                                      </p:cBhvr>
                                      <p:to x="100000" y="100000"/>
                                    </p:animScale>
                                    <p:animScale>
                                      <p:cBhvr>
                                        <p:cTn id="57" dur="26">
                                          <p:stCondLst>
                                            <p:cond delay="1642"/>
                                          </p:stCondLst>
                                        </p:cTn>
                                        <p:tgtEl>
                                          <p:spTgt spid="15"/>
                                        </p:tgtEl>
                                      </p:cBhvr>
                                      <p:to x="100000" y="90000"/>
                                    </p:animScale>
                                    <p:animScale>
                                      <p:cBhvr>
                                        <p:cTn id="58" dur="166" decel="50000">
                                          <p:stCondLst>
                                            <p:cond delay="1668"/>
                                          </p:stCondLst>
                                        </p:cTn>
                                        <p:tgtEl>
                                          <p:spTgt spid="15"/>
                                        </p:tgtEl>
                                      </p:cBhvr>
                                      <p:to x="100000" y="100000"/>
                                    </p:animScale>
                                    <p:animScale>
                                      <p:cBhvr>
                                        <p:cTn id="59" dur="26">
                                          <p:stCondLst>
                                            <p:cond delay="1808"/>
                                          </p:stCondLst>
                                        </p:cTn>
                                        <p:tgtEl>
                                          <p:spTgt spid="15"/>
                                        </p:tgtEl>
                                      </p:cBhvr>
                                      <p:to x="100000" y="95000"/>
                                    </p:animScale>
                                    <p:animScale>
                                      <p:cBhvr>
                                        <p:cTn id="60" dur="166" decel="50000">
                                          <p:stCondLst>
                                            <p:cond delay="1834"/>
                                          </p:stCondLst>
                                        </p:cTn>
                                        <p:tgtEl>
                                          <p:spTgt spid="15"/>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down)">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ppt_x"/>
                                          </p:val>
                                        </p:tav>
                                        <p:tav tm="100000">
                                          <p:val>
                                            <p:strVal val="#ppt_x"/>
                                          </p:val>
                                        </p:tav>
                                      </p:tavLst>
                                    </p:anim>
                                    <p:anim calcmode="lin" valueType="num">
                                      <p:cBhvr additive="base">
                                        <p:cTn id="7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down)">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down)">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fill="hold"/>
                                        <p:tgtEl>
                                          <p:spTgt spid="29"/>
                                        </p:tgtEl>
                                        <p:attrNameLst>
                                          <p:attrName>ppt_x</p:attrName>
                                        </p:attrNameLst>
                                      </p:cBhvr>
                                      <p:tavLst>
                                        <p:tav tm="0">
                                          <p:val>
                                            <p:strVal val="#ppt_x"/>
                                          </p:val>
                                        </p:tav>
                                        <p:tav tm="100000">
                                          <p:val>
                                            <p:strVal val="#ppt_x"/>
                                          </p:val>
                                        </p:tav>
                                      </p:tavLst>
                                    </p:anim>
                                    <p:anim calcmode="lin" valueType="num">
                                      <p:cBhvr additive="base">
                                        <p:cTn id="8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ipe(down)">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down)">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additive="base">
                                        <p:cTn id="102" dur="500" fill="hold"/>
                                        <p:tgtEl>
                                          <p:spTgt spid="30"/>
                                        </p:tgtEl>
                                        <p:attrNameLst>
                                          <p:attrName>ppt_x</p:attrName>
                                        </p:attrNameLst>
                                      </p:cBhvr>
                                      <p:tavLst>
                                        <p:tav tm="0">
                                          <p:val>
                                            <p:strVal val="#ppt_x"/>
                                          </p:val>
                                        </p:tav>
                                        <p:tav tm="100000">
                                          <p:val>
                                            <p:strVal val="#ppt_x"/>
                                          </p:val>
                                        </p:tav>
                                      </p:tavLst>
                                    </p:anim>
                                    <p:anim calcmode="lin" valueType="num">
                                      <p:cBhvr additive="base">
                                        <p:cTn id="10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wipe(down)">
                                      <p:cBhvr>
                                        <p:cTn id="113" dur="500"/>
                                        <p:tgtEl>
                                          <p:spTgt spid="33"/>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41"/>
                                        </p:tgtEl>
                                        <p:attrNameLst>
                                          <p:attrName>style.visibility</p:attrName>
                                        </p:attrNameLst>
                                      </p:cBhvr>
                                      <p:to>
                                        <p:strVal val="visible"/>
                                      </p:to>
                                    </p:set>
                                    <p:anim calcmode="lin" valueType="num">
                                      <p:cBhvr additive="base">
                                        <p:cTn id="118" dur="500" fill="hold"/>
                                        <p:tgtEl>
                                          <p:spTgt spid="41"/>
                                        </p:tgtEl>
                                        <p:attrNameLst>
                                          <p:attrName>ppt_x</p:attrName>
                                        </p:attrNameLst>
                                      </p:cBhvr>
                                      <p:tavLst>
                                        <p:tav tm="0">
                                          <p:val>
                                            <p:strVal val="#ppt_x"/>
                                          </p:val>
                                        </p:tav>
                                        <p:tav tm="100000">
                                          <p:val>
                                            <p:strVal val="#ppt_x"/>
                                          </p:val>
                                        </p:tav>
                                      </p:tavLst>
                                    </p:anim>
                                    <p:anim calcmode="lin" valueType="num">
                                      <p:cBhvr additive="base">
                                        <p:cTn id="11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wipe(down)">
                                      <p:cBhvr>
                                        <p:cTn id="124" dur="500"/>
                                        <p:tgtEl>
                                          <p:spTgt spid="34"/>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16"/>
                                        </p:tgtEl>
                                        <p:attrNameLst>
                                          <p:attrName>style.visibility</p:attrName>
                                        </p:attrNameLst>
                                      </p:cBhvr>
                                      <p:to>
                                        <p:strVal val="visible"/>
                                      </p:to>
                                    </p:set>
                                    <p:animEffect transition="in" filter="wipe(down)">
                                      <p:cBhvr>
                                        <p:cTn id="129" dur="500"/>
                                        <p:tgtEl>
                                          <p:spTgt spid="16"/>
                                        </p:tgtEl>
                                      </p:cBhvr>
                                    </p:animEffect>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42"/>
                                        </p:tgtEl>
                                        <p:attrNameLst>
                                          <p:attrName>style.visibility</p:attrName>
                                        </p:attrNameLst>
                                      </p:cBhvr>
                                      <p:to>
                                        <p:strVal val="visible"/>
                                      </p:to>
                                    </p:set>
                                    <p:anim calcmode="lin" valueType="num">
                                      <p:cBhvr additive="base">
                                        <p:cTn id="134" dur="500" fill="hold"/>
                                        <p:tgtEl>
                                          <p:spTgt spid="42"/>
                                        </p:tgtEl>
                                        <p:attrNameLst>
                                          <p:attrName>ppt_x</p:attrName>
                                        </p:attrNameLst>
                                      </p:cBhvr>
                                      <p:tavLst>
                                        <p:tav tm="0">
                                          <p:val>
                                            <p:strVal val="#ppt_x"/>
                                          </p:val>
                                        </p:tav>
                                        <p:tav tm="100000">
                                          <p:val>
                                            <p:strVal val="#ppt_x"/>
                                          </p:val>
                                        </p:tav>
                                      </p:tavLst>
                                    </p:anim>
                                    <p:anim calcmode="lin" valueType="num">
                                      <p:cBhvr additive="base">
                                        <p:cTn id="13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wipe(down)">
                                      <p:cBhvr>
                                        <p:cTn id="1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3" grpId="0" animBg="1"/>
      <p:bldP spid="34" grpId="0" animBg="1"/>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71870" y="1422553"/>
            <a:ext cx="8534400" cy="762000"/>
          </a:xfrm>
          <a:prstGeom prst="roundRect">
            <a:avLst>
              <a:gd name="adj" fmla="val 15378"/>
            </a:avLst>
          </a:prstGeom>
          <a:blipFill>
            <a:blip r:embed="rId3"/>
            <a:tile tx="0" ty="0" sx="100000" sy="100000" flip="none" algn="tl"/>
          </a:blipFill>
          <a:ln/>
        </p:spPr>
        <p:style>
          <a:lnRef idx="1">
            <a:schemeClr val="dk1"/>
          </a:lnRef>
          <a:fillRef idx="3">
            <a:schemeClr val="dk1"/>
          </a:fillRef>
          <a:effectRef idx="2">
            <a:schemeClr val="dk1"/>
          </a:effectRef>
          <a:fontRef idx="minor">
            <a:schemeClr val="lt1"/>
          </a:fontRef>
        </p:style>
        <p:txBody>
          <a:bodyPr rtlCol="0" anchor="ctr">
            <a:scene3d>
              <a:camera prst="orthographicFront"/>
              <a:lightRig rig="threePt" dir="t"/>
            </a:scene3d>
            <a:sp3d extrusionH="57150">
              <a:bevelT w="38100" h="38100" prst="slope"/>
            </a:sp3d>
          </a:bodyPr>
          <a:lstStyle/>
          <a:p>
            <a:pPr algn="ctr"/>
            <a:r>
              <a:rPr lang="ar-SA" sz="4800" b="1"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 املأ  الفراغات </a:t>
            </a:r>
            <a:r>
              <a:rPr lang="ar-EG" sz="4800" b="1"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التالية</a:t>
            </a:r>
            <a:r>
              <a:rPr lang="ar-SA" sz="4800" b="1"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 بكلمة مناسبة -</a:t>
            </a:r>
            <a:r>
              <a:rPr lang="en-US" sz="4000" b="1"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 </a:t>
            </a:r>
            <a:endParaRPr lang="bn-BD" sz="4000" b="1"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28" name="Straight Arrow Connector 27"/>
          <p:cNvCxnSpPr>
            <a:stCxn id="15" idx="1"/>
          </p:cNvCxnSpPr>
          <p:nvPr/>
        </p:nvCxnSpPr>
        <p:spPr>
          <a:xfrm>
            <a:off x="3674409" y="3020943"/>
            <a:ext cx="1981202" cy="4110722"/>
          </a:xfrm>
          <a:prstGeom prst="straightConnector1">
            <a:avLst/>
          </a:prstGeom>
          <a:ln>
            <a:tailEnd type="arrow"/>
          </a:ln>
        </p:spPr>
        <p:style>
          <a:lnRef idx="1">
            <a:schemeClr val="dk1"/>
          </a:lnRef>
          <a:fillRef idx="3">
            <a:schemeClr val="dk1"/>
          </a:fillRef>
          <a:effectRef idx="2">
            <a:schemeClr val="dk1"/>
          </a:effectRef>
          <a:fontRef idx="minor">
            <a:schemeClr val="lt1"/>
          </a:fontRef>
        </p:style>
      </p:cxnSp>
      <p:sp>
        <p:nvSpPr>
          <p:cNvPr id="36" name="Footer Placeholder 35"/>
          <p:cNvSpPr>
            <a:spLocks noGrp="1"/>
          </p:cNvSpPr>
          <p:nvPr>
            <p:ph type="ftr" sz="quarter" idx="11"/>
          </p:nvPr>
        </p:nvSpPr>
        <p:spPr>
          <a:xfrm>
            <a:off x="2973614" y="6428227"/>
            <a:ext cx="3200400" cy="365125"/>
          </a:xfrm>
        </p:spPr>
        <p:style>
          <a:lnRef idx="1">
            <a:schemeClr val="dk1"/>
          </a:lnRef>
          <a:fillRef idx="3">
            <a:schemeClr val="dk1"/>
          </a:fillRef>
          <a:effectRef idx="2">
            <a:schemeClr val="dk1"/>
          </a:effectRef>
          <a:fontRef idx="minor">
            <a:schemeClr val="lt1"/>
          </a:fontRef>
        </p:style>
        <p:txBody>
          <a:bodyPr/>
          <a:lstStyle/>
          <a:p>
            <a:r>
              <a:rPr lang="en-US" sz="1400" dirty="0" smtClean="0"/>
              <a:t>Sharif  01714721603</a:t>
            </a:r>
            <a:endParaRPr lang="en-US" sz="1400" dirty="0"/>
          </a:p>
        </p:txBody>
      </p:sp>
      <p:sp>
        <p:nvSpPr>
          <p:cNvPr id="34" name="TextBox 33"/>
          <p:cNvSpPr txBox="1"/>
          <p:nvPr/>
        </p:nvSpPr>
        <p:spPr>
          <a:xfrm>
            <a:off x="381000" y="2667000"/>
            <a:ext cx="8762998" cy="707886"/>
          </a:xfrm>
          <a:prstGeom prst="rect">
            <a:avLst/>
          </a:prstGeom>
          <a:ln/>
        </p:spPr>
        <p:style>
          <a:lnRef idx="1">
            <a:schemeClr val="dk1"/>
          </a:lnRef>
          <a:fillRef idx="3">
            <a:schemeClr val="dk1"/>
          </a:fillRef>
          <a:effectRef idx="2">
            <a:schemeClr val="dk1"/>
          </a:effectRef>
          <a:fontRef idx="minor">
            <a:schemeClr val="lt1"/>
          </a:fontRef>
        </p:style>
        <p:txBody>
          <a:bodyPr wrap="square" rtlCol="0">
            <a:spAutoFit/>
          </a:bodyPr>
          <a:lstStyle/>
          <a:p>
            <a:pPr algn="r" rtl="1"/>
            <a:r>
              <a:rPr lang="ar-SA" sz="36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١. </a:t>
            </a:r>
            <a:r>
              <a:rPr lang="ar-EG" sz="4000"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ينبغي ان يعبد الله</a:t>
            </a:r>
            <a:r>
              <a:rPr lang="ar-EG" sz="4000" dirty="0">
                <a:ln w="0"/>
                <a:solidFill>
                  <a:schemeClr val="tx1">
                    <a:lumMod val="95000"/>
                    <a:lumOff val="5000"/>
                  </a:schemeClr>
                </a:solidFill>
                <a:effectLst>
                  <a:outerShdw blurRad="38100" dist="38100" dir="2700000" algn="tl">
                    <a:srgbClr val="000000">
                      <a:alpha val="43137"/>
                    </a:srgbClr>
                  </a:outerShdw>
                </a:effectLst>
                <a:latin typeface="Arial"/>
                <a:cs typeface="Arial"/>
              </a:rPr>
              <a:t> </a:t>
            </a:r>
            <a:r>
              <a:rPr lang="ar-EG" sz="4000"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                ومتعابعة الرسول-</a:t>
            </a:r>
            <a:endParaRPr lang="en-US" sz="3600" b="1" dirty="0" smtClean="0">
              <a:latin typeface="NikoshBAN" pitchFamily="2" charset="0"/>
              <a:cs typeface="NikoshBAN" pitchFamily="2" charset="0"/>
            </a:endParaRPr>
          </a:p>
        </p:txBody>
      </p:sp>
      <p:sp>
        <p:nvSpPr>
          <p:cNvPr id="37" name="TextBox 36"/>
          <p:cNvSpPr txBox="1"/>
          <p:nvPr/>
        </p:nvSpPr>
        <p:spPr>
          <a:xfrm>
            <a:off x="0" y="3581400"/>
            <a:ext cx="9144000" cy="707886"/>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r" rtl="1"/>
            <a:r>
              <a:rPr lang="ar-SA" sz="40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٢. </a:t>
            </a:r>
            <a:r>
              <a:rPr lang="ar-EG" sz="4000"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ان الله لا يقبل من               الا ما كان له خالصا</a:t>
            </a:r>
            <a:r>
              <a:rPr lang="ar-SA" sz="4000"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 </a:t>
            </a:r>
            <a:endParaRPr lang="en-US" sz="4000" dirty="0" smtClean="0">
              <a:latin typeface="NikoshBAN" pitchFamily="2" charset="0"/>
              <a:cs typeface="NikoshBAN" pitchFamily="2" charset="0"/>
            </a:endParaRPr>
          </a:p>
        </p:txBody>
      </p:sp>
      <p:sp>
        <p:nvSpPr>
          <p:cNvPr id="38" name="TextBox 37"/>
          <p:cNvSpPr txBox="1"/>
          <p:nvPr/>
        </p:nvSpPr>
        <p:spPr>
          <a:xfrm>
            <a:off x="2743200" y="4381363"/>
            <a:ext cx="6400799" cy="707886"/>
          </a:xfrm>
          <a:prstGeom prst="rect">
            <a:avLst/>
          </a:prstGeom>
          <a:ln/>
        </p:spPr>
        <p:style>
          <a:lnRef idx="1">
            <a:schemeClr val="dk1"/>
          </a:lnRef>
          <a:fillRef idx="3">
            <a:schemeClr val="dk1"/>
          </a:fillRef>
          <a:effectRef idx="2">
            <a:schemeClr val="dk1"/>
          </a:effectRef>
          <a:fontRef idx="minor">
            <a:schemeClr val="lt1"/>
          </a:fontRef>
        </p:style>
        <p:txBody>
          <a:bodyPr wrap="square" rtlCol="0">
            <a:spAutoFit/>
          </a:bodyPr>
          <a:lstStyle/>
          <a:p>
            <a:pPr algn="r" rtl="1"/>
            <a:r>
              <a:rPr lang="ar-SA" sz="40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٣.</a:t>
            </a:r>
            <a:r>
              <a:rPr lang="ar-EG" sz="40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 رجل يلتمس                 والذكر</a:t>
            </a:r>
            <a:r>
              <a:rPr lang="ar-SA" sz="4000"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 </a:t>
            </a:r>
            <a:endParaRPr lang="en-US" sz="4000" dirty="0" smtClean="0">
              <a:latin typeface="NikoshBAN" pitchFamily="2" charset="0"/>
              <a:cs typeface="NikoshBAN" pitchFamily="2" charset="0"/>
            </a:endParaRPr>
          </a:p>
        </p:txBody>
      </p:sp>
      <p:sp>
        <p:nvSpPr>
          <p:cNvPr id="39" name="TextBox 38"/>
          <p:cNvSpPr txBox="1"/>
          <p:nvPr/>
        </p:nvSpPr>
        <p:spPr>
          <a:xfrm>
            <a:off x="0" y="5227765"/>
            <a:ext cx="9144000" cy="707886"/>
          </a:xfrm>
          <a:prstGeom prst="rect">
            <a:avLst/>
          </a:prstGeom>
          <a:ln/>
        </p:spPr>
        <p:style>
          <a:lnRef idx="1">
            <a:schemeClr val="dk1"/>
          </a:lnRef>
          <a:fillRef idx="3">
            <a:schemeClr val="dk1"/>
          </a:fillRef>
          <a:effectRef idx="2">
            <a:schemeClr val="dk1"/>
          </a:effectRef>
          <a:fontRef idx="minor">
            <a:schemeClr val="lt1"/>
          </a:fontRef>
        </p:style>
        <p:txBody>
          <a:bodyPr wrap="square" rtlCol="0">
            <a:spAutoFit/>
          </a:bodyPr>
          <a:lstStyle/>
          <a:p>
            <a:pPr algn="r" rtl="1"/>
            <a:r>
              <a:rPr lang="ar-SA" sz="40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٤. </a:t>
            </a:r>
            <a:r>
              <a:rPr lang="ar-EG" sz="4000"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تقبل الاعمال بشرطين              والمتابعة للرسول-</a:t>
            </a:r>
            <a:r>
              <a:rPr lang="ar-SA" sz="4000"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  </a:t>
            </a:r>
            <a:endParaRPr lang="en-US" sz="4000" dirty="0" smtClean="0">
              <a:latin typeface="NikoshBAN" pitchFamily="2" charset="0"/>
              <a:cs typeface="NikoshBAN" pitchFamily="2" charset="0"/>
            </a:endParaRPr>
          </a:p>
        </p:txBody>
      </p:sp>
      <p:sp>
        <p:nvSpPr>
          <p:cNvPr id="40" name="TextBox 39"/>
          <p:cNvSpPr txBox="1"/>
          <p:nvPr/>
        </p:nvSpPr>
        <p:spPr>
          <a:xfrm>
            <a:off x="1143000" y="5990764"/>
            <a:ext cx="8001000" cy="707886"/>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r" rtl="1"/>
            <a:r>
              <a:rPr lang="ar-SA" sz="40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٥. </a:t>
            </a:r>
            <a:r>
              <a:rPr lang="ar-EG" sz="4000"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ابتغاء مرضاة الله                 لقبول العمل-</a:t>
            </a:r>
            <a:r>
              <a:rPr lang="ar-SA" sz="4000"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 </a:t>
            </a:r>
            <a:endParaRPr lang="en-US" sz="4000" dirty="0" smtClean="0">
              <a:latin typeface="NikoshBAN" pitchFamily="2" charset="0"/>
              <a:cs typeface="NikoshBAN" pitchFamily="2" charset="0"/>
            </a:endParaRPr>
          </a:p>
        </p:txBody>
      </p:sp>
      <p:sp>
        <p:nvSpPr>
          <p:cNvPr id="15" name="TextBox 14"/>
          <p:cNvSpPr txBox="1"/>
          <p:nvPr/>
        </p:nvSpPr>
        <p:spPr>
          <a:xfrm>
            <a:off x="3674409" y="2667000"/>
            <a:ext cx="1981202"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EG" sz="4000" b="1" dirty="0" smtClean="0">
                <a:ln w="0"/>
                <a:solidFill>
                  <a:srgbClr val="FF0000"/>
                </a:solidFill>
                <a:latin typeface="NikoshBAN" panose="02000000000000000000" pitchFamily="2" charset="0"/>
                <a:cs typeface="NikoshBAN" panose="02000000000000000000" pitchFamily="2" charset="0"/>
              </a:rPr>
              <a:t>بالاخلاص</a:t>
            </a:r>
            <a:endParaRPr lang="en-US" sz="4000" b="1" dirty="0" smtClean="0">
              <a:ln w="0"/>
              <a:solidFill>
                <a:srgbClr val="FF0000"/>
              </a:solidFill>
              <a:latin typeface="NikoshBAN" panose="02000000000000000000" pitchFamily="2" charset="0"/>
              <a:cs typeface="NikoshBAN" panose="02000000000000000000" pitchFamily="2" charset="0"/>
            </a:endParaRPr>
          </a:p>
        </p:txBody>
      </p:sp>
      <p:sp>
        <p:nvSpPr>
          <p:cNvPr id="23" name="TextBox 22"/>
          <p:cNvSpPr txBox="1"/>
          <p:nvPr/>
        </p:nvSpPr>
        <p:spPr>
          <a:xfrm>
            <a:off x="4033274" y="3581400"/>
            <a:ext cx="1480820"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EG" sz="4000" b="1" dirty="0" smtClean="0">
                <a:ln w="0"/>
                <a:solidFill>
                  <a:srgbClr val="FF0000"/>
                </a:solidFill>
                <a:latin typeface="NikoshBAN" panose="02000000000000000000" pitchFamily="2" charset="0"/>
                <a:cs typeface="NikoshBAN" panose="02000000000000000000" pitchFamily="2" charset="0"/>
              </a:rPr>
              <a:t>العمل</a:t>
            </a:r>
            <a:endParaRPr lang="en-US" sz="4000" b="1" dirty="0" smtClean="0">
              <a:ln w="0"/>
              <a:solidFill>
                <a:srgbClr val="FF0000"/>
              </a:solidFill>
              <a:latin typeface="NikoshBAN" panose="02000000000000000000" pitchFamily="2" charset="0"/>
              <a:cs typeface="NikoshBAN" panose="02000000000000000000" pitchFamily="2" charset="0"/>
            </a:endParaRPr>
          </a:p>
        </p:txBody>
      </p:sp>
      <p:sp>
        <p:nvSpPr>
          <p:cNvPr id="24" name="TextBox 23"/>
          <p:cNvSpPr txBox="1"/>
          <p:nvPr/>
        </p:nvSpPr>
        <p:spPr>
          <a:xfrm>
            <a:off x="4665010" y="4381363"/>
            <a:ext cx="1480820"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EG" sz="4000" b="1" dirty="0" smtClean="0">
                <a:ln w="0"/>
                <a:solidFill>
                  <a:srgbClr val="FF0000"/>
                </a:solidFill>
                <a:latin typeface="NikoshBAN" panose="02000000000000000000" pitchFamily="2" charset="0"/>
                <a:cs typeface="NikoshBAN" panose="02000000000000000000" pitchFamily="2" charset="0"/>
              </a:rPr>
              <a:t>الاجر</a:t>
            </a:r>
            <a:endParaRPr lang="en-US" sz="4000" b="1" dirty="0" smtClean="0">
              <a:ln w="0"/>
              <a:solidFill>
                <a:srgbClr val="FF0000"/>
              </a:solidFill>
              <a:latin typeface="NikoshBAN" panose="02000000000000000000" pitchFamily="2" charset="0"/>
              <a:cs typeface="NikoshBAN" panose="02000000000000000000" pitchFamily="2" charset="0"/>
            </a:endParaRPr>
          </a:p>
        </p:txBody>
      </p:sp>
      <p:sp>
        <p:nvSpPr>
          <p:cNvPr id="29" name="TextBox 28"/>
          <p:cNvSpPr txBox="1"/>
          <p:nvPr/>
        </p:nvSpPr>
        <p:spPr>
          <a:xfrm>
            <a:off x="3126009" y="5171612"/>
            <a:ext cx="1738266"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EG" sz="4000" b="1" dirty="0" smtClean="0">
                <a:ln w="0"/>
                <a:solidFill>
                  <a:srgbClr val="FF0000"/>
                </a:solidFill>
                <a:latin typeface="NikoshBAN" panose="02000000000000000000" pitchFamily="2" charset="0"/>
                <a:cs typeface="NikoshBAN" panose="02000000000000000000" pitchFamily="2" charset="0"/>
              </a:rPr>
              <a:t>الاخلاص</a:t>
            </a:r>
            <a:endParaRPr lang="en-US" sz="4000" b="1" dirty="0" smtClean="0">
              <a:ln w="0"/>
              <a:solidFill>
                <a:srgbClr val="FF0000"/>
              </a:solidFill>
              <a:latin typeface="NikoshBAN" panose="02000000000000000000" pitchFamily="2" charset="0"/>
              <a:cs typeface="NikoshBAN" panose="02000000000000000000" pitchFamily="2" charset="0"/>
            </a:endParaRPr>
          </a:p>
        </p:txBody>
      </p:sp>
      <p:sp>
        <p:nvSpPr>
          <p:cNvPr id="30" name="TextBox 29"/>
          <p:cNvSpPr txBox="1"/>
          <p:nvPr/>
        </p:nvSpPr>
        <p:spPr>
          <a:xfrm>
            <a:off x="3625080" y="5990764"/>
            <a:ext cx="1480820"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EG" sz="4000" b="1" dirty="0" smtClean="0">
                <a:ln w="0"/>
                <a:solidFill>
                  <a:srgbClr val="FF0000"/>
                </a:solidFill>
                <a:latin typeface="NikoshBAN" panose="02000000000000000000" pitchFamily="2" charset="0"/>
                <a:cs typeface="NikoshBAN" panose="02000000000000000000" pitchFamily="2" charset="0"/>
              </a:rPr>
              <a:t>شرك</a:t>
            </a:r>
            <a:endParaRPr lang="en-US" sz="4000" b="1" dirty="0" smtClean="0">
              <a:ln w="0"/>
              <a:solidFill>
                <a:srgbClr val="FF0000"/>
              </a:solidFill>
              <a:latin typeface="NikoshBAN" panose="02000000000000000000" pitchFamily="2" charset="0"/>
              <a:cs typeface="NikoshBAN" panose="02000000000000000000" pitchFamily="2" charset="0"/>
            </a:endParaRPr>
          </a:p>
        </p:txBody>
      </p:sp>
      <p:sp>
        <p:nvSpPr>
          <p:cNvPr id="2" name="Down Arrow 1"/>
          <p:cNvSpPr/>
          <p:nvPr/>
        </p:nvSpPr>
        <p:spPr>
          <a:xfrm>
            <a:off x="4221752" y="2237105"/>
            <a:ext cx="740410" cy="342900"/>
          </a:xfrm>
          <a:prstGeom prst="downArrow">
            <a:avLst/>
          </a:prstGeom>
          <a:solidFill>
            <a:srgbClr val="FF0000"/>
          </a:solidFill>
          <a:ln>
            <a:solidFill>
              <a:srgbClr val="FFFF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2400"/>
          </a:p>
        </p:txBody>
      </p:sp>
      <p:sp>
        <p:nvSpPr>
          <p:cNvPr id="22" name="Rounded Rectangle 21"/>
          <p:cNvSpPr/>
          <p:nvPr/>
        </p:nvSpPr>
        <p:spPr>
          <a:xfrm>
            <a:off x="1447800" y="154446"/>
            <a:ext cx="6096000" cy="836154"/>
          </a:xfrm>
          <a:prstGeom prst="roundRect">
            <a:avLst>
              <a:gd name="adj" fmla="val 15378"/>
            </a:avLst>
          </a:prstGeom>
          <a:ln/>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extrusionH="57150">
              <a:bevelT w="38100" h="38100" prst="slope"/>
            </a:sp3d>
          </a:bodyPr>
          <a:lstStyle/>
          <a:p>
            <a:pPr algn="ctr"/>
            <a:r>
              <a:rPr lang="bn-BD" sz="4000" dirty="0" smtClean="0">
                <a:ln w="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BD" sz="4800" dirty="0" smtClean="0">
                <a:ln w="0"/>
                <a:solidFill>
                  <a:srgbClr val="FF0000"/>
                </a:solidFill>
                <a:effectLst>
                  <a:outerShdw blurRad="38100" dist="38100" dir="2700000" algn="tl">
                    <a:srgbClr val="000000">
                      <a:alpha val="43137"/>
                    </a:srgbClr>
                  </a:outerShdw>
                </a:effectLst>
                <a:latin typeface="NikoshBAN" pitchFamily="2" charset="0"/>
                <a:cs typeface="NikoshBAN" pitchFamily="2" charset="0"/>
              </a:rPr>
              <a:t>দলগত কাজ</a:t>
            </a:r>
            <a:r>
              <a:rPr lang="ar-SA" sz="4800" dirty="0">
                <a:ln w="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ar-SA" sz="4800" dirty="0" smtClean="0">
                <a:ln w="0"/>
                <a:solidFill>
                  <a:srgbClr val="FF0000"/>
                </a:solidFill>
                <a:effectLst>
                  <a:outerShdw blurRad="38100" dist="38100" dir="2700000" algn="tl">
                    <a:srgbClr val="000000">
                      <a:alpha val="43137"/>
                    </a:srgbClr>
                  </a:outerShdw>
                </a:effectLst>
                <a:latin typeface="NikoshBAN" pitchFamily="2" charset="0"/>
                <a:cs typeface="NikoshBAN" pitchFamily="2" charset="0"/>
              </a:rPr>
              <a:t>فريق العمل </a:t>
            </a:r>
            <a:r>
              <a:rPr lang="ar-SA" sz="4000" dirty="0" smtClean="0">
                <a:ln w="0"/>
                <a:solidFill>
                  <a:srgbClr val="FF0000"/>
                </a:solidFill>
                <a:effectLst>
                  <a:outerShdw blurRad="38100" dist="38100" dir="2700000" algn="tl">
                    <a:srgbClr val="000000">
                      <a:alpha val="43137"/>
                    </a:srgbClr>
                  </a:outerShdw>
                </a:effectLst>
                <a:latin typeface="NikoshBAN" pitchFamily="2" charset="0"/>
                <a:cs typeface="NikoshBAN" pitchFamily="2" charset="0"/>
              </a:rPr>
              <a:t>- </a:t>
            </a:r>
            <a:endParaRPr lang="bn-BD" sz="4000" dirty="0" smtClean="0">
              <a:ln w="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3155737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fltVal val="0"/>
                                          </p:val>
                                        </p:tav>
                                        <p:tav tm="100000">
                                          <p:val>
                                            <p:strVal val="#ppt_w"/>
                                          </p:val>
                                        </p:tav>
                                      </p:tavLst>
                                    </p:anim>
                                    <p:anim calcmode="lin" valueType="num">
                                      <p:cBhvr>
                                        <p:cTn id="47" dur="1000" fill="hold"/>
                                        <p:tgtEl>
                                          <p:spTgt spid="15"/>
                                        </p:tgtEl>
                                        <p:attrNameLst>
                                          <p:attrName>ppt_h</p:attrName>
                                        </p:attrNameLst>
                                      </p:cBhvr>
                                      <p:tavLst>
                                        <p:tav tm="0">
                                          <p:val>
                                            <p:fltVal val="0"/>
                                          </p:val>
                                        </p:tav>
                                        <p:tav tm="100000">
                                          <p:val>
                                            <p:strVal val="#ppt_h"/>
                                          </p:val>
                                        </p:tav>
                                      </p:tavLst>
                                    </p:anim>
                                    <p:anim calcmode="lin" valueType="num">
                                      <p:cBhvr>
                                        <p:cTn id="48" dur="1000" fill="hold"/>
                                        <p:tgtEl>
                                          <p:spTgt spid="15"/>
                                        </p:tgtEl>
                                        <p:attrNameLst>
                                          <p:attrName>style.rotation</p:attrName>
                                        </p:attrNameLst>
                                      </p:cBhvr>
                                      <p:tavLst>
                                        <p:tav tm="0">
                                          <p:val>
                                            <p:fltVal val="90"/>
                                          </p:val>
                                        </p:tav>
                                        <p:tav tm="100000">
                                          <p:val>
                                            <p:fltVal val="0"/>
                                          </p:val>
                                        </p:tav>
                                      </p:tavLst>
                                    </p:anim>
                                    <p:animEffect transition="in" filter="fade">
                                      <p:cBhvr>
                                        <p:cTn id="49" dur="1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1000" fill="hold"/>
                                        <p:tgtEl>
                                          <p:spTgt spid="23"/>
                                        </p:tgtEl>
                                        <p:attrNameLst>
                                          <p:attrName>ppt_w</p:attrName>
                                        </p:attrNameLst>
                                      </p:cBhvr>
                                      <p:tavLst>
                                        <p:tav tm="0">
                                          <p:val>
                                            <p:fltVal val="0"/>
                                          </p:val>
                                        </p:tav>
                                        <p:tav tm="100000">
                                          <p:val>
                                            <p:strVal val="#ppt_w"/>
                                          </p:val>
                                        </p:tav>
                                      </p:tavLst>
                                    </p:anim>
                                    <p:anim calcmode="lin" valueType="num">
                                      <p:cBhvr>
                                        <p:cTn id="62" dur="1000" fill="hold"/>
                                        <p:tgtEl>
                                          <p:spTgt spid="23"/>
                                        </p:tgtEl>
                                        <p:attrNameLst>
                                          <p:attrName>ppt_h</p:attrName>
                                        </p:attrNameLst>
                                      </p:cBhvr>
                                      <p:tavLst>
                                        <p:tav tm="0">
                                          <p:val>
                                            <p:fltVal val="0"/>
                                          </p:val>
                                        </p:tav>
                                        <p:tav tm="100000">
                                          <p:val>
                                            <p:strVal val="#ppt_h"/>
                                          </p:val>
                                        </p:tav>
                                      </p:tavLst>
                                    </p:anim>
                                    <p:anim calcmode="lin" valueType="num">
                                      <p:cBhvr>
                                        <p:cTn id="63" dur="1000" fill="hold"/>
                                        <p:tgtEl>
                                          <p:spTgt spid="23"/>
                                        </p:tgtEl>
                                        <p:attrNameLst>
                                          <p:attrName>style.rotation</p:attrName>
                                        </p:attrNameLst>
                                      </p:cBhvr>
                                      <p:tavLst>
                                        <p:tav tm="0">
                                          <p:val>
                                            <p:fltVal val="90"/>
                                          </p:val>
                                        </p:tav>
                                        <p:tav tm="100000">
                                          <p:val>
                                            <p:fltVal val="0"/>
                                          </p:val>
                                        </p:tav>
                                      </p:tavLst>
                                    </p:anim>
                                    <p:animEffect transition="in" filter="fade">
                                      <p:cBhvr>
                                        <p:cTn id="64" dur="10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1000" fill="hold"/>
                                        <p:tgtEl>
                                          <p:spTgt spid="24"/>
                                        </p:tgtEl>
                                        <p:attrNameLst>
                                          <p:attrName>ppt_w</p:attrName>
                                        </p:attrNameLst>
                                      </p:cBhvr>
                                      <p:tavLst>
                                        <p:tav tm="0">
                                          <p:val>
                                            <p:fltVal val="0"/>
                                          </p:val>
                                        </p:tav>
                                        <p:tav tm="100000">
                                          <p:val>
                                            <p:strVal val="#ppt_w"/>
                                          </p:val>
                                        </p:tav>
                                      </p:tavLst>
                                    </p:anim>
                                    <p:anim calcmode="lin" valueType="num">
                                      <p:cBhvr>
                                        <p:cTn id="77" dur="1000" fill="hold"/>
                                        <p:tgtEl>
                                          <p:spTgt spid="24"/>
                                        </p:tgtEl>
                                        <p:attrNameLst>
                                          <p:attrName>ppt_h</p:attrName>
                                        </p:attrNameLst>
                                      </p:cBhvr>
                                      <p:tavLst>
                                        <p:tav tm="0">
                                          <p:val>
                                            <p:fltVal val="0"/>
                                          </p:val>
                                        </p:tav>
                                        <p:tav tm="100000">
                                          <p:val>
                                            <p:strVal val="#ppt_h"/>
                                          </p:val>
                                        </p:tav>
                                      </p:tavLst>
                                    </p:anim>
                                    <p:anim calcmode="lin" valueType="num">
                                      <p:cBhvr>
                                        <p:cTn id="78" dur="1000" fill="hold"/>
                                        <p:tgtEl>
                                          <p:spTgt spid="24"/>
                                        </p:tgtEl>
                                        <p:attrNameLst>
                                          <p:attrName>style.rotation</p:attrName>
                                        </p:attrNameLst>
                                      </p:cBhvr>
                                      <p:tavLst>
                                        <p:tav tm="0">
                                          <p:val>
                                            <p:fltVal val="90"/>
                                          </p:val>
                                        </p:tav>
                                        <p:tav tm="100000">
                                          <p:val>
                                            <p:fltVal val="0"/>
                                          </p:val>
                                        </p:tav>
                                      </p:tavLst>
                                    </p:anim>
                                    <p:animEffect transition="in" filter="fade">
                                      <p:cBhvr>
                                        <p:cTn id="79" dur="10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1000" fill="hold"/>
                                        <p:tgtEl>
                                          <p:spTgt spid="29"/>
                                        </p:tgtEl>
                                        <p:attrNameLst>
                                          <p:attrName>ppt_w</p:attrName>
                                        </p:attrNameLst>
                                      </p:cBhvr>
                                      <p:tavLst>
                                        <p:tav tm="0">
                                          <p:val>
                                            <p:fltVal val="0"/>
                                          </p:val>
                                        </p:tav>
                                        <p:tav tm="100000">
                                          <p:val>
                                            <p:strVal val="#ppt_w"/>
                                          </p:val>
                                        </p:tav>
                                      </p:tavLst>
                                    </p:anim>
                                    <p:anim calcmode="lin" valueType="num">
                                      <p:cBhvr>
                                        <p:cTn id="92" dur="1000" fill="hold"/>
                                        <p:tgtEl>
                                          <p:spTgt spid="29"/>
                                        </p:tgtEl>
                                        <p:attrNameLst>
                                          <p:attrName>ppt_h</p:attrName>
                                        </p:attrNameLst>
                                      </p:cBhvr>
                                      <p:tavLst>
                                        <p:tav tm="0">
                                          <p:val>
                                            <p:fltVal val="0"/>
                                          </p:val>
                                        </p:tav>
                                        <p:tav tm="100000">
                                          <p:val>
                                            <p:strVal val="#ppt_h"/>
                                          </p:val>
                                        </p:tav>
                                      </p:tavLst>
                                    </p:anim>
                                    <p:anim calcmode="lin" valueType="num">
                                      <p:cBhvr>
                                        <p:cTn id="93" dur="1000" fill="hold"/>
                                        <p:tgtEl>
                                          <p:spTgt spid="29"/>
                                        </p:tgtEl>
                                        <p:attrNameLst>
                                          <p:attrName>style.rotation</p:attrName>
                                        </p:attrNameLst>
                                      </p:cBhvr>
                                      <p:tavLst>
                                        <p:tav tm="0">
                                          <p:val>
                                            <p:fltVal val="90"/>
                                          </p:val>
                                        </p:tav>
                                        <p:tav tm="100000">
                                          <p:val>
                                            <p:fltVal val="0"/>
                                          </p:val>
                                        </p:tav>
                                      </p:tavLst>
                                    </p:anim>
                                    <p:animEffect transition="in" filter="fade">
                                      <p:cBhvr>
                                        <p:cTn id="94" dur="1000"/>
                                        <p:tgtEl>
                                          <p:spTgt spid="29"/>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childTnLst>
                          </p:cTn>
                        </p:par>
                      </p:childTnLst>
                    </p:cTn>
                  </p:par>
                  <p:par>
                    <p:cTn id="102" fill="hold">
                      <p:stCondLst>
                        <p:cond delay="indefinite"/>
                      </p:stCondLst>
                      <p:childTnLst>
                        <p:par>
                          <p:cTn id="103" fill="hold">
                            <p:stCondLst>
                              <p:cond delay="0"/>
                            </p:stCondLst>
                            <p:childTnLst>
                              <p:par>
                                <p:cTn id="104" presetID="31" presetClass="entr" presetSubtype="0"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1000" fill="hold"/>
                                        <p:tgtEl>
                                          <p:spTgt spid="30"/>
                                        </p:tgtEl>
                                        <p:attrNameLst>
                                          <p:attrName>ppt_w</p:attrName>
                                        </p:attrNameLst>
                                      </p:cBhvr>
                                      <p:tavLst>
                                        <p:tav tm="0">
                                          <p:val>
                                            <p:fltVal val="0"/>
                                          </p:val>
                                        </p:tav>
                                        <p:tav tm="100000">
                                          <p:val>
                                            <p:strVal val="#ppt_w"/>
                                          </p:val>
                                        </p:tav>
                                      </p:tavLst>
                                    </p:anim>
                                    <p:anim calcmode="lin" valueType="num">
                                      <p:cBhvr>
                                        <p:cTn id="107" dur="1000" fill="hold"/>
                                        <p:tgtEl>
                                          <p:spTgt spid="30"/>
                                        </p:tgtEl>
                                        <p:attrNameLst>
                                          <p:attrName>ppt_h</p:attrName>
                                        </p:attrNameLst>
                                      </p:cBhvr>
                                      <p:tavLst>
                                        <p:tav tm="0">
                                          <p:val>
                                            <p:fltVal val="0"/>
                                          </p:val>
                                        </p:tav>
                                        <p:tav tm="100000">
                                          <p:val>
                                            <p:strVal val="#ppt_h"/>
                                          </p:val>
                                        </p:tav>
                                      </p:tavLst>
                                    </p:anim>
                                    <p:anim calcmode="lin" valueType="num">
                                      <p:cBhvr>
                                        <p:cTn id="108" dur="1000" fill="hold"/>
                                        <p:tgtEl>
                                          <p:spTgt spid="30"/>
                                        </p:tgtEl>
                                        <p:attrNameLst>
                                          <p:attrName>style.rotation</p:attrName>
                                        </p:attrNameLst>
                                      </p:cBhvr>
                                      <p:tavLst>
                                        <p:tav tm="0">
                                          <p:val>
                                            <p:fltVal val="90"/>
                                          </p:val>
                                        </p:tav>
                                        <p:tav tm="100000">
                                          <p:val>
                                            <p:fltVal val="0"/>
                                          </p:val>
                                        </p:tav>
                                      </p:tavLst>
                                    </p:anim>
                                    <p:animEffect transition="in" filter="fade">
                                      <p:cBhvr>
                                        <p:cTn id="10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4" grpId="0" animBg="1"/>
      <p:bldP spid="37" grpId="0" animBg="1"/>
      <p:bldP spid="38" grpId="0" animBg="1"/>
      <p:bldP spid="39" grpId="0" animBg="1"/>
      <p:bldP spid="40" grpId="0" animBg="1"/>
      <p:bldP spid="15" grpId="0" animBg="1"/>
      <p:bldP spid="23" grpId="0" animBg="1"/>
      <p:bldP spid="24" grpId="0" animBg="1"/>
      <p:bldP spid="29" grpId="0" animBg="1"/>
      <p:bldP spid="30" grpId="0" animBg="1"/>
      <p:bldP spid="2"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19601" y="128684"/>
            <a:ext cx="4455876" cy="2288396"/>
          </a:xfrm>
          <a:prstGeom prst="roundRect">
            <a:avLst>
              <a:gd name="adj" fmla="val 15378"/>
            </a:avLst>
          </a:prstGeom>
          <a:solidFill>
            <a:srgbClr val="7030A0"/>
          </a:solidFill>
          <a:ln w="38100">
            <a:solidFill>
              <a:schemeClr val="bg2">
                <a:lumMod val="60000"/>
                <a:lumOff val="40000"/>
              </a:schemeClr>
            </a:solidFill>
            <a:prstDash val="dashDot"/>
          </a:ln>
        </p:spPr>
        <p:style>
          <a:lnRef idx="2">
            <a:schemeClr val="accent6"/>
          </a:lnRef>
          <a:fillRef idx="1003">
            <a:schemeClr val="lt2"/>
          </a:fillRef>
          <a:effectRef idx="0">
            <a:schemeClr val="accent6"/>
          </a:effectRef>
          <a:fontRef idx="minor">
            <a:schemeClr val="dk1"/>
          </a:fontRef>
        </p:style>
        <p:txBody>
          <a:bodyPr rtlCol="0" anchor="ctr">
            <a:scene3d>
              <a:camera prst="orthographicFront"/>
              <a:lightRig rig="threePt" dir="t"/>
            </a:scene3d>
            <a:sp3d extrusionH="57150">
              <a:bevelT w="38100" h="38100" prst="slope"/>
            </a:sp3d>
          </a:bodyPr>
          <a:lstStyle/>
          <a:p>
            <a:pPr algn="ctr"/>
            <a:r>
              <a:rPr lang="bn-IN" sz="66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bn-BD" sz="66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বাড়ির </a:t>
            </a:r>
            <a:r>
              <a:rPr lang="bn-BD" sz="66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কাজ</a:t>
            </a:r>
            <a:r>
              <a:rPr lang="ar-EG" sz="66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ar-SA" sz="66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ا</a:t>
            </a:r>
            <a:r>
              <a:rPr lang="ar-EG" sz="66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لاعامل</a:t>
            </a:r>
            <a:r>
              <a:rPr lang="ar-SA" sz="66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المنز</a:t>
            </a:r>
            <a:r>
              <a:rPr lang="ar-EG" sz="66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ل</a:t>
            </a:r>
            <a:endParaRPr lang="bn-BD" sz="66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914399" y="2895600"/>
            <a:ext cx="7349223" cy="1015663"/>
          </a:xfrm>
          <a:prstGeom prst="rect">
            <a:avLst/>
          </a:prstGeom>
          <a:blipFill>
            <a:blip r:embed="rId2"/>
            <a:tile tx="0" ty="0" sx="100000" sy="100000" flip="none" algn="tl"/>
          </a:blipFill>
          <a:ln w="57150">
            <a:solidFill>
              <a:srgbClr val="002060"/>
            </a:solidFill>
            <a:prstDash val="lgDashDotDot"/>
          </a:ln>
        </p:spPr>
        <p:txBody>
          <a:bodyPr wrap="square" rtlCol="0">
            <a:spAutoFit/>
          </a:bodyPr>
          <a:lstStyle/>
          <a:p>
            <a:pPr algn="ctr"/>
            <a:r>
              <a:rPr lang="ar-EG" sz="6000" b="1" dirty="0" smtClean="0">
                <a:solidFill>
                  <a:srgbClr val="FF0000"/>
                </a:solidFill>
                <a:latin typeface="NikoshBAN" panose="02000000000000000000" pitchFamily="2" charset="0"/>
                <a:cs typeface="NikoshBAN" panose="02000000000000000000" pitchFamily="2" charset="0"/>
              </a:rPr>
              <a:t>كون جملا بالالفاظ التالية</a:t>
            </a:r>
            <a:endParaRPr lang="en-US" sz="6000" b="1" dirty="0" smtClean="0">
              <a:solidFill>
                <a:srgbClr val="FF0000"/>
              </a:solidFill>
              <a:latin typeface="NikoshBAN" panose="02000000000000000000" pitchFamily="2" charset="0"/>
              <a:cs typeface="NikoshBAN" panose="02000000000000000000" pitchFamily="2" charset="0"/>
            </a:endParaRPr>
          </a:p>
        </p:txBody>
      </p:sp>
      <p:sp>
        <p:nvSpPr>
          <p:cNvPr id="6" name="Date Placeholder 5"/>
          <p:cNvSpPr>
            <a:spLocks noGrp="1"/>
          </p:cNvSpPr>
          <p:nvPr>
            <p:ph type="dt" sz="half" idx="10"/>
          </p:nvPr>
        </p:nvSpPr>
        <p:spPr>
          <a:xfrm>
            <a:off x="5995306" y="6529614"/>
            <a:ext cx="3225237" cy="292100"/>
          </a:xfrm>
        </p:spPr>
        <p:txBody>
          <a:bodyPr/>
          <a:lstStyle/>
          <a:p>
            <a:fld id="{58994222-6AF1-458B-817B-AFBAB1F11A04}" type="datetime3">
              <a:rPr lang="en-US" smtClean="0"/>
              <a:t>28 December 2019</a:t>
            </a:fld>
            <a:endParaRPr lang="en-US" dirty="0"/>
          </a:p>
        </p:txBody>
      </p:sp>
      <p:sp>
        <p:nvSpPr>
          <p:cNvPr id="7" name="Footer Placeholder 6"/>
          <p:cNvSpPr>
            <a:spLocks noGrp="1"/>
          </p:cNvSpPr>
          <p:nvPr>
            <p:ph type="ftr" sz="quarter" idx="11"/>
          </p:nvPr>
        </p:nvSpPr>
        <p:spPr>
          <a:xfrm>
            <a:off x="2971799" y="6356350"/>
            <a:ext cx="3244549" cy="365125"/>
          </a:xfrm>
        </p:spPr>
        <p:txBody>
          <a:bodyPr/>
          <a:lstStyle/>
          <a:p>
            <a:r>
              <a:rPr lang="en-US" dirty="0" smtClean="0"/>
              <a:t>Sharif   01714721603</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474" r="17408" b="12033"/>
          <a:stretch/>
        </p:blipFill>
        <p:spPr>
          <a:xfrm>
            <a:off x="240514" y="149156"/>
            <a:ext cx="4026686" cy="2288396"/>
          </a:xfrm>
          <a:prstGeom prst="rect">
            <a:avLst/>
          </a:prstGeom>
          <a:solidFill>
            <a:srgbClr val="FFFF00"/>
          </a:solidFill>
          <a:ln w="57150">
            <a:solidFill>
              <a:srgbClr val="FFFF00"/>
            </a:solidFill>
            <a:prstDash val="sysDash"/>
          </a:ln>
        </p:spPr>
      </p:pic>
      <p:sp>
        <p:nvSpPr>
          <p:cNvPr id="8" name="Rounded Rectangle 7"/>
          <p:cNvSpPr/>
          <p:nvPr/>
        </p:nvSpPr>
        <p:spPr>
          <a:xfrm>
            <a:off x="456072" y="4114800"/>
            <a:ext cx="8265876" cy="2438400"/>
          </a:xfrm>
          <a:prstGeom prst="roundRect">
            <a:avLst/>
          </a:prstGeom>
          <a:solidFill>
            <a:srgbClr val="CCFF66"/>
          </a:solid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7200" dirty="0" smtClean="0">
                <a:solidFill>
                  <a:schemeClr val="bg1"/>
                </a:solidFill>
              </a:rPr>
              <a:t>دين – لايعمل – نبى – الشرك – لايقبل – يعبد-</a:t>
            </a:r>
            <a:endParaRPr lang="en-US" sz="7200" dirty="0">
              <a:solidFill>
                <a:schemeClr val="bg1"/>
              </a:solidFill>
            </a:endParaRPr>
          </a:p>
        </p:txBody>
      </p:sp>
    </p:spTree>
    <p:extLst>
      <p:ext uri="{BB962C8B-B14F-4D97-AF65-F5344CB8AC3E}">
        <p14:creationId xmlns:p14="http://schemas.microsoft.com/office/powerpoint/2010/main" val="2477618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anim calcmode="lin" valueType="num">
                                      <p:cBhvr>
                                        <p:cTn id="38" dur="2000" fill="hold"/>
                                        <p:tgtEl>
                                          <p:spTgt spid="8"/>
                                        </p:tgtEl>
                                        <p:attrNameLst>
                                          <p:attrName>ppt_w</p:attrName>
                                        </p:attrNameLst>
                                      </p:cBhvr>
                                      <p:tavLst>
                                        <p:tav tm="0" fmla="#ppt_w*sin(2.5*pi*$)">
                                          <p:val>
                                            <p:fltVal val="0"/>
                                          </p:val>
                                        </p:tav>
                                        <p:tav tm="100000">
                                          <p:val>
                                            <p:fltVal val="1"/>
                                          </p:val>
                                        </p:tav>
                                      </p:tavLst>
                                    </p:anim>
                                    <p:anim calcmode="lin" valueType="num">
                                      <p:cBhvr>
                                        <p:cTn id="3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1600199"/>
            <a:ext cx="5638800" cy="3693319"/>
          </a:xfrm>
          <a:prstGeom prst="rect">
            <a:avLst/>
          </a:prstGeom>
          <a:solidFill>
            <a:schemeClr val="bg2">
              <a:lumMod val="20000"/>
              <a:lumOff val="80000"/>
            </a:schemeClr>
          </a:solidFill>
          <a:ln w="38100">
            <a:solidFill>
              <a:srgbClr val="C00000"/>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96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شكرا كثيرا</a:t>
            </a:r>
          </a:p>
          <a:p>
            <a:pPr algn="ctr"/>
            <a:r>
              <a:rPr lang="en-US" sz="13800" b="1" dirty="0" err="1"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ধন্যবাদ</a:t>
            </a:r>
            <a:endParaRPr lang="bn-IN" sz="138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5612" t="4627" r="14975"/>
          <a:stretch/>
        </p:blipFill>
        <p:spPr>
          <a:xfrm>
            <a:off x="990599" y="1219200"/>
            <a:ext cx="2819399" cy="4419600"/>
          </a:xfrm>
          <a:prstGeom prst="rect">
            <a:avLst/>
          </a:prstGeom>
          <a:solidFill>
            <a:srgbClr val="FFFFFF">
              <a:shade val="85000"/>
            </a:srgbClr>
          </a:solidFill>
          <a:ln w="38100" cap="sq">
            <a:solidFill>
              <a:srgbClr val="FFC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764386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0600" y="381000"/>
            <a:ext cx="6934200" cy="830997"/>
          </a:xfrm>
          <a:prstGeom prst="rect">
            <a:avLst/>
          </a:prstGeom>
          <a:ln w="38100">
            <a:solidFill>
              <a:srgbClr val="7030A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800" dirty="0" err="1" smtClean="0">
                <a:solidFill>
                  <a:srgbClr val="C00000"/>
                </a:solidFill>
                <a:latin typeface="NikoshBAN" pitchFamily="2" charset="0"/>
                <a:cs typeface="NikoshBAN" pitchFamily="2" charset="0"/>
              </a:rPr>
              <a:t>পাঠ</a:t>
            </a:r>
            <a:r>
              <a:rPr lang="en-US" sz="4800" dirty="0" smtClean="0">
                <a:solidFill>
                  <a:srgbClr val="C00000"/>
                </a:solidFill>
                <a:latin typeface="NikoshBAN" pitchFamily="2" charset="0"/>
                <a:cs typeface="NikoshBAN" pitchFamily="2" charset="0"/>
              </a:rPr>
              <a:t> </a:t>
            </a:r>
            <a:r>
              <a:rPr lang="en-US" sz="4800" dirty="0" err="1" smtClean="0">
                <a:solidFill>
                  <a:srgbClr val="C00000"/>
                </a:solidFill>
                <a:latin typeface="NikoshBAN" pitchFamily="2" charset="0"/>
                <a:cs typeface="NikoshBAN" pitchFamily="2" charset="0"/>
              </a:rPr>
              <a:t>পরিচিতি</a:t>
            </a:r>
            <a:r>
              <a:rPr lang="ar-SA" sz="4800" dirty="0" smtClean="0">
                <a:solidFill>
                  <a:srgbClr val="C00000"/>
                </a:solidFill>
                <a:latin typeface="NikoshBAN" pitchFamily="2" charset="0"/>
                <a:cs typeface="NikoshBAN" pitchFamily="2" charset="0"/>
              </a:rPr>
              <a:t>تعريف الدرس</a:t>
            </a:r>
            <a:r>
              <a:rPr lang="ar-EG" sz="4800" dirty="0" smtClean="0">
                <a:solidFill>
                  <a:srgbClr val="C00000"/>
                </a:solidFill>
                <a:latin typeface="NikoshBAN" pitchFamily="2" charset="0"/>
                <a:cs typeface="NikoshBAN" pitchFamily="2" charset="0"/>
              </a:rPr>
              <a:t>    </a:t>
            </a:r>
            <a:r>
              <a:rPr lang="ar-SA" sz="4800" dirty="0" smtClean="0">
                <a:solidFill>
                  <a:srgbClr val="C00000"/>
                </a:solidFill>
                <a:latin typeface="NikoshBAN" pitchFamily="2" charset="0"/>
                <a:cs typeface="NikoshBAN" pitchFamily="2" charset="0"/>
              </a:rPr>
              <a:t> </a:t>
            </a:r>
            <a:endParaRPr lang="en-US" sz="4800" dirty="0">
              <a:solidFill>
                <a:srgbClr val="C00000"/>
              </a:solidFill>
              <a:latin typeface="NikoshBAN" pitchFamily="2" charset="0"/>
              <a:cs typeface="NikoshBAN" pitchFamily="2" charset="0"/>
            </a:endParaRPr>
          </a:p>
        </p:txBody>
      </p:sp>
      <p:sp>
        <p:nvSpPr>
          <p:cNvPr id="2" name="Date Placeholder 1"/>
          <p:cNvSpPr>
            <a:spLocks noGrp="1"/>
          </p:cNvSpPr>
          <p:nvPr>
            <p:ph type="dt" sz="half" idx="10"/>
          </p:nvPr>
        </p:nvSpPr>
        <p:spPr>
          <a:xfrm>
            <a:off x="5879535" y="6400800"/>
            <a:ext cx="3181350" cy="292100"/>
          </a:xfrm>
        </p:spPr>
        <p:txBody>
          <a:bodyPr/>
          <a:lstStyle/>
          <a:p>
            <a:fld id="{88B2D1C5-4202-42F3-AEE1-1B5F5070F4AC}" type="datetime3">
              <a:rPr lang="en-US" smtClean="0"/>
              <a:t>28 December 2019</a:t>
            </a:fld>
            <a:endParaRPr lang="en-US" dirty="0"/>
          </a:p>
        </p:txBody>
      </p:sp>
      <p:sp>
        <p:nvSpPr>
          <p:cNvPr id="3" name="Footer Placeholder 2"/>
          <p:cNvSpPr>
            <a:spLocks noGrp="1"/>
          </p:cNvSpPr>
          <p:nvPr>
            <p:ph type="ftr" sz="quarter" idx="11"/>
          </p:nvPr>
        </p:nvSpPr>
        <p:spPr>
          <a:xfrm>
            <a:off x="-304800" y="6565900"/>
            <a:ext cx="6248400" cy="292100"/>
          </a:xfrm>
        </p:spPr>
        <p:txBody>
          <a:bodyPr/>
          <a:lstStyle/>
          <a:p>
            <a:r>
              <a:rPr lang="bn-IN" dirty="0" smtClean="0"/>
              <a:t>শরিফ হোসাইন ০১৭১৪৭২১৬০৩</a:t>
            </a:r>
            <a:endParaRPr lang="bn-IN" dirty="0" smtClean="0">
              <a:solidFill>
                <a:srgbClr val="FF0000"/>
              </a:solidFill>
            </a:endParaRPr>
          </a:p>
          <a:p>
            <a:endParaRPr lang="en-US" dirty="0"/>
          </a:p>
        </p:txBody>
      </p:sp>
      <p:sp>
        <p:nvSpPr>
          <p:cNvPr id="6" name="Rounded Rectangle 5"/>
          <p:cNvSpPr/>
          <p:nvPr/>
        </p:nvSpPr>
        <p:spPr>
          <a:xfrm>
            <a:off x="4573306" y="1600200"/>
            <a:ext cx="4493190" cy="4418463"/>
          </a:xfrm>
          <a:prstGeom prst="roundRect">
            <a:avLst/>
          </a:prstGeom>
          <a:solidFill>
            <a:schemeClr val="bg2">
              <a:lumMod val="60000"/>
              <a:lumOff val="40000"/>
            </a:schemeClr>
          </a:solidFill>
          <a:ln w="57150">
            <a:solidFill>
              <a:srgbClr val="0070C0"/>
            </a:solidFill>
          </a:ln>
        </p:spPr>
        <p:style>
          <a:lnRef idx="1">
            <a:schemeClr val="dk1"/>
          </a:lnRef>
          <a:fillRef idx="3">
            <a:schemeClr val="dk1"/>
          </a:fillRef>
          <a:effectRef idx="2">
            <a:schemeClr val="dk1"/>
          </a:effectRef>
          <a:fontRef idx="minor">
            <a:schemeClr val="lt1"/>
          </a:fontRef>
        </p:style>
        <p:txBody>
          <a:bodyPr rtlCol="0" anchor="ctr"/>
          <a:lstStyle/>
          <a:p>
            <a:pPr algn="r"/>
            <a:r>
              <a:rPr lang="ar-SA" sz="4400" dirty="0" smtClean="0">
                <a:solidFill>
                  <a:srgbClr val="7030A0"/>
                </a:solidFill>
                <a:latin typeface="NikoshBAN" pitchFamily="2" charset="0"/>
                <a:cs typeface="NikoshBAN" pitchFamily="2" charset="0"/>
              </a:rPr>
              <a:t>الصف </a:t>
            </a:r>
            <a:r>
              <a:rPr lang="ar-SA" sz="4400" dirty="0">
                <a:solidFill>
                  <a:srgbClr val="7030A0"/>
                </a:solidFill>
                <a:latin typeface="NikoshBAN" pitchFamily="2" charset="0"/>
                <a:cs typeface="NikoshBAN" pitchFamily="2" charset="0"/>
              </a:rPr>
              <a:t>ال</a:t>
            </a:r>
            <a:r>
              <a:rPr lang="ar-EG" sz="4400" dirty="0" smtClean="0">
                <a:solidFill>
                  <a:srgbClr val="7030A0"/>
                </a:solidFill>
                <a:latin typeface="NikoshBAN" pitchFamily="2" charset="0"/>
                <a:cs typeface="NikoshBAN" pitchFamily="2" charset="0"/>
              </a:rPr>
              <a:t>تاسع للداخل</a:t>
            </a:r>
            <a:r>
              <a:rPr lang="ar-SA" sz="4400" dirty="0" smtClean="0">
                <a:solidFill>
                  <a:srgbClr val="7030A0"/>
                </a:solidFill>
                <a:latin typeface="NikoshBAN" pitchFamily="2" charset="0"/>
                <a:cs typeface="NikoshBAN" pitchFamily="2" charset="0"/>
              </a:rPr>
              <a:t>-</a:t>
            </a:r>
            <a:endParaRPr lang="bn-IN" sz="4400" dirty="0">
              <a:solidFill>
                <a:srgbClr val="7030A0"/>
              </a:solidFill>
              <a:latin typeface="NikoshBAN" pitchFamily="2" charset="0"/>
              <a:cs typeface="NikoshBAN" pitchFamily="2" charset="0"/>
            </a:endParaRPr>
          </a:p>
          <a:p>
            <a:pPr algn="r"/>
            <a:r>
              <a:rPr lang="ar-SA" sz="4000" dirty="0">
                <a:solidFill>
                  <a:srgbClr val="7030A0"/>
                </a:solidFill>
                <a:latin typeface="NikoshBAN" pitchFamily="2" charset="0"/>
                <a:cs typeface="NikoshBAN" pitchFamily="2" charset="0"/>
              </a:rPr>
              <a:t>الموضوع: اللغة العربي</a:t>
            </a:r>
            <a:r>
              <a:rPr lang="ar-EG" sz="4000" dirty="0">
                <a:solidFill>
                  <a:srgbClr val="7030A0"/>
                </a:solidFill>
                <a:latin typeface="NikoshBAN" pitchFamily="2" charset="0"/>
                <a:cs typeface="NikoshBAN" pitchFamily="2" charset="0"/>
              </a:rPr>
              <a:t>ة </a:t>
            </a:r>
          </a:p>
          <a:p>
            <a:pPr algn="r"/>
            <a:r>
              <a:rPr lang="ar-SA" sz="4000" dirty="0" smtClean="0">
                <a:solidFill>
                  <a:srgbClr val="7030A0"/>
                </a:solidFill>
                <a:latin typeface="NikoshBAN" pitchFamily="2" charset="0"/>
                <a:cs typeface="NikoshBAN" pitchFamily="2" charset="0"/>
              </a:rPr>
              <a:t>الاتصالية-</a:t>
            </a:r>
            <a:endParaRPr lang="ar-EG" sz="4000" dirty="0" smtClean="0">
              <a:solidFill>
                <a:srgbClr val="7030A0"/>
              </a:solidFill>
              <a:latin typeface="NikoshBAN" pitchFamily="2" charset="0"/>
              <a:cs typeface="NikoshBAN" pitchFamily="2" charset="0"/>
            </a:endParaRPr>
          </a:p>
          <a:p>
            <a:pPr algn="r"/>
            <a:r>
              <a:rPr lang="ar-EG" sz="4000" dirty="0" smtClean="0">
                <a:solidFill>
                  <a:srgbClr val="7030A0"/>
                </a:solidFill>
                <a:latin typeface="NikoshBAN" pitchFamily="2" charset="0"/>
                <a:cs typeface="NikoshBAN" pitchFamily="2" charset="0"/>
              </a:rPr>
              <a:t>الوحدة الا ؤلى</a:t>
            </a:r>
            <a:r>
              <a:rPr lang="bn-IN" sz="4000" dirty="0" smtClean="0">
                <a:solidFill>
                  <a:srgbClr val="7030A0"/>
                </a:solidFill>
                <a:latin typeface="NikoshBAN" pitchFamily="2" charset="0"/>
                <a:cs typeface="NikoshBAN" pitchFamily="2" charset="0"/>
              </a:rPr>
              <a:t> </a:t>
            </a:r>
            <a:endParaRPr lang="bn-IN" sz="4000" dirty="0">
              <a:solidFill>
                <a:srgbClr val="7030A0"/>
              </a:solidFill>
              <a:latin typeface="NikoshBAN" pitchFamily="2" charset="0"/>
              <a:cs typeface="NikoshBAN" pitchFamily="2" charset="0"/>
            </a:endParaRPr>
          </a:p>
          <a:p>
            <a:pPr algn="r" rtl="1"/>
            <a:r>
              <a:rPr lang="ar-SA" sz="4400" dirty="0" smtClean="0">
                <a:solidFill>
                  <a:srgbClr val="7030A0"/>
                </a:solidFill>
                <a:latin typeface="NikoshBAN" pitchFamily="2" charset="0"/>
                <a:cs typeface="NikoshBAN" pitchFamily="2" charset="0"/>
              </a:rPr>
              <a:t>ال</a:t>
            </a:r>
            <a:r>
              <a:rPr lang="ar-EG" sz="4400" dirty="0" smtClean="0">
                <a:solidFill>
                  <a:srgbClr val="7030A0"/>
                </a:solidFill>
                <a:latin typeface="NikoshBAN" pitchFamily="2" charset="0"/>
                <a:cs typeface="NikoshBAN" pitchFamily="2" charset="0"/>
              </a:rPr>
              <a:t>درس الاول</a:t>
            </a:r>
            <a:r>
              <a:rPr lang="ar-SA" sz="4400" dirty="0" smtClean="0">
                <a:solidFill>
                  <a:srgbClr val="7030A0"/>
                </a:solidFill>
                <a:latin typeface="NikoshBAN" pitchFamily="2" charset="0"/>
                <a:cs typeface="NikoshBAN" pitchFamily="2" charset="0"/>
              </a:rPr>
              <a:t>-</a:t>
            </a:r>
            <a:endParaRPr lang="ar-EG" sz="4400" dirty="0">
              <a:solidFill>
                <a:srgbClr val="7030A0"/>
              </a:solidFill>
              <a:latin typeface="NikoshBAN" pitchFamily="2" charset="0"/>
              <a:cs typeface="NikoshBAN" pitchFamily="2" charset="0"/>
            </a:endParaRPr>
          </a:p>
          <a:p>
            <a:pPr algn="r" rtl="1"/>
            <a:r>
              <a:rPr lang="ar-SA" sz="4400" dirty="0" smtClean="0">
                <a:solidFill>
                  <a:srgbClr val="7030A0"/>
                </a:solidFill>
                <a:latin typeface="NikoshBAN" pitchFamily="2" charset="0"/>
                <a:cs typeface="NikoshBAN" pitchFamily="2" charset="0"/>
              </a:rPr>
              <a:t> </a:t>
            </a:r>
            <a:r>
              <a:rPr lang="ar-EG" sz="4400" dirty="0" smtClean="0">
                <a:solidFill>
                  <a:srgbClr val="7030A0"/>
                </a:solidFill>
                <a:latin typeface="NikoshBAN" pitchFamily="2" charset="0"/>
                <a:cs typeface="NikoshBAN" pitchFamily="2" charset="0"/>
              </a:rPr>
              <a:t>الوقة</a:t>
            </a:r>
            <a:r>
              <a:rPr lang="bn-IN" sz="4400" dirty="0" smtClean="0">
                <a:solidFill>
                  <a:srgbClr val="7030A0"/>
                </a:solidFill>
                <a:latin typeface="NikoshBAN" pitchFamily="2" charset="0"/>
                <a:cs typeface="NikoshBAN" pitchFamily="2" charset="0"/>
              </a:rPr>
              <a:t>  </a:t>
            </a:r>
            <a:r>
              <a:rPr lang="ar-SA" sz="4400" dirty="0" smtClean="0">
                <a:solidFill>
                  <a:srgbClr val="7030A0"/>
                </a:solidFill>
                <a:latin typeface="Arial"/>
                <a:cs typeface="Arial"/>
              </a:rPr>
              <a:t>٥٠</a:t>
            </a:r>
            <a:r>
              <a:rPr lang="ar-EG" sz="4400" dirty="0" smtClean="0">
                <a:solidFill>
                  <a:srgbClr val="7030A0"/>
                </a:solidFill>
                <a:latin typeface="NikoshBAN" pitchFamily="2" charset="0"/>
                <a:cs typeface="NikoshBAN" pitchFamily="2" charset="0"/>
              </a:rPr>
              <a:t>دقيقة</a:t>
            </a:r>
            <a:r>
              <a:rPr lang="bn-IN" sz="4400" dirty="0" smtClean="0">
                <a:solidFill>
                  <a:srgbClr val="7030A0"/>
                </a:solidFill>
                <a:latin typeface="NikoshBAN" pitchFamily="2" charset="0"/>
                <a:cs typeface="NikoshBAN" pitchFamily="2" charset="0"/>
              </a:rPr>
              <a:t> -</a:t>
            </a:r>
            <a:endParaRPr lang="en-US" sz="4400" dirty="0">
              <a:solidFill>
                <a:srgbClr val="7030A0"/>
              </a:solidFill>
              <a:latin typeface="NikoshBAN" pitchFamily="2" charset="0"/>
              <a:cs typeface="NikoshBAN" pitchFamily="2" charset="0"/>
            </a:endParaRPr>
          </a:p>
        </p:txBody>
      </p:sp>
      <p:sp>
        <p:nvSpPr>
          <p:cNvPr id="12" name="Rounded Rectangle 11"/>
          <p:cNvSpPr/>
          <p:nvPr/>
        </p:nvSpPr>
        <p:spPr>
          <a:xfrm>
            <a:off x="70513" y="1627496"/>
            <a:ext cx="4343400" cy="4419600"/>
          </a:xfrm>
          <a:prstGeom prst="roundRect">
            <a:avLst/>
          </a:prstGeom>
          <a:ln w="57150">
            <a:solidFill>
              <a:schemeClr val="accent5">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r>
              <a:rPr lang="bn-IN" sz="4400" dirty="0">
                <a:solidFill>
                  <a:srgbClr val="FF0000"/>
                </a:solidFill>
                <a:latin typeface="NikoshBAN" pitchFamily="2" charset="0"/>
                <a:cs typeface="NikoshBAN" pitchFamily="2" charset="0"/>
              </a:rPr>
              <a:t>শ্রেণি</a:t>
            </a:r>
            <a:r>
              <a:rPr lang="en-US" sz="4400" dirty="0">
                <a:solidFill>
                  <a:srgbClr val="FF0000"/>
                </a:solidFill>
                <a:latin typeface="NikoshBAN" pitchFamily="2" charset="0"/>
                <a:cs typeface="NikoshBAN" pitchFamily="2" charset="0"/>
              </a:rPr>
              <a:t>: </a:t>
            </a:r>
            <a:r>
              <a:rPr lang="en-US" sz="4400" dirty="0" err="1">
                <a:solidFill>
                  <a:srgbClr val="FF0000"/>
                </a:solidFill>
                <a:latin typeface="NikoshBAN" pitchFamily="2" charset="0"/>
                <a:cs typeface="NikoshBAN" pitchFamily="2" charset="0"/>
              </a:rPr>
              <a:t>দাখিল</a:t>
            </a:r>
            <a:r>
              <a:rPr lang="en-US" sz="4400" dirty="0">
                <a:solidFill>
                  <a:srgbClr val="FF0000"/>
                </a:solidFill>
                <a:latin typeface="NikoshBAN" pitchFamily="2" charset="0"/>
                <a:cs typeface="NikoshBAN" pitchFamily="2" charset="0"/>
              </a:rPr>
              <a:t> </a:t>
            </a:r>
            <a:r>
              <a:rPr lang="bn-IN" sz="4400" dirty="0" smtClean="0">
                <a:solidFill>
                  <a:srgbClr val="FF0000"/>
                </a:solidFill>
                <a:latin typeface="NikoshBAN" pitchFamily="2" charset="0"/>
                <a:cs typeface="NikoshBAN" pitchFamily="2" charset="0"/>
              </a:rPr>
              <a:t>নবম</a:t>
            </a:r>
            <a:endParaRPr lang="bn-IN" sz="4400" dirty="0">
              <a:solidFill>
                <a:srgbClr val="FF0000"/>
              </a:solidFill>
              <a:latin typeface="NikoshBAN" pitchFamily="2" charset="0"/>
              <a:cs typeface="NikoshBAN" pitchFamily="2" charset="0"/>
            </a:endParaRPr>
          </a:p>
          <a:p>
            <a:r>
              <a:rPr lang="bn-IN" sz="4400" dirty="0">
                <a:solidFill>
                  <a:srgbClr val="FF0000"/>
                </a:solidFill>
                <a:latin typeface="NikoshBAN" pitchFamily="2" charset="0"/>
                <a:cs typeface="NikoshBAN" pitchFamily="2" charset="0"/>
              </a:rPr>
              <a:t>বিষয়</a:t>
            </a:r>
            <a:r>
              <a:rPr lang="en-US" sz="4400" dirty="0">
                <a:solidFill>
                  <a:srgbClr val="FF0000"/>
                </a:solidFill>
                <a:latin typeface="NikoshBAN" pitchFamily="2" charset="0"/>
                <a:cs typeface="NikoshBAN" pitchFamily="2" charset="0"/>
              </a:rPr>
              <a:t>: </a:t>
            </a:r>
            <a:r>
              <a:rPr lang="en-US" sz="4400" dirty="0" err="1">
                <a:solidFill>
                  <a:srgbClr val="FF0000"/>
                </a:solidFill>
                <a:latin typeface="NikoshBAN" pitchFamily="2" charset="0"/>
                <a:cs typeface="NikoshBAN" pitchFamily="2" charset="0"/>
              </a:rPr>
              <a:t>আরবি</a:t>
            </a:r>
            <a:r>
              <a:rPr lang="en-US" sz="4400" dirty="0">
                <a:solidFill>
                  <a:srgbClr val="FF0000"/>
                </a:solidFill>
                <a:latin typeface="NikoshBAN" pitchFamily="2" charset="0"/>
                <a:cs typeface="NikoshBAN" pitchFamily="2" charset="0"/>
              </a:rPr>
              <a:t> ১ম </a:t>
            </a:r>
            <a:r>
              <a:rPr lang="en-US" sz="4400" dirty="0" err="1" smtClean="0">
                <a:solidFill>
                  <a:srgbClr val="FF0000"/>
                </a:solidFill>
                <a:latin typeface="NikoshBAN" pitchFamily="2" charset="0"/>
                <a:cs typeface="NikoshBAN" pitchFamily="2" charset="0"/>
              </a:rPr>
              <a:t>পত্র</a:t>
            </a:r>
            <a:endParaRPr lang="en-US" sz="4400" dirty="0">
              <a:solidFill>
                <a:srgbClr val="FF0000"/>
              </a:solidFill>
              <a:latin typeface="NikoshBAN" pitchFamily="2" charset="0"/>
              <a:cs typeface="NikoshBAN" pitchFamily="2" charset="0"/>
            </a:endParaRPr>
          </a:p>
          <a:p>
            <a:r>
              <a:rPr lang="en-US" sz="4400" dirty="0" err="1">
                <a:solidFill>
                  <a:srgbClr val="FF0000"/>
                </a:solidFill>
                <a:latin typeface="NikoshBAN" pitchFamily="2" charset="0"/>
                <a:cs typeface="NikoshBAN" pitchFamily="2" charset="0"/>
              </a:rPr>
              <a:t>পাঠ</a:t>
            </a:r>
            <a:r>
              <a:rPr lang="en-US" sz="4400" dirty="0">
                <a:solidFill>
                  <a:srgbClr val="FF0000"/>
                </a:solidFill>
                <a:latin typeface="NikoshBAN" pitchFamily="2" charset="0"/>
                <a:cs typeface="NikoshBAN" pitchFamily="2" charset="0"/>
              </a:rPr>
              <a:t>: </a:t>
            </a:r>
            <a:r>
              <a:rPr lang="ar-SA" sz="4400" dirty="0">
                <a:solidFill>
                  <a:srgbClr val="FF0000"/>
                </a:solidFill>
                <a:latin typeface="NikoshBAN" pitchFamily="2" charset="0"/>
                <a:cs typeface="NikoshBAN" pitchFamily="2" charset="0"/>
              </a:rPr>
              <a:t>1</a:t>
            </a:r>
            <a:r>
              <a:rPr lang="en-US" sz="4400" dirty="0">
                <a:solidFill>
                  <a:srgbClr val="FF0000"/>
                </a:solidFill>
                <a:latin typeface="NikoshBAN" pitchFamily="2" charset="0"/>
                <a:cs typeface="NikoshBAN" pitchFamily="2" charset="0"/>
              </a:rPr>
              <a:t>ম</a:t>
            </a:r>
          </a:p>
          <a:p>
            <a:r>
              <a:rPr lang="en-US" sz="4400" dirty="0" err="1" smtClean="0">
                <a:solidFill>
                  <a:srgbClr val="FF0000"/>
                </a:solidFill>
                <a:latin typeface="NikoshBAN" pitchFamily="2" charset="0"/>
                <a:cs typeface="NikoshBAN" pitchFamily="2" charset="0"/>
              </a:rPr>
              <a:t>দ্বিতীয়</a:t>
            </a:r>
            <a:r>
              <a:rPr lang="en-US" sz="4400" dirty="0" smtClean="0">
                <a:solidFill>
                  <a:srgbClr val="FF0000"/>
                </a:solidFill>
                <a:latin typeface="NikoshBAN" pitchFamily="2" charset="0"/>
                <a:cs typeface="NikoshBAN" pitchFamily="2" charset="0"/>
              </a:rPr>
              <a:t> </a:t>
            </a:r>
            <a:r>
              <a:rPr lang="en-US" sz="4400" dirty="0" err="1">
                <a:solidFill>
                  <a:srgbClr val="FF0000"/>
                </a:solidFill>
                <a:latin typeface="NikoshBAN" pitchFamily="2" charset="0"/>
                <a:cs typeface="NikoshBAN" pitchFamily="2" charset="0"/>
              </a:rPr>
              <a:t>ইউনিট</a:t>
            </a:r>
            <a:endParaRPr lang="bn-IN" sz="4400" dirty="0">
              <a:solidFill>
                <a:srgbClr val="FF0000"/>
              </a:solidFill>
              <a:latin typeface="NikoshBAN" pitchFamily="2" charset="0"/>
              <a:cs typeface="NikoshBAN" pitchFamily="2" charset="0"/>
            </a:endParaRPr>
          </a:p>
          <a:p>
            <a:r>
              <a:rPr lang="bn-IN" sz="4400" dirty="0">
                <a:solidFill>
                  <a:srgbClr val="FF0000"/>
                </a:solidFill>
                <a:latin typeface="NikoshBAN" pitchFamily="2" charset="0"/>
                <a:cs typeface="NikoshBAN" pitchFamily="2" charset="0"/>
              </a:rPr>
              <a:t>সময় – ৫০ </a:t>
            </a:r>
            <a:r>
              <a:rPr lang="bn-IN" sz="4400" dirty="0" smtClean="0">
                <a:solidFill>
                  <a:srgbClr val="FF0000"/>
                </a:solidFill>
                <a:latin typeface="NikoshBAN" pitchFamily="2" charset="0"/>
                <a:cs typeface="NikoshBAN" pitchFamily="2" charset="0"/>
              </a:rPr>
              <a:t>মিনিট। </a:t>
            </a:r>
            <a:endParaRPr lang="en-US" sz="44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1273226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791200" y="6400800"/>
            <a:ext cx="3181350" cy="292100"/>
          </a:xfrm>
        </p:spPr>
        <p:txBody>
          <a:bodyPr/>
          <a:lstStyle/>
          <a:p>
            <a:fld id="{8A96A6D0-AB93-471D-A818-0893C149D02A}" type="datetime3">
              <a:rPr lang="en-US" smtClean="0"/>
              <a:t>28 December 2019</a:t>
            </a:fld>
            <a:endParaRPr lang="en-US" dirty="0"/>
          </a:p>
        </p:txBody>
      </p:sp>
      <p:sp>
        <p:nvSpPr>
          <p:cNvPr id="5" name="Footer Placeholder 4"/>
          <p:cNvSpPr>
            <a:spLocks noGrp="1"/>
          </p:cNvSpPr>
          <p:nvPr>
            <p:ph type="ftr" sz="quarter" idx="11"/>
          </p:nvPr>
        </p:nvSpPr>
        <p:spPr>
          <a:xfrm>
            <a:off x="-609600" y="6558973"/>
            <a:ext cx="6248400" cy="292100"/>
          </a:xfrm>
        </p:spPr>
        <p:txBody>
          <a:bodyPr/>
          <a:lstStyle/>
          <a:p>
            <a:r>
              <a:rPr lang="bn-IN" dirty="0" smtClean="0"/>
              <a:t>শরিফ হোসাইন ০১৭১৪৭২১৬০৩</a:t>
            </a:r>
          </a:p>
          <a:p>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0276" r="14138"/>
          <a:stretch/>
        </p:blipFill>
        <p:spPr>
          <a:xfrm>
            <a:off x="76200" y="914400"/>
            <a:ext cx="4419600" cy="4607880"/>
          </a:xfrm>
          <a:prstGeom prst="rect">
            <a:avLst/>
          </a:prstGeom>
          <a:ln w="57150">
            <a:solidFill>
              <a:srgbClr val="002060"/>
            </a:solidFill>
          </a:ln>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5922"/>
          <a:stretch/>
        </p:blipFill>
        <p:spPr>
          <a:xfrm>
            <a:off x="4636376" y="914399"/>
            <a:ext cx="4459014" cy="4586859"/>
          </a:xfrm>
          <a:prstGeom prst="rect">
            <a:avLst/>
          </a:prstGeom>
          <a:ln w="57150">
            <a:solidFill>
              <a:srgbClr val="00B050"/>
            </a:solidFill>
          </a:ln>
        </p:spPr>
      </p:pic>
      <p:sp>
        <p:nvSpPr>
          <p:cNvPr id="15" name="TextBox 14"/>
          <p:cNvSpPr txBox="1"/>
          <p:nvPr/>
        </p:nvSpPr>
        <p:spPr>
          <a:xfrm>
            <a:off x="212747" y="47297"/>
            <a:ext cx="8626453" cy="707886"/>
          </a:xfrm>
          <a:prstGeom prst="rect">
            <a:avLst/>
          </a:prstGeom>
          <a:solidFill>
            <a:schemeClr val="accent3">
              <a:lumMod val="20000"/>
              <a:lumOff val="80000"/>
            </a:schemeClr>
          </a:solidFill>
          <a:ln>
            <a:solidFill>
              <a:srgbClr val="FF0000"/>
            </a:solidFill>
          </a:ln>
        </p:spPr>
        <p:txBody>
          <a:bodyPr wrap="square" rtlCol="0">
            <a:spAutoFit/>
          </a:bodyPr>
          <a:lstStyle/>
          <a:p>
            <a:pPr algn="ctr"/>
            <a:r>
              <a:rPr lang="bn-BD" sz="4000" b="1" dirty="0" smtClean="0">
                <a:ln w="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a:t>
            </a:r>
            <a:r>
              <a:rPr lang="en-US" sz="4000" b="1" dirty="0" err="1" smtClean="0">
                <a:ln w="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a:t>
            </a:r>
            <a:r>
              <a:rPr lang="bn-BD" sz="4000" b="1" dirty="0" smtClean="0">
                <a:ln w="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দেখে</a:t>
            </a:r>
            <a:r>
              <a:rPr lang="en-GB" sz="4000" b="1" dirty="0" smtClean="0">
                <a:ln w="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4000" b="1" dirty="0" err="1" smtClean="0">
                <a:ln w="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a:t>
            </a:r>
            <a:r>
              <a:rPr lang="en-GB" sz="4000" b="1" dirty="0" smtClean="0">
                <a:ln w="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4000" b="1" dirty="0" err="1" smtClean="0">
                <a:ln w="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ar-SA" sz="4000" b="1" dirty="0" smtClean="0">
                <a:ln w="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انظروا الى الصور و قولوا - </a:t>
            </a:r>
            <a:endParaRPr lang="en-US" sz="4000" b="1" dirty="0">
              <a:ln w="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Rounded Rectangle 15"/>
          <p:cNvSpPr/>
          <p:nvPr/>
        </p:nvSpPr>
        <p:spPr>
          <a:xfrm>
            <a:off x="952500" y="5638800"/>
            <a:ext cx="2590800" cy="721680"/>
          </a:xfrm>
          <a:prstGeom prst="roundRect">
            <a:avLst/>
          </a:prstGeom>
          <a:solidFill>
            <a:schemeClr val="accent6">
              <a:lumMod val="60000"/>
              <a:lumOff val="40000"/>
            </a:schemeClr>
          </a:solid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bn-IN" sz="7200" dirty="0" smtClean="0">
                <a:solidFill>
                  <a:srgbClr val="FF0000"/>
                </a:solidFill>
                <a:latin typeface="NikoshBAN" pitchFamily="2" charset="0"/>
                <a:cs typeface="NikoshBAN" pitchFamily="2" charset="0"/>
              </a:rPr>
              <a:t>নামাজ</a:t>
            </a:r>
            <a:endParaRPr lang="en-US" sz="7200" dirty="0">
              <a:solidFill>
                <a:srgbClr val="FF0000"/>
              </a:solidFill>
              <a:latin typeface="NikoshBAN" pitchFamily="2" charset="0"/>
              <a:cs typeface="NikoshBAN" pitchFamily="2" charset="0"/>
            </a:endParaRPr>
          </a:p>
        </p:txBody>
      </p:sp>
      <p:sp>
        <p:nvSpPr>
          <p:cNvPr id="17" name="Rounded Rectangle 16"/>
          <p:cNvSpPr/>
          <p:nvPr/>
        </p:nvSpPr>
        <p:spPr>
          <a:xfrm>
            <a:off x="4617983" y="5638800"/>
            <a:ext cx="4495800" cy="721680"/>
          </a:xfrm>
          <a:prstGeom prst="roundRect">
            <a:avLst/>
          </a:prstGeom>
          <a:solidFill>
            <a:schemeClr val="accent3">
              <a:lumMod val="40000"/>
              <a:lumOff val="60000"/>
            </a:schemeClr>
          </a:solid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bn-IN" sz="5400" dirty="0" smtClean="0">
                <a:solidFill>
                  <a:srgbClr val="C00000"/>
                </a:solidFill>
                <a:latin typeface="NikoshBAN" pitchFamily="2" charset="0"/>
                <a:cs typeface="NikoshBAN" pitchFamily="2" charset="0"/>
              </a:rPr>
              <a:t>কোরান তেলাওয়াত </a:t>
            </a:r>
            <a:endParaRPr lang="en-US" sz="5400"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1518436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792318" y="6446184"/>
            <a:ext cx="3181350" cy="292100"/>
          </a:xfrm>
        </p:spPr>
        <p:txBody>
          <a:bodyPr/>
          <a:lstStyle/>
          <a:p>
            <a:fld id="{41BBFB1F-E8F0-4A3E-9870-03033E81F196}" type="datetime3">
              <a:rPr lang="en-US" smtClean="0"/>
              <a:t>28 December 2019</a:t>
            </a:fld>
            <a:endParaRPr lang="en-US" dirty="0"/>
          </a:p>
        </p:txBody>
      </p:sp>
      <p:sp>
        <p:nvSpPr>
          <p:cNvPr id="4" name="Footer Placeholder 3"/>
          <p:cNvSpPr>
            <a:spLocks noGrp="1"/>
          </p:cNvSpPr>
          <p:nvPr>
            <p:ph type="ftr" sz="quarter" idx="11"/>
          </p:nvPr>
        </p:nvSpPr>
        <p:spPr/>
        <p:txBody>
          <a:bodyPr/>
          <a:lstStyle/>
          <a:p>
            <a:r>
              <a:rPr lang="bn-IN" dirty="0" smtClean="0"/>
              <a:t>শরিফ হোসাইন ০১৭১৪৭২১৬০৩</a:t>
            </a:r>
          </a:p>
          <a:p>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8906" t="6243" b="27551"/>
          <a:stretch/>
        </p:blipFill>
        <p:spPr>
          <a:xfrm>
            <a:off x="76200" y="76200"/>
            <a:ext cx="4388069" cy="5410200"/>
          </a:xfrm>
          <a:prstGeom prst="rect">
            <a:avLst/>
          </a:prstGeom>
          <a:ln w="57150">
            <a:solidFill>
              <a:srgbClr val="7030A0"/>
            </a:solidFill>
          </a:ln>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0130" t="5671" r="23663"/>
          <a:stretch/>
        </p:blipFill>
        <p:spPr>
          <a:xfrm>
            <a:off x="4695496" y="84083"/>
            <a:ext cx="4296104" cy="5410200"/>
          </a:xfrm>
          <a:prstGeom prst="rect">
            <a:avLst/>
          </a:prstGeom>
          <a:ln w="57150">
            <a:solidFill>
              <a:srgbClr val="FFFF00"/>
            </a:solidFill>
          </a:ln>
        </p:spPr>
      </p:pic>
      <p:sp>
        <p:nvSpPr>
          <p:cNvPr id="7" name="Rounded Rectangle 6"/>
          <p:cNvSpPr/>
          <p:nvPr/>
        </p:nvSpPr>
        <p:spPr>
          <a:xfrm>
            <a:off x="914401" y="5638800"/>
            <a:ext cx="2362200" cy="914400"/>
          </a:xfrm>
          <a:prstGeom prst="roundRect">
            <a:avLst/>
          </a:prstGeom>
          <a:solidFill>
            <a:schemeClr val="accent6">
              <a:lumMod val="60000"/>
              <a:lumOff val="4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smtClean="0">
                <a:solidFill>
                  <a:srgbClr val="7030A0"/>
                </a:solidFill>
                <a:latin typeface="NikoshBAN" pitchFamily="2" charset="0"/>
                <a:cs typeface="NikoshBAN" pitchFamily="2" charset="0"/>
              </a:rPr>
              <a:t>দান</a:t>
            </a:r>
            <a:endParaRPr lang="en-US" sz="8000" dirty="0">
              <a:solidFill>
                <a:srgbClr val="7030A0"/>
              </a:solidFill>
              <a:latin typeface="NikoshBAN" pitchFamily="2" charset="0"/>
              <a:cs typeface="NikoshBAN" pitchFamily="2" charset="0"/>
            </a:endParaRPr>
          </a:p>
        </p:txBody>
      </p:sp>
      <p:sp>
        <p:nvSpPr>
          <p:cNvPr id="13" name="Rounded Rectangle 12"/>
          <p:cNvSpPr/>
          <p:nvPr/>
        </p:nvSpPr>
        <p:spPr>
          <a:xfrm>
            <a:off x="5410199" y="5646683"/>
            <a:ext cx="3048001" cy="914400"/>
          </a:xfrm>
          <a:prstGeom prst="roundRect">
            <a:avLst/>
          </a:prstGeom>
          <a:solidFill>
            <a:schemeClr val="bg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FF0000"/>
                </a:solidFill>
                <a:latin typeface="NikoshBAN" pitchFamily="2" charset="0"/>
                <a:cs typeface="NikoshBAN" pitchFamily="2" charset="0"/>
              </a:rPr>
              <a:t>মোনাজাত</a:t>
            </a:r>
            <a:endParaRPr lang="en-US" sz="6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8985034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9420" y="2209800"/>
            <a:ext cx="7350947" cy="3662541"/>
          </a:xfrm>
          <a:prstGeom prst="rect">
            <a:avLst/>
          </a:prstGeom>
          <a:solidFill>
            <a:srgbClr val="FF0000"/>
          </a:solidFill>
          <a:ln w="57150">
            <a:solidFill>
              <a:srgbClr val="FFFF00"/>
            </a:solidFill>
          </a:ln>
          <a:effectLst>
            <a:glow rad="139700">
              <a:schemeClr val="accent1">
                <a:satMod val="175000"/>
                <a:alpha val="40000"/>
              </a:schemeClr>
            </a:glow>
            <a:innerShdw blurRad="63500" dist="50800" dir="5400000">
              <a:prstClr val="black">
                <a:alpha val="50000"/>
              </a:prstClr>
            </a:innerShdw>
          </a:effectLst>
        </p:spPr>
        <p:style>
          <a:lnRef idx="0">
            <a:scrgbClr r="0" g="0" b="0"/>
          </a:lnRef>
          <a:fillRef idx="1003">
            <a:schemeClr val="lt2"/>
          </a:fillRef>
          <a:effectRef idx="0">
            <a:scrgbClr r="0" g="0" b="0"/>
          </a:effectRef>
          <a:fontRef idx="major"/>
        </p:style>
        <p:txBody>
          <a:bodyPr wrap="square" rtlCol="0">
            <a:spAutoFit/>
          </a:bodyPr>
          <a:lstStyle/>
          <a:p>
            <a:pPr algn="ctr">
              <a:spcBef>
                <a:spcPct val="0"/>
              </a:spcBef>
            </a:pPr>
            <a:r>
              <a:rPr lang="ar-EG" sz="8800" b="1" dirty="0" smtClean="0">
                <a:ln w="0"/>
                <a:latin typeface="NikoshBAN" panose="02000000000000000000" pitchFamily="2" charset="0"/>
                <a:cs typeface="NikoshBAN" panose="02000000000000000000" pitchFamily="2" charset="0"/>
              </a:rPr>
              <a:t>عبادة الله بالاخلاص</a:t>
            </a:r>
            <a:endParaRPr lang="en-US" sz="9600" b="1" dirty="0">
              <a:ln w="0"/>
              <a:latin typeface="NikoshBAN" panose="02000000000000000000" pitchFamily="2" charset="0"/>
              <a:cs typeface="NikoshBAN" panose="02000000000000000000" pitchFamily="2" charset="0"/>
            </a:endParaRPr>
          </a:p>
          <a:p>
            <a:pPr algn="ctr">
              <a:spcBef>
                <a:spcPct val="0"/>
              </a:spcBef>
            </a:pPr>
            <a:r>
              <a:rPr lang="en-US" sz="7200" dirty="0" err="1" smtClean="0">
                <a:ln w="0"/>
                <a:solidFill>
                  <a:srgbClr val="FFFF00"/>
                </a:solidFill>
                <a:latin typeface="NikoshBAN" panose="02000000000000000000" pitchFamily="2" charset="0"/>
                <a:cs typeface="NikoshBAN" panose="02000000000000000000" pitchFamily="2" charset="0"/>
              </a:rPr>
              <a:t>নিষ্ঠার</a:t>
            </a:r>
            <a:r>
              <a:rPr lang="en-US" sz="7200" dirty="0" smtClean="0">
                <a:ln w="0"/>
                <a:solidFill>
                  <a:srgbClr val="FFFF00"/>
                </a:solidFill>
                <a:latin typeface="NikoshBAN" panose="02000000000000000000" pitchFamily="2" charset="0"/>
                <a:cs typeface="NikoshBAN" panose="02000000000000000000" pitchFamily="2" charset="0"/>
              </a:rPr>
              <a:t> </a:t>
            </a:r>
            <a:r>
              <a:rPr lang="en-US" sz="7200" dirty="0" err="1" smtClean="0">
                <a:ln w="0"/>
                <a:solidFill>
                  <a:srgbClr val="FFFF00"/>
                </a:solidFill>
                <a:latin typeface="NikoshBAN" panose="02000000000000000000" pitchFamily="2" charset="0"/>
                <a:cs typeface="NikoshBAN" panose="02000000000000000000" pitchFamily="2" charset="0"/>
              </a:rPr>
              <a:t>সাথে</a:t>
            </a:r>
            <a:r>
              <a:rPr lang="en-US" sz="7200" dirty="0" smtClean="0">
                <a:ln w="0"/>
                <a:solidFill>
                  <a:srgbClr val="FFFF00"/>
                </a:solidFill>
                <a:latin typeface="NikoshBAN" panose="02000000000000000000" pitchFamily="2" charset="0"/>
                <a:cs typeface="NikoshBAN" panose="02000000000000000000" pitchFamily="2" charset="0"/>
              </a:rPr>
              <a:t> </a:t>
            </a:r>
            <a:r>
              <a:rPr lang="en-US" sz="7200" dirty="0" err="1" smtClean="0">
                <a:ln w="0"/>
                <a:solidFill>
                  <a:srgbClr val="FFFF00"/>
                </a:solidFill>
                <a:latin typeface="NikoshBAN" panose="02000000000000000000" pitchFamily="2" charset="0"/>
                <a:cs typeface="NikoshBAN" panose="02000000000000000000" pitchFamily="2" charset="0"/>
              </a:rPr>
              <a:t>আল্লাহ্‌র</a:t>
            </a:r>
            <a:r>
              <a:rPr lang="en-US" sz="7200" dirty="0" smtClean="0">
                <a:ln w="0"/>
                <a:solidFill>
                  <a:srgbClr val="FFFF00"/>
                </a:solidFill>
                <a:latin typeface="NikoshBAN" panose="02000000000000000000" pitchFamily="2" charset="0"/>
                <a:cs typeface="NikoshBAN" panose="02000000000000000000" pitchFamily="2" charset="0"/>
              </a:rPr>
              <a:t> </a:t>
            </a:r>
            <a:r>
              <a:rPr lang="en-US" sz="7200" dirty="0" err="1" smtClean="0">
                <a:ln w="0"/>
                <a:solidFill>
                  <a:srgbClr val="FFFF00"/>
                </a:solidFill>
                <a:latin typeface="NikoshBAN" panose="02000000000000000000" pitchFamily="2" charset="0"/>
                <a:cs typeface="NikoshBAN" panose="02000000000000000000" pitchFamily="2" charset="0"/>
              </a:rPr>
              <a:t>ইবাদত</a:t>
            </a:r>
            <a:endParaRPr lang="ar-SA" sz="7200" dirty="0" smtClean="0">
              <a:ln w="0"/>
              <a:solidFill>
                <a:srgbClr val="FFFF00"/>
              </a:solidFill>
              <a:latin typeface="NikoshBAN" panose="02000000000000000000" pitchFamily="2" charset="0"/>
              <a:cs typeface="NikoshBAN" panose="02000000000000000000" pitchFamily="2" charset="0"/>
            </a:endParaRPr>
          </a:p>
        </p:txBody>
      </p:sp>
      <p:sp>
        <p:nvSpPr>
          <p:cNvPr id="4" name="Down Arrow Callout 3"/>
          <p:cNvSpPr/>
          <p:nvPr/>
        </p:nvSpPr>
        <p:spPr>
          <a:xfrm>
            <a:off x="1124586" y="381000"/>
            <a:ext cx="7162799" cy="1669091"/>
          </a:xfrm>
          <a:prstGeom prst="downArrowCallout">
            <a:avLst>
              <a:gd name="adj1" fmla="val 0"/>
              <a:gd name="adj2" fmla="val 25000"/>
              <a:gd name="adj3" fmla="val 17166"/>
              <a:gd name="adj4" fmla="val 75000"/>
            </a:avLst>
          </a:prstGeom>
          <a:solidFill>
            <a:srgbClr val="002060"/>
          </a:solidFill>
          <a:ln w="38100">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b="1" dirty="0" smtClean="0">
                <a:ln w="0"/>
                <a:solidFill>
                  <a:schemeClr val="tx1"/>
                </a:solidFill>
                <a:latin typeface="NikoshBAN" panose="02000000000000000000" pitchFamily="2" charset="0"/>
                <a:cs typeface="NikoshBAN" panose="02000000000000000000" pitchFamily="2" charset="0"/>
              </a:rPr>
              <a:t> </a:t>
            </a:r>
            <a:r>
              <a:rPr lang="ar-SA" sz="5400" b="1" dirty="0" smtClean="0">
                <a:ln w="0"/>
                <a:solidFill>
                  <a:srgbClr val="FFFF00"/>
                </a:solidFill>
                <a:latin typeface="NikoshBAN" panose="02000000000000000000" pitchFamily="2" charset="0"/>
                <a:cs typeface="NikoshBAN" panose="02000000000000000000" pitchFamily="2" charset="0"/>
              </a:rPr>
              <a:t>اعلان الدرس</a:t>
            </a:r>
            <a:r>
              <a:rPr lang="en-US" sz="5400" b="1" dirty="0" smtClean="0">
                <a:ln w="0"/>
                <a:solidFill>
                  <a:schemeClr val="bg1"/>
                </a:solidFill>
                <a:latin typeface="NikoshBAN" panose="02000000000000000000" pitchFamily="2" charset="0"/>
                <a:cs typeface="NikoshBAN" panose="02000000000000000000" pitchFamily="2" charset="0"/>
              </a:rPr>
              <a:t>   </a:t>
            </a:r>
            <a:r>
              <a:rPr lang="en-US" sz="6000" dirty="0" err="1" smtClean="0">
                <a:ln w="0"/>
                <a:solidFill>
                  <a:srgbClr val="FFFF00"/>
                </a:solidFill>
                <a:latin typeface="NikoshBAN" panose="02000000000000000000" pitchFamily="2" charset="0"/>
                <a:cs typeface="NikoshBAN" panose="02000000000000000000" pitchFamily="2" charset="0"/>
              </a:rPr>
              <a:t>আজকের</a:t>
            </a:r>
            <a:r>
              <a:rPr lang="en-US" sz="6000" dirty="0" smtClean="0">
                <a:ln w="0"/>
                <a:solidFill>
                  <a:srgbClr val="FFFF00"/>
                </a:solidFill>
                <a:latin typeface="NikoshBAN" panose="02000000000000000000" pitchFamily="2" charset="0"/>
                <a:cs typeface="NikoshBAN" panose="02000000000000000000" pitchFamily="2" charset="0"/>
              </a:rPr>
              <a:t> </a:t>
            </a:r>
            <a:r>
              <a:rPr lang="en-US" sz="6000" dirty="0" err="1" smtClean="0">
                <a:ln w="0"/>
                <a:solidFill>
                  <a:srgbClr val="FFFF00"/>
                </a:solidFill>
                <a:latin typeface="NikoshBAN" panose="02000000000000000000" pitchFamily="2" charset="0"/>
                <a:cs typeface="NikoshBAN" panose="02000000000000000000" pitchFamily="2" charset="0"/>
              </a:rPr>
              <a:t>পাঠ</a:t>
            </a:r>
            <a:endParaRPr lang="en-US" sz="6000" dirty="0">
              <a:solidFill>
                <a:srgbClr val="FFFF00"/>
              </a:solidFill>
            </a:endParaRPr>
          </a:p>
        </p:txBody>
      </p:sp>
      <p:sp>
        <p:nvSpPr>
          <p:cNvPr id="2" name="Date Placeholder 1"/>
          <p:cNvSpPr>
            <a:spLocks noGrp="1"/>
          </p:cNvSpPr>
          <p:nvPr>
            <p:ph type="dt" sz="half" idx="10"/>
          </p:nvPr>
        </p:nvSpPr>
        <p:spPr>
          <a:xfrm>
            <a:off x="5962650" y="6553200"/>
            <a:ext cx="3181350" cy="292100"/>
          </a:xfrm>
        </p:spPr>
        <p:txBody>
          <a:bodyPr/>
          <a:lstStyle/>
          <a:p>
            <a:fld id="{08766320-EA34-4963-9183-2B3FCDB4CDA5}" type="datetime3">
              <a:rPr lang="en-US" smtClean="0"/>
              <a:t>28 December 2019</a:t>
            </a:fld>
            <a:endParaRPr lang="en-US" dirty="0"/>
          </a:p>
        </p:txBody>
      </p:sp>
      <p:sp>
        <p:nvSpPr>
          <p:cNvPr id="5" name="Footer Placeholder 4"/>
          <p:cNvSpPr>
            <a:spLocks noGrp="1"/>
          </p:cNvSpPr>
          <p:nvPr>
            <p:ph type="ftr" sz="quarter" idx="11"/>
          </p:nvPr>
        </p:nvSpPr>
        <p:spPr>
          <a:xfrm>
            <a:off x="1137" y="6492113"/>
            <a:ext cx="2513463" cy="346553"/>
          </a:xfrm>
        </p:spPr>
        <p:txBody>
          <a:bodyPr/>
          <a:lstStyle/>
          <a:p>
            <a:r>
              <a:rPr lang="bn-IN" sz="1600" dirty="0" smtClean="0"/>
              <a:t>শরিফ   ০১৭১৪৭২১৬০৩</a:t>
            </a:r>
          </a:p>
          <a:p>
            <a:endParaRPr lang="en-US" dirty="0"/>
          </a:p>
        </p:txBody>
      </p:sp>
    </p:spTree>
    <p:extLst>
      <p:ext uri="{BB962C8B-B14F-4D97-AF65-F5344CB8AC3E}">
        <p14:creationId xmlns:p14="http://schemas.microsoft.com/office/powerpoint/2010/main" val="1865966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298437" y="2794073"/>
            <a:ext cx="810228" cy="659757"/>
          </a:xfrm>
          <a:prstGeom prst="rightArrow">
            <a:avLst>
              <a:gd name="adj1" fmla="val 67544"/>
              <a:gd name="adj2" fmla="val 50000"/>
            </a:avLst>
          </a:prstGeom>
          <a:solidFill>
            <a:srgbClr val="FF000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800" b="1" dirty="0">
              <a:solidFill>
                <a:srgbClr val="FFFF00"/>
              </a:solidFill>
              <a:latin typeface="NikoshBAN" panose="02000000000000000000" pitchFamily="2" charset="0"/>
              <a:cs typeface="NikoshBAN" panose="02000000000000000000" pitchFamily="2" charset="0"/>
            </a:endParaRPr>
          </a:p>
        </p:txBody>
      </p:sp>
      <p:sp>
        <p:nvSpPr>
          <p:cNvPr id="4" name="TextBox 3"/>
          <p:cNvSpPr txBox="1"/>
          <p:nvPr/>
        </p:nvSpPr>
        <p:spPr>
          <a:xfrm>
            <a:off x="1219199" y="2460723"/>
            <a:ext cx="6803393" cy="1200329"/>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ar-SA" sz="3600" b="1" dirty="0">
                <a:solidFill>
                  <a:schemeClr val="tx1"/>
                </a:solidFill>
                <a:latin typeface="NikoshBAN" panose="02000000000000000000" pitchFamily="2" charset="0"/>
                <a:cs typeface="NikoshBAN" panose="02000000000000000000" pitchFamily="2" charset="0"/>
              </a:rPr>
              <a:t>يمكن ان يقول </a:t>
            </a:r>
            <a:r>
              <a:rPr lang="ar-SA" sz="3600" b="1" dirty="0" smtClean="0">
                <a:solidFill>
                  <a:schemeClr val="tx1"/>
                </a:solidFill>
                <a:latin typeface="NikoshBAN" panose="02000000000000000000" pitchFamily="2" charset="0"/>
                <a:cs typeface="NikoshBAN" panose="02000000000000000000" pitchFamily="2" charset="0"/>
              </a:rPr>
              <a:t>القول </a:t>
            </a:r>
            <a:r>
              <a:rPr lang="ar-SA" sz="3600" b="1" dirty="0" smtClean="0">
                <a:solidFill>
                  <a:schemeClr val="tx1"/>
                </a:solidFill>
                <a:latin typeface="NikoshBAN" panose="02000000000000000000" pitchFamily="2" charset="0"/>
                <a:cs typeface="NikoshBAN" panose="02000000000000000000" pitchFamily="2" charset="0"/>
              </a:rPr>
              <a:t>جمل</a:t>
            </a:r>
            <a:r>
              <a:rPr lang="ar-EG" sz="3600" b="1" dirty="0" smtClean="0">
                <a:solidFill>
                  <a:schemeClr val="tx1"/>
                </a:solidFill>
                <a:latin typeface="NikoshBAN" panose="02000000000000000000" pitchFamily="2" charset="0"/>
                <a:cs typeface="NikoshBAN" panose="02000000000000000000" pitchFamily="2" charset="0"/>
              </a:rPr>
              <a:t>ا</a:t>
            </a:r>
            <a:r>
              <a:rPr lang="ar-SA" sz="3600" b="1" dirty="0" smtClean="0">
                <a:solidFill>
                  <a:schemeClr val="tx1"/>
                </a:solidFill>
                <a:latin typeface="NikoshBAN" panose="02000000000000000000" pitchFamily="2" charset="0"/>
                <a:cs typeface="NikoshBAN" panose="02000000000000000000" pitchFamily="2" charset="0"/>
              </a:rPr>
              <a:t> </a:t>
            </a:r>
            <a:r>
              <a:rPr lang="ar-SA" sz="3600" b="1" dirty="0" smtClean="0">
                <a:solidFill>
                  <a:schemeClr val="tx1"/>
                </a:solidFill>
                <a:latin typeface="NikoshBAN" panose="02000000000000000000" pitchFamily="2" charset="0"/>
                <a:cs typeface="NikoshBAN" panose="02000000000000000000" pitchFamily="2" charset="0"/>
              </a:rPr>
              <a:t>خاطئة وصحيحة-</a:t>
            </a:r>
            <a:r>
              <a:rPr lang="ar-SA" sz="3600" b="1" dirty="0" smtClean="0">
                <a:solidFill>
                  <a:srgbClr val="C00000"/>
                </a:solidFill>
                <a:latin typeface="NikoshBAN" panose="02000000000000000000" pitchFamily="2" charset="0"/>
                <a:cs typeface="NikoshBAN" panose="02000000000000000000" pitchFamily="2" charset="0"/>
              </a:rPr>
              <a:t> </a:t>
            </a:r>
            <a:endParaRPr lang="en-US" sz="3600" b="1" dirty="0" smtClean="0">
              <a:solidFill>
                <a:srgbClr val="C00000"/>
              </a:solidFill>
              <a:latin typeface="NikoshBAN" panose="02000000000000000000" pitchFamily="2" charset="0"/>
              <a:cs typeface="NikoshBAN" panose="02000000000000000000" pitchFamily="2" charset="0"/>
            </a:endParaRPr>
          </a:p>
          <a:p>
            <a:r>
              <a:rPr lang="bn-IN" sz="3600" b="1"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ভূল</a:t>
            </a:r>
            <a:r>
              <a:rPr lang="en-US" sz="3600" dirty="0" smtClean="0">
                <a:solidFill>
                  <a:srgbClr val="FFFF00"/>
                </a:solidFill>
                <a:latin typeface="NikoshBAN" panose="02000000000000000000" pitchFamily="2" charset="0"/>
                <a:cs typeface="NikoshBAN" panose="02000000000000000000" pitchFamily="2" charset="0"/>
              </a:rPr>
              <a:t> ও </a:t>
            </a:r>
            <a:r>
              <a:rPr lang="en-US" sz="3600" dirty="0" err="1" smtClean="0">
                <a:solidFill>
                  <a:srgbClr val="FFFF00"/>
                </a:solidFill>
                <a:latin typeface="NikoshBAN" panose="02000000000000000000" pitchFamily="2" charset="0"/>
                <a:cs typeface="NikoshBAN" panose="02000000000000000000" pitchFamily="2" charset="0"/>
              </a:rPr>
              <a:t>শুদ্ধ</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বাক্য</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বলতে</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পারবে</a:t>
            </a:r>
            <a:r>
              <a:rPr lang="en-US" sz="3600" dirty="0">
                <a:solidFill>
                  <a:srgbClr val="FFFF00"/>
                </a:solidFill>
                <a:latin typeface="NikoshBAN" panose="02000000000000000000" pitchFamily="2" charset="0"/>
                <a:cs typeface="NikoshBAN" panose="02000000000000000000" pitchFamily="2" charset="0"/>
              </a:rPr>
              <a:t>;</a:t>
            </a:r>
            <a:endParaRPr lang="en-US" sz="3600" dirty="0" smtClean="0">
              <a:solidFill>
                <a:srgbClr val="FFFF00"/>
              </a:solidFill>
              <a:latin typeface="NikoshBAN" panose="02000000000000000000" pitchFamily="2" charset="0"/>
              <a:cs typeface="NikoshBAN" panose="02000000000000000000" pitchFamily="2" charset="0"/>
            </a:endParaRPr>
          </a:p>
        </p:txBody>
      </p:sp>
      <p:sp>
        <p:nvSpPr>
          <p:cNvPr id="8" name="Rounded Rectangle 7"/>
          <p:cNvSpPr/>
          <p:nvPr/>
        </p:nvSpPr>
        <p:spPr>
          <a:xfrm>
            <a:off x="1981199" y="228600"/>
            <a:ext cx="5791201" cy="836154"/>
          </a:xfrm>
          <a:prstGeom prst="roundRect">
            <a:avLst>
              <a:gd name="adj" fmla="val 50000"/>
            </a:avLst>
          </a:prstGeom>
          <a:ln w="57150"/>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sp3d extrusionH="57150">
              <a:bevelT w="38100" h="38100" prst="slope"/>
            </a:sp3d>
          </a:bodyPr>
          <a:lstStyle/>
          <a:p>
            <a:pPr algn="ctr"/>
            <a:r>
              <a:rPr lang="bn-BD" sz="4800"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শিখনফল</a:t>
            </a:r>
            <a:r>
              <a:rPr lang="en-US" sz="4800"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ar-SA" sz="4800"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تنافع العلم </a:t>
            </a:r>
            <a:r>
              <a:rPr lang="ar-EG" sz="4800"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  </a:t>
            </a:r>
            <a:endParaRPr lang="bn-BD" sz="4800"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Right Arrow 8"/>
          <p:cNvSpPr/>
          <p:nvPr/>
        </p:nvSpPr>
        <p:spPr>
          <a:xfrm>
            <a:off x="304800" y="1576087"/>
            <a:ext cx="810228" cy="659757"/>
          </a:xfrm>
          <a:prstGeom prst="rightArrow">
            <a:avLst>
              <a:gd name="adj1" fmla="val 67544"/>
              <a:gd name="adj2" fmla="val 50000"/>
            </a:avLst>
          </a:prstGeom>
          <a:solidFill>
            <a:srgbClr val="FF000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800" b="1" dirty="0">
              <a:solidFill>
                <a:srgbClr val="FFFF00"/>
              </a:solidFill>
              <a:latin typeface="NikoshBAN" panose="02000000000000000000" pitchFamily="2" charset="0"/>
              <a:cs typeface="NikoshBAN" panose="02000000000000000000" pitchFamily="2" charset="0"/>
            </a:endParaRPr>
          </a:p>
        </p:txBody>
      </p:sp>
      <p:sp>
        <p:nvSpPr>
          <p:cNvPr id="10" name="TextBox 9"/>
          <p:cNvSpPr txBox="1"/>
          <p:nvPr/>
        </p:nvSpPr>
        <p:spPr>
          <a:xfrm>
            <a:off x="1230573" y="1168767"/>
            <a:ext cx="6792020" cy="1200329"/>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ar-SA" sz="3600" b="1" dirty="0">
                <a:solidFill>
                  <a:schemeClr val="tx1"/>
                </a:solidFill>
                <a:latin typeface="NikoshBAN" panose="02000000000000000000" pitchFamily="2" charset="0"/>
                <a:cs typeface="NikoshBAN" panose="02000000000000000000" pitchFamily="2" charset="0"/>
              </a:rPr>
              <a:t>يمكن ان يقول </a:t>
            </a:r>
            <a:r>
              <a:rPr lang="ar-SA" sz="3600" b="1" dirty="0" smtClean="0">
                <a:solidFill>
                  <a:schemeClr val="tx1"/>
                </a:solidFill>
                <a:latin typeface="NikoshBAN" panose="02000000000000000000" pitchFamily="2" charset="0"/>
                <a:cs typeface="NikoshBAN" panose="02000000000000000000" pitchFamily="2" charset="0"/>
              </a:rPr>
              <a:t>الاجابة السؤال من </a:t>
            </a:r>
            <a:r>
              <a:rPr lang="ar-SA" sz="3600" b="1" dirty="0" smtClean="0">
                <a:solidFill>
                  <a:schemeClr val="tx1"/>
                </a:solidFill>
                <a:latin typeface="NikoshBAN" panose="02000000000000000000" pitchFamily="2" charset="0"/>
                <a:cs typeface="NikoshBAN" panose="02000000000000000000" pitchFamily="2" charset="0"/>
              </a:rPr>
              <a:t>النص-</a:t>
            </a:r>
            <a:r>
              <a:rPr lang="ar-EG" sz="3600" b="1" dirty="0" smtClean="0">
                <a:solidFill>
                  <a:srgbClr val="C00000"/>
                </a:solidFill>
                <a:latin typeface="NikoshBAN" panose="02000000000000000000" pitchFamily="2" charset="0"/>
                <a:cs typeface="NikoshBAN" panose="02000000000000000000" pitchFamily="2" charset="0"/>
              </a:rPr>
              <a:t> </a:t>
            </a:r>
            <a:r>
              <a:rPr lang="ar-SA" sz="3600" b="1" dirty="0" smtClean="0">
                <a:solidFill>
                  <a:schemeClr val="tx1">
                    <a:lumMod val="95000"/>
                    <a:lumOff val="5000"/>
                  </a:schemeClr>
                </a:solidFill>
                <a:latin typeface="NikoshBAN" panose="02000000000000000000" pitchFamily="2" charset="0"/>
                <a:cs typeface="NikoshBAN" panose="02000000000000000000" pitchFamily="2" charset="0"/>
              </a:rPr>
              <a:t> </a:t>
            </a:r>
            <a:endParaRPr lang="en-US" sz="3600" b="1" dirty="0" smtClean="0">
              <a:solidFill>
                <a:schemeClr val="tx1">
                  <a:lumMod val="95000"/>
                  <a:lumOff val="5000"/>
                </a:schemeClr>
              </a:solidFill>
              <a:latin typeface="NikoshBAN" panose="02000000000000000000" pitchFamily="2" charset="0"/>
              <a:cs typeface="NikoshBAN" panose="02000000000000000000" pitchFamily="2" charset="0"/>
            </a:endParaRPr>
          </a:p>
          <a:p>
            <a:r>
              <a:rPr lang="bn-IN" sz="3600" b="1"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নস</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থেকে</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প্রশ্নের</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উত্তর</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তৈরী</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করতে</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পারবে</a:t>
            </a:r>
            <a:r>
              <a:rPr lang="en-US" sz="3600" dirty="0" smtClean="0">
                <a:solidFill>
                  <a:srgbClr val="FFFF00"/>
                </a:solidFill>
                <a:latin typeface="NikoshBAN" panose="02000000000000000000" pitchFamily="2" charset="0"/>
                <a:cs typeface="NikoshBAN" panose="02000000000000000000" pitchFamily="2" charset="0"/>
              </a:rPr>
              <a:t>;</a:t>
            </a:r>
            <a:endParaRPr lang="en-US" sz="3600" dirty="0">
              <a:solidFill>
                <a:srgbClr val="FFFF00"/>
              </a:solidFill>
              <a:latin typeface="NikoshBAN" panose="02000000000000000000" pitchFamily="2" charset="0"/>
              <a:cs typeface="NikoshBAN" panose="02000000000000000000" pitchFamily="2" charset="0"/>
            </a:endParaRPr>
          </a:p>
        </p:txBody>
      </p:sp>
      <p:sp>
        <p:nvSpPr>
          <p:cNvPr id="11" name="Right Arrow 10"/>
          <p:cNvSpPr/>
          <p:nvPr/>
        </p:nvSpPr>
        <p:spPr>
          <a:xfrm>
            <a:off x="304800" y="4034650"/>
            <a:ext cx="810228" cy="659757"/>
          </a:xfrm>
          <a:prstGeom prst="rightArrow">
            <a:avLst>
              <a:gd name="adj1" fmla="val 67544"/>
              <a:gd name="adj2" fmla="val 50000"/>
            </a:avLst>
          </a:prstGeom>
          <a:solidFill>
            <a:srgbClr val="FF000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800" b="1" dirty="0">
              <a:solidFill>
                <a:srgbClr val="FFFF00"/>
              </a:solidFill>
              <a:latin typeface="NikoshBAN" panose="02000000000000000000" pitchFamily="2" charset="0"/>
              <a:cs typeface="NikoshBAN" panose="02000000000000000000" pitchFamily="2" charset="0"/>
            </a:endParaRPr>
          </a:p>
        </p:txBody>
      </p:sp>
      <p:sp>
        <p:nvSpPr>
          <p:cNvPr id="12" name="TextBox 11"/>
          <p:cNvSpPr txBox="1"/>
          <p:nvPr/>
        </p:nvSpPr>
        <p:spPr>
          <a:xfrm>
            <a:off x="1239671" y="3764363"/>
            <a:ext cx="6782922" cy="1200329"/>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ar-SA" sz="3600" b="1" dirty="0" smtClean="0">
                <a:solidFill>
                  <a:schemeClr val="tx1"/>
                </a:solidFill>
                <a:latin typeface="NikoshBAN" panose="02000000000000000000" pitchFamily="2" charset="0"/>
                <a:cs typeface="NikoshBAN" panose="02000000000000000000" pitchFamily="2" charset="0"/>
              </a:rPr>
              <a:t>يمكن ان يقول كلمات مترادفة </a:t>
            </a:r>
            <a:r>
              <a:rPr lang="ar-EG" sz="3600" b="1" dirty="0" smtClean="0">
                <a:solidFill>
                  <a:schemeClr val="tx1"/>
                </a:solidFill>
                <a:latin typeface="NikoshBAN" panose="02000000000000000000" pitchFamily="2" charset="0"/>
                <a:cs typeface="NikoshBAN" panose="02000000000000000000" pitchFamily="2" charset="0"/>
              </a:rPr>
              <a:t>و العدد</a:t>
            </a:r>
            <a:r>
              <a:rPr lang="ar-SA" sz="3600" b="1" dirty="0" smtClean="0">
                <a:solidFill>
                  <a:schemeClr val="tx1"/>
                </a:solidFill>
                <a:latin typeface="NikoshBAN" panose="02000000000000000000" pitchFamily="2" charset="0"/>
                <a:cs typeface="NikoshBAN" panose="02000000000000000000" pitchFamily="2" charset="0"/>
              </a:rPr>
              <a:t>- </a:t>
            </a:r>
            <a:r>
              <a:rPr lang="ar-EG" sz="3600" b="1" dirty="0" smtClean="0">
                <a:solidFill>
                  <a:schemeClr val="tx1"/>
                </a:solidFill>
                <a:latin typeface="NikoshBAN" panose="02000000000000000000" pitchFamily="2" charset="0"/>
                <a:cs typeface="NikoshBAN" panose="02000000000000000000" pitchFamily="2" charset="0"/>
              </a:rPr>
              <a:t>    </a:t>
            </a:r>
            <a:endParaRPr lang="en-US" sz="3600" b="1" dirty="0" smtClean="0">
              <a:solidFill>
                <a:schemeClr val="tx1"/>
              </a:solidFill>
              <a:latin typeface="NikoshBAN" panose="02000000000000000000" pitchFamily="2" charset="0"/>
              <a:cs typeface="NikoshBAN" panose="02000000000000000000" pitchFamily="2" charset="0"/>
            </a:endParaRPr>
          </a:p>
          <a:p>
            <a:r>
              <a:rPr lang="bn-IN" sz="3600" b="1"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সমার্থক</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শব্দ</a:t>
            </a:r>
            <a:r>
              <a:rPr lang="en-US" sz="3600" dirty="0" smtClean="0">
                <a:solidFill>
                  <a:srgbClr val="FFFF00"/>
                </a:solidFill>
                <a:latin typeface="NikoshBAN" panose="02000000000000000000" pitchFamily="2" charset="0"/>
                <a:cs typeface="NikoshBAN" panose="02000000000000000000" pitchFamily="2" charset="0"/>
              </a:rPr>
              <a:t> ও </a:t>
            </a:r>
            <a:r>
              <a:rPr lang="en-US" sz="3600" dirty="0" err="1" smtClean="0">
                <a:solidFill>
                  <a:srgbClr val="FFFF00"/>
                </a:solidFill>
                <a:latin typeface="NikoshBAN" panose="02000000000000000000" pitchFamily="2" charset="0"/>
                <a:cs typeface="NikoshBAN" panose="02000000000000000000" pitchFamily="2" charset="0"/>
              </a:rPr>
              <a:t>বচন</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নির্ণয়</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করতে</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পারবে</a:t>
            </a:r>
            <a:r>
              <a:rPr lang="en-US" sz="3600" dirty="0" smtClean="0">
                <a:solidFill>
                  <a:srgbClr val="FFFF00"/>
                </a:solidFill>
                <a:latin typeface="NikoshBAN" panose="02000000000000000000" pitchFamily="2" charset="0"/>
                <a:cs typeface="NikoshBAN" panose="02000000000000000000" pitchFamily="2" charset="0"/>
              </a:rPr>
              <a:t>; </a:t>
            </a:r>
            <a:endParaRPr lang="en-US" sz="3600" dirty="0" smtClean="0">
              <a:solidFill>
                <a:srgbClr val="FFFF00"/>
              </a:solidFill>
              <a:latin typeface="NikoshBAN" panose="02000000000000000000" pitchFamily="2" charset="0"/>
              <a:cs typeface="NikoshBAN" panose="02000000000000000000" pitchFamily="2" charset="0"/>
            </a:endParaRPr>
          </a:p>
        </p:txBody>
      </p:sp>
      <p:sp>
        <p:nvSpPr>
          <p:cNvPr id="2" name="Date Placeholder 1"/>
          <p:cNvSpPr>
            <a:spLocks noGrp="1"/>
          </p:cNvSpPr>
          <p:nvPr>
            <p:ph type="dt" sz="half" idx="10"/>
          </p:nvPr>
        </p:nvSpPr>
        <p:spPr>
          <a:xfrm>
            <a:off x="5962650" y="6565900"/>
            <a:ext cx="3181350" cy="292100"/>
          </a:xfrm>
        </p:spPr>
        <p:txBody>
          <a:bodyPr/>
          <a:lstStyle/>
          <a:p>
            <a:fld id="{5F025267-EB19-42DA-9A52-BD24810E024F}" type="datetime3">
              <a:rPr lang="en-US" smtClean="0"/>
              <a:t>28 December 2019</a:t>
            </a:fld>
            <a:endParaRPr lang="en-US" dirty="0"/>
          </a:p>
        </p:txBody>
      </p:sp>
      <p:sp>
        <p:nvSpPr>
          <p:cNvPr id="5" name="Footer Placeholder 4"/>
          <p:cNvSpPr>
            <a:spLocks noGrp="1"/>
          </p:cNvSpPr>
          <p:nvPr>
            <p:ph type="ftr" sz="quarter" idx="11"/>
          </p:nvPr>
        </p:nvSpPr>
        <p:spPr>
          <a:xfrm>
            <a:off x="0" y="6497424"/>
            <a:ext cx="3200400" cy="365125"/>
          </a:xfrm>
        </p:spPr>
        <p:txBody>
          <a:bodyPr/>
          <a:lstStyle/>
          <a:p>
            <a:r>
              <a:rPr lang="bn-IN" sz="1600" dirty="0" smtClean="0"/>
              <a:t>শরিফ  ০১৭১৪৭২১৬০৩</a:t>
            </a:r>
          </a:p>
          <a:p>
            <a:endParaRPr lang="en-US" sz="1600" dirty="0"/>
          </a:p>
        </p:txBody>
      </p:sp>
      <p:sp>
        <p:nvSpPr>
          <p:cNvPr id="13" name="Right Arrow 12"/>
          <p:cNvSpPr/>
          <p:nvPr/>
        </p:nvSpPr>
        <p:spPr>
          <a:xfrm>
            <a:off x="285020" y="5307232"/>
            <a:ext cx="810228" cy="659757"/>
          </a:xfrm>
          <a:prstGeom prst="rightArrow">
            <a:avLst>
              <a:gd name="adj1" fmla="val 67544"/>
              <a:gd name="adj2" fmla="val 50000"/>
            </a:avLst>
          </a:prstGeom>
          <a:solidFill>
            <a:srgbClr val="FF000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800" b="1" dirty="0">
              <a:solidFill>
                <a:srgbClr val="FFFF00"/>
              </a:solidFill>
              <a:latin typeface="NikoshBAN" panose="02000000000000000000" pitchFamily="2" charset="0"/>
              <a:cs typeface="NikoshBAN" panose="02000000000000000000" pitchFamily="2" charset="0"/>
            </a:endParaRPr>
          </a:p>
        </p:txBody>
      </p:sp>
      <p:sp>
        <p:nvSpPr>
          <p:cNvPr id="14" name="TextBox 13"/>
          <p:cNvSpPr txBox="1"/>
          <p:nvPr/>
        </p:nvSpPr>
        <p:spPr>
          <a:xfrm>
            <a:off x="1197591" y="5036947"/>
            <a:ext cx="7919690" cy="1200329"/>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ar-SA" sz="3600" b="1" dirty="0" smtClean="0">
                <a:solidFill>
                  <a:schemeClr val="tx1"/>
                </a:solidFill>
                <a:latin typeface="NikoshBAN" panose="02000000000000000000" pitchFamily="2" charset="0"/>
                <a:cs typeface="NikoshBAN" panose="02000000000000000000" pitchFamily="2" charset="0"/>
              </a:rPr>
              <a:t>يمكن </a:t>
            </a:r>
            <a:r>
              <a:rPr lang="ar-SA" sz="3600" b="1" dirty="0">
                <a:solidFill>
                  <a:schemeClr val="tx1"/>
                </a:solidFill>
                <a:latin typeface="NikoshBAN" panose="02000000000000000000" pitchFamily="2" charset="0"/>
                <a:cs typeface="NikoshBAN" panose="02000000000000000000" pitchFamily="2" charset="0"/>
              </a:rPr>
              <a:t>ان </a:t>
            </a:r>
            <a:r>
              <a:rPr lang="ar-SA" sz="3600" b="1" dirty="0" smtClean="0">
                <a:solidFill>
                  <a:schemeClr val="tx1"/>
                </a:solidFill>
                <a:latin typeface="NikoshBAN" panose="02000000000000000000" pitchFamily="2" charset="0"/>
                <a:cs typeface="NikoshBAN" panose="02000000000000000000" pitchFamily="2" charset="0"/>
              </a:rPr>
              <a:t>ي</a:t>
            </a:r>
            <a:r>
              <a:rPr lang="ar-EG" sz="3600" b="1" dirty="0" smtClean="0">
                <a:solidFill>
                  <a:schemeClr val="tx1"/>
                </a:solidFill>
                <a:latin typeface="NikoshBAN" panose="02000000000000000000" pitchFamily="2" charset="0"/>
                <a:cs typeface="NikoshBAN" panose="02000000000000000000" pitchFamily="2" charset="0"/>
              </a:rPr>
              <a:t>خرج الاسماء وصيغ المضارع من النص-</a:t>
            </a:r>
          </a:p>
          <a:p>
            <a:pPr algn="ctr"/>
            <a:r>
              <a:rPr lang="en-US" sz="3600" b="1" dirty="0" err="1" smtClean="0">
                <a:ln w="0"/>
                <a:solidFill>
                  <a:srgbClr val="FFFF00"/>
                </a:solidFill>
                <a:latin typeface="NikoshBAN" panose="02000000000000000000" pitchFamily="2" charset="0"/>
                <a:cs typeface="NikoshBAN" panose="02000000000000000000" pitchFamily="2" charset="0"/>
              </a:rPr>
              <a:t>নস</a:t>
            </a:r>
            <a:r>
              <a:rPr lang="en-US" sz="3600" b="1" dirty="0" smtClean="0">
                <a:ln w="0"/>
                <a:solidFill>
                  <a:srgbClr val="FFFF00"/>
                </a:solidFill>
                <a:latin typeface="NikoshBAN" panose="02000000000000000000" pitchFamily="2" charset="0"/>
                <a:cs typeface="NikoshBAN" panose="02000000000000000000" pitchFamily="2" charset="0"/>
              </a:rPr>
              <a:t> </a:t>
            </a:r>
            <a:r>
              <a:rPr lang="en-US" sz="3600" b="1" dirty="0" err="1" smtClean="0">
                <a:ln w="0"/>
                <a:solidFill>
                  <a:srgbClr val="FFFF00"/>
                </a:solidFill>
                <a:latin typeface="NikoshBAN" panose="02000000000000000000" pitchFamily="2" charset="0"/>
                <a:cs typeface="NikoshBAN" panose="02000000000000000000" pitchFamily="2" charset="0"/>
              </a:rPr>
              <a:t>থেকে</a:t>
            </a:r>
            <a:r>
              <a:rPr lang="en-US" sz="3600" b="1" dirty="0" smtClean="0">
                <a:ln w="0"/>
                <a:solidFill>
                  <a:srgbClr val="FFFF00"/>
                </a:solidFill>
                <a:latin typeface="NikoshBAN" panose="02000000000000000000" pitchFamily="2" charset="0"/>
                <a:cs typeface="NikoshBAN" panose="02000000000000000000" pitchFamily="2" charset="0"/>
              </a:rPr>
              <a:t> </a:t>
            </a:r>
            <a:r>
              <a:rPr lang="en-US" sz="3600" b="1" dirty="0" err="1" smtClean="0">
                <a:ln w="0"/>
                <a:solidFill>
                  <a:srgbClr val="FFFF00"/>
                </a:solidFill>
                <a:latin typeface="NikoshBAN" panose="02000000000000000000" pitchFamily="2" charset="0"/>
                <a:cs typeface="NikoshBAN" panose="02000000000000000000" pitchFamily="2" charset="0"/>
              </a:rPr>
              <a:t>ইসম</a:t>
            </a:r>
            <a:r>
              <a:rPr lang="en-US" sz="3600" b="1" dirty="0" smtClean="0">
                <a:ln w="0"/>
                <a:solidFill>
                  <a:srgbClr val="FFFF00"/>
                </a:solidFill>
                <a:latin typeface="NikoshBAN" panose="02000000000000000000" pitchFamily="2" charset="0"/>
                <a:cs typeface="NikoshBAN" panose="02000000000000000000" pitchFamily="2" charset="0"/>
              </a:rPr>
              <a:t> ও </a:t>
            </a:r>
            <a:r>
              <a:rPr lang="en-US" sz="3600" b="1" dirty="0" err="1" smtClean="0">
                <a:ln w="0"/>
                <a:solidFill>
                  <a:srgbClr val="FFFF00"/>
                </a:solidFill>
                <a:latin typeface="NikoshBAN" panose="02000000000000000000" pitchFamily="2" charset="0"/>
                <a:cs typeface="NikoshBAN" panose="02000000000000000000" pitchFamily="2" charset="0"/>
              </a:rPr>
              <a:t>মুযারার</a:t>
            </a:r>
            <a:r>
              <a:rPr lang="en-US" sz="3600" b="1" dirty="0" smtClean="0">
                <a:ln w="0"/>
                <a:solidFill>
                  <a:srgbClr val="FFFF00"/>
                </a:solidFill>
                <a:latin typeface="NikoshBAN" panose="02000000000000000000" pitchFamily="2" charset="0"/>
                <a:cs typeface="NikoshBAN" panose="02000000000000000000" pitchFamily="2" charset="0"/>
              </a:rPr>
              <a:t> </a:t>
            </a:r>
            <a:r>
              <a:rPr lang="en-US" sz="3600" b="1" dirty="0" err="1" smtClean="0">
                <a:ln w="0"/>
                <a:solidFill>
                  <a:srgbClr val="FFFF00"/>
                </a:solidFill>
                <a:latin typeface="NikoshBAN" panose="02000000000000000000" pitchFamily="2" charset="0"/>
                <a:cs typeface="NikoshBAN" panose="02000000000000000000" pitchFamily="2" charset="0"/>
              </a:rPr>
              <a:t>শব্দগুলি</a:t>
            </a:r>
            <a:r>
              <a:rPr lang="en-US" sz="3600" b="1" dirty="0" smtClean="0">
                <a:ln w="0"/>
                <a:solidFill>
                  <a:srgbClr val="FFFF00"/>
                </a:solidFill>
                <a:latin typeface="NikoshBAN" panose="02000000000000000000" pitchFamily="2" charset="0"/>
                <a:cs typeface="NikoshBAN" panose="02000000000000000000" pitchFamily="2" charset="0"/>
              </a:rPr>
              <a:t> </a:t>
            </a:r>
            <a:r>
              <a:rPr lang="en-US" sz="3600" b="1" dirty="0" err="1" smtClean="0">
                <a:ln w="0"/>
                <a:solidFill>
                  <a:srgbClr val="FFFF00"/>
                </a:solidFill>
                <a:latin typeface="NikoshBAN" panose="02000000000000000000" pitchFamily="2" charset="0"/>
                <a:cs typeface="NikoshBAN" panose="02000000000000000000" pitchFamily="2" charset="0"/>
              </a:rPr>
              <a:t>বের</a:t>
            </a:r>
            <a:r>
              <a:rPr lang="en-US" sz="3600" b="1" dirty="0" smtClean="0">
                <a:ln w="0"/>
                <a:solidFill>
                  <a:srgbClr val="FFFF00"/>
                </a:solidFill>
                <a:latin typeface="NikoshBAN" panose="02000000000000000000" pitchFamily="2" charset="0"/>
                <a:cs typeface="NikoshBAN" panose="02000000000000000000" pitchFamily="2" charset="0"/>
              </a:rPr>
              <a:t> </a:t>
            </a:r>
            <a:r>
              <a:rPr lang="en-US" sz="3600" b="1" dirty="0" err="1" smtClean="0">
                <a:ln w="0"/>
                <a:solidFill>
                  <a:srgbClr val="FFFF00"/>
                </a:solidFill>
                <a:latin typeface="NikoshBAN" panose="02000000000000000000" pitchFamily="2" charset="0"/>
                <a:cs typeface="NikoshBAN" panose="02000000000000000000" pitchFamily="2" charset="0"/>
              </a:rPr>
              <a:t>করতে</a:t>
            </a:r>
            <a:r>
              <a:rPr lang="en-US" sz="3600" b="1" dirty="0" smtClean="0">
                <a:ln w="0"/>
                <a:solidFill>
                  <a:srgbClr val="FFFF00"/>
                </a:solidFill>
                <a:latin typeface="NikoshBAN" panose="02000000000000000000" pitchFamily="2" charset="0"/>
                <a:cs typeface="NikoshBAN" panose="02000000000000000000" pitchFamily="2" charset="0"/>
              </a:rPr>
              <a:t> </a:t>
            </a:r>
            <a:r>
              <a:rPr lang="en-US" sz="3600" b="1" dirty="0" err="1" smtClean="0">
                <a:ln w="0"/>
                <a:solidFill>
                  <a:srgbClr val="FFFF00"/>
                </a:solidFill>
                <a:latin typeface="NikoshBAN" panose="02000000000000000000" pitchFamily="2" charset="0"/>
                <a:cs typeface="NikoshBAN" panose="02000000000000000000" pitchFamily="2" charset="0"/>
              </a:rPr>
              <a:t>পারবে</a:t>
            </a:r>
            <a:r>
              <a:rPr lang="en-US" sz="3600" b="1" dirty="0" smtClean="0">
                <a:ln w="0"/>
                <a:solidFill>
                  <a:srgbClr val="FFFF00"/>
                </a:solidFill>
                <a:latin typeface="NikoshBAN" panose="02000000000000000000" pitchFamily="2" charset="0"/>
                <a:cs typeface="NikoshBAN" panose="02000000000000000000" pitchFamily="2" charset="0"/>
              </a:rPr>
              <a:t>;</a:t>
            </a:r>
            <a:endParaRPr lang="ar-SA" sz="3600" b="1" dirty="0">
              <a:ln w="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28152491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0"/>
            <a:ext cx="6477000" cy="609600"/>
          </a:xfrm>
          <a:prstGeom prst="roundRect">
            <a:avLst>
              <a:gd name="adj" fmla="val 15378"/>
            </a:avLst>
          </a:prstGeom>
          <a:ln w="38100">
            <a:solidFill>
              <a:srgbClr val="FFFF00"/>
            </a:solidFill>
          </a:ln>
        </p:spPr>
        <p:style>
          <a:lnRef idx="1">
            <a:schemeClr val="accent5"/>
          </a:lnRef>
          <a:fillRef idx="3">
            <a:schemeClr val="accent5"/>
          </a:fillRef>
          <a:effectRef idx="2">
            <a:schemeClr val="accent5"/>
          </a:effectRef>
          <a:fontRef idx="minor">
            <a:schemeClr val="lt1"/>
          </a:fontRef>
        </p:style>
        <p:txBody>
          <a:bodyPr rtlCol="0" anchor="ctr">
            <a:scene3d>
              <a:camera prst="orthographicFront"/>
              <a:lightRig rig="threePt" dir="t"/>
            </a:scene3d>
            <a:sp3d extrusionH="57150">
              <a:bevelT w="38100" h="38100" prst="slope"/>
            </a:sp3d>
          </a:bodyPr>
          <a:lstStyle/>
          <a:p>
            <a:pPr algn="ctr"/>
            <a:r>
              <a:rPr lang="en-US" sz="4800" dirty="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8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800" dirty="0" err="1"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পঠিত</a:t>
            </a:r>
            <a:r>
              <a:rPr lang="en-US" sz="4800"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4800" dirty="0" err="1"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নস</a:t>
            </a:r>
            <a:r>
              <a:rPr lang="en-US" sz="4800" dirty="0" smtClean="0">
                <a:ln w="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ar-SA" sz="48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النص المدروس</a:t>
            </a:r>
            <a:endParaRPr lang="bn-BD" sz="48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Date Placeholder 3"/>
          <p:cNvSpPr>
            <a:spLocks noGrp="1"/>
          </p:cNvSpPr>
          <p:nvPr>
            <p:ph type="dt" sz="half" idx="10"/>
          </p:nvPr>
        </p:nvSpPr>
        <p:spPr>
          <a:xfrm>
            <a:off x="5934941" y="6503555"/>
            <a:ext cx="3181350" cy="292100"/>
          </a:xfrm>
        </p:spPr>
        <p:txBody>
          <a:bodyPr/>
          <a:lstStyle/>
          <a:p>
            <a:fld id="{30BD98EE-82D6-4D06-A8EE-A2ADD99F48A6}" type="datetime3">
              <a:rPr lang="en-US" smtClean="0"/>
              <a:t>28 December 2019</a:t>
            </a:fld>
            <a:endParaRPr lang="en-US" dirty="0"/>
          </a:p>
        </p:txBody>
      </p:sp>
      <p:sp>
        <p:nvSpPr>
          <p:cNvPr id="5" name="Footer Placeholder 4"/>
          <p:cNvSpPr>
            <a:spLocks noGrp="1"/>
          </p:cNvSpPr>
          <p:nvPr>
            <p:ph type="ftr" sz="quarter" idx="11"/>
          </p:nvPr>
        </p:nvSpPr>
        <p:spPr>
          <a:xfrm>
            <a:off x="0" y="6705600"/>
            <a:ext cx="3200400" cy="152400"/>
          </a:xfrm>
        </p:spPr>
        <p:txBody>
          <a:bodyPr/>
          <a:lstStyle/>
          <a:p>
            <a:r>
              <a:rPr lang="bn-IN" dirty="0" smtClean="0"/>
              <a:t>শরিফ  ০১৭১৪৭২১৬০৩</a:t>
            </a:r>
          </a:p>
          <a:p>
            <a:endParaRPr lang="en-US" dirty="0"/>
          </a:p>
        </p:txBody>
      </p:sp>
      <p:sp>
        <p:nvSpPr>
          <p:cNvPr id="3" name="Rectangle 2"/>
          <p:cNvSpPr/>
          <p:nvPr/>
        </p:nvSpPr>
        <p:spPr>
          <a:xfrm>
            <a:off x="0" y="685800"/>
            <a:ext cx="9144000" cy="6172200"/>
          </a:xfrm>
          <a:prstGeom prst="rect">
            <a:avLst/>
          </a:prstGeom>
          <a:ln w="57150">
            <a:solidFill>
              <a:srgbClr val="002060"/>
            </a:solidFill>
          </a:ln>
        </p:spPr>
        <p:style>
          <a:lnRef idx="0">
            <a:schemeClr val="accent3"/>
          </a:lnRef>
          <a:fillRef idx="3">
            <a:schemeClr val="accent3"/>
          </a:fillRef>
          <a:effectRef idx="3">
            <a:schemeClr val="accent3"/>
          </a:effectRef>
          <a:fontRef idx="minor">
            <a:schemeClr val="lt1"/>
          </a:fontRef>
        </p:style>
        <p:txBody>
          <a:bodyPr rtlCol="0" anchor="ctr"/>
          <a:lstStyle/>
          <a:p>
            <a:pPr algn="just"/>
            <a:r>
              <a:rPr lang="ar-EG" sz="3200" dirty="0" smtClean="0">
                <a:solidFill>
                  <a:srgbClr val="002060"/>
                </a:solidFill>
              </a:rPr>
              <a:t>امر الله جل وعلا نبية ( صلعم ) ان يعبده فى حال كونه. مخلصنا له فى عبادته-من جميع انواع الشرك صغيرها وكبيرها- فالاخلاص هو ان يجعل المسلم كل اعماله لله سبحانه وتعالى ابتغاء مرضاته- وليس طلبا للرياء السمعة- فهولايعمل ليراء الناس- ويتحدثوا عن اعماله- ويمدحوه. ويثنوا عليه- فعلى المسلم ان يخلص النية فى كل عمل يقوم به حتى يتقبله الله منه- لان  الاعمال لاتقبل الابشرطين الاخلاص والمتابعه للرسول(صلعم)- قال الله تعلى وما امروا الا ليعبدوا الله مخلصين له الدين حنفاء ويقيموا الصلاة ويؤتوا الزكاة وذلك دين القيمة- كما جاء فى الحديث عن ابى امامة الباهلى (رض) قال جاء رجل  الى النبى (صلعم) فقال ارايت رجلا غزا يلتمس الاجر والذكر ماله. فقال رسول(صلعم) لاشىءله فاعادها ثلاث مرات يقول له رسول الله(صلعم) لا شىء له ثم قال ان الله لا يقبل من العمل الاما كان له خالصا وابتغى به وجهه- </a:t>
            </a:r>
          </a:p>
        </p:txBody>
      </p:sp>
    </p:spTree>
    <p:extLst>
      <p:ext uri="{BB962C8B-B14F-4D97-AF65-F5344CB8AC3E}">
        <p14:creationId xmlns:p14="http://schemas.microsoft.com/office/powerpoint/2010/main" val="449493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2E30E6-0D08-47DF-A15F-A7A007C19149}" type="datetime3">
              <a:rPr lang="en-US" smtClean="0"/>
              <a:t>28 December 2019</a:t>
            </a:fld>
            <a:endParaRPr lang="en-US"/>
          </a:p>
        </p:txBody>
      </p:sp>
      <p:sp>
        <p:nvSpPr>
          <p:cNvPr id="4" name="Footer Placeholder 3"/>
          <p:cNvSpPr>
            <a:spLocks noGrp="1"/>
          </p:cNvSpPr>
          <p:nvPr>
            <p:ph type="ftr" sz="quarter" idx="11"/>
          </p:nvPr>
        </p:nvSpPr>
        <p:spPr/>
        <p:txBody>
          <a:bodyPr/>
          <a:lstStyle/>
          <a:p>
            <a:r>
              <a:rPr lang="bn-IN" dirty="0" smtClean="0"/>
              <a:t>শরিফ   ০১৭১৪৭২১৬০৩</a:t>
            </a:r>
          </a:p>
          <a:p>
            <a:endParaRPr lang="en-US" dirty="0"/>
          </a:p>
        </p:txBody>
      </p:sp>
      <p:sp>
        <p:nvSpPr>
          <p:cNvPr id="2" name="Flowchart: Alternate Process 1"/>
          <p:cNvSpPr/>
          <p:nvPr/>
        </p:nvSpPr>
        <p:spPr>
          <a:xfrm>
            <a:off x="0" y="0"/>
            <a:ext cx="8915400" cy="6858000"/>
          </a:xfrm>
          <a:prstGeom prst="flowChartAlternateProcess">
            <a:avLst/>
          </a:prstGeom>
          <a:solidFill>
            <a:srgbClr val="7030A0"/>
          </a:solidFill>
          <a:ln w="38100">
            <a:solidFill>
              <a:srgbClr val="FFC000"/>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just"/>
            <a:r>
              <a:rPr lang="en-US" sz="3600" b="1" dirty="0" err="1" smtClean="0">
                <a:latin typeface="NikoshBAN" pitchFamily="2" charset="0"/>
                <a:cs typeface="NikoshBAN" pitchFamily="2" charset="0"/>
              </a:rPr>
              <a:t>অনুবাদঃ</a:t>
            </a:r>
            <a:r>
              <a:rPr lang="en-US" sz="3600" b="1" dirty="0" smtClean="0">
                <a:latin typeface="NikoshBAN" pitchFamily="2" charset="0"/>
                <a:cs typeface="NikoshBAN" pitchFamily="2" charset="0"/>
              </a:rPr>
              <a:t>  </a:t>
            </a:r>
            <a:r>
              <a:rPr lang="en-US" sz="3200" dirty="0" err="1" smtClean="0">
                <a:latin typeface="NikoshBAN" pitchFamily="2" charset="0"/>
                <a:cs typeface="NikoshBAN" pitchFamily="2" charset="0"/>
              </a:rPr>
              <a:t>আল্লাহ্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আদেশ</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করলেন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ইবাদত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ইবাদতকালে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ছোট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সকল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ইখলাস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মুসলমান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সকল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মহান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আল্লাহ্‌র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সন্তুষ্টি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লাভের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আশায়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লৌকিকতা</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সুখ্যাতির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আহায়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মুসলমান</a:t>
            </a:r>
            <a:r>
              <a:rPr lang="en-US" sz="3200" dirty="0" smtClean="0">
                <a:latin typeface="NikoshBAN" pitchFamily="2" charset="0"/>
                <a:cs typeface="NikoshBAN" pitchFamily="2" charset="0"/>
              </a:rPr>
              <a:t> এ </a:t>
            </a:r>
            <a:r>
              <a:rPr lang="en-US" sz="3200" dirty="0" err="1" smtClean="0">
                <a:latin typeface="NikoshBAN" pitchFamily="2" charset="0"/>
                <a:cs typeface="NikoshBAN" pitchFamily="2" charset="0"/>
              </a:rPr>
              <a:t>জন্য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করবেনা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মানুষ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দেখবে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সম্পর্কে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আলোচনা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প্রশংসা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উপর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গুণকীর্তন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অতএব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মুসলমানের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উচিত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সম্পাদন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সকল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নিয়তকে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পরিশুদ্ধ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আল্লাহ্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কাজটি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গ্রহণ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আমলই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ব্যতীত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গ্রহণ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হল</a:t>
            </a:r>
            <a:r>
              <a:rPr lang="en-US" sz="3200" dirty="0" smtClean="0">
                <a:latin typeface="NikoshBAN" pitchFamily="2" charset="0"/>
                <a:cs typeface="NikoshBAN" pitchFamily="2" charset="0"/>
              </a:rPr>
              <a:t> ১/ </a:t>
            </a:r>
            <a:r>
              <a:rPr lang="en-US" sz="3200" dirty="0" err="1" smtClean="0">
                <a:latin typeface="NikoshBAN" pitchFamily="2" charset="0"/>
                <a:cs typeface="NikoshBAN" pitchFamily="2" charset="0"/>
              </a:rPr>
              <a:t>একনিষ্ঠা</a:t>
            </a:r>
            <a:r>
              <a:rPr lang="en-US" sz="3200" dirty="0" smtClean="0">
                <a:latin typeface="NikoshBAN" pitchFamily="2" charset="0"/>
                <a:cs typeface="NikoshBAN" pitchFamily="2" charset="0"/>
              </a:rPr>
              <a:t> ২/ </a:t>
            </a:r>
            <a:r>
              <a:rPr lang="en-US" sz="3200" dirty="0" err="1" smtClean="0">
                <a:latin typeface="NikoshBAN" pitchFamily="2" charset="0"/>
                <a:cs typeface="NikoshBAN" pitchFamily="2" charset="0"/>
              </a:rPr>
              <a:t>রাসুল</a:t>
            </a:r>
            <a:r>
              <a:rPr lang="en-US" sz="3200" dirty="0">
                <a:latin typeface="NikoshBAN" pitchFamily="2" charset="0"/>
                <a:cs typeface="NikoshBAN" pitchFamily="2" charset="0"/>
              </a:rPr>
              <a:t> </a:t>
            </a:r>
            <a:r>
              <a:rPr lang="en-US" sz="3200" dirty="0" smtClean="0">
                <a:latin typeface="NikoshBAN" pitchFamily="2" charset="0"/>
                <a:cs typeface="NikoshBAN" pitchFamily="2" charset="0"/>
              </a:rPr>
              <a:t>(</a:t>
            </a:r>
            <a:r>
              <a:rPr lang="en-US" sz="3200" dirty="0" err="1" smtClean="0">
                <a:latin typeface="NikoshBAN" pitchFamily="2" charset="0"/>
                <a:cs typeface="NikoshBAN" pitchFamily="2" charset="0"/>
              </a:rPr>
              <a:t>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অনুসরন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মহান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আল্লাহ্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আদিষ্ট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কেবল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বিশুদ্ধচিত্তে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নিষ্ঠাপূর্ণ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আল্লাহ্‌র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ইবাদত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সালাত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কায়েম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যাকাত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প্রদান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এটিই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সঠিক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দ্বীন</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83804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2762</TotalTime>
  <Words>1106</Words>
  <Application>Microsoft Office PowerPoint</Application>
  <PresentationFormat>On-screen Show (4:3)</PresentationFormat>
  <Paragraphs>216</Paragraphs>
  <Slides>23</Slides>
  <Notes>12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PKM</dc:creator>
  <cp:lastModifiedBy>HEC</cp:lastModifiedBy>
  <cp:revision>577</cp:revision>
  <dcterms:created xsi:type="dcterms:W3CDTF">2015-05-23T05:54:04Z</dcterms:created>
  <dcterms:modified xsi:type="dcterms:W3CDTF">2019-12-28T14:20:00Z</dcterms:modified>
</cp:coreProperties>
</file>