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3AB9-7E5A-4331-B76B-19AF15877A69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19E8-0DDF-49F1-84FB-837DD235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bn-BD" sz="7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পরিচিতি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1066800"/>
          </a:xfrm>
        </p:spPr>
        <p:txBody>
          <a:bodyPr/>
          <a:lstStyle/>
          <a:p>
            <a:r>
              <a:rPr lang="as-IN" dirty="0" smtClean="0"/>
              <a:t>শিক্ষক পরিচিতি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as-IN" dirty="0" smtClean="0"/>
              <a:t> </a:t>
            </a:r>
            <a:endParaRPr lang="bn-BD" dirty="0" smtClean="0"/>
          </a:p>
          <a:p>
            <a:endParaRPr lang="bn-BD" dirty="0" smtClean="0"/>
          </a:p>
          <a:p>
            <a:pPr marL="0" indent="0">
              <a:buNone/>
            </a:pPr>
            <a:r>
              <a:rPr lang="as-IN" sz="2800" dirty="0" smtClean="0"/>
              <a:t>সাইদুল ইসলাম , </a:t>
            </a:r>
          </a:p>
          <a:p>
            <a:pPr marL="0" indent="0">
              <a:buNone/>
            </a:pPr>
            <a:r>
              <a:rPr lang="as-IN" sz="2800" dirty="0" smtClean="0"/>
              <a:t>সহকারী </a:t>
            </a:r>
            <a:r>
              <a:rPr lang="as-IN" sz="2800" dirty="0"/>
              <a:t>শিক্ষক , </a:t>
            </a:r>
            <a:endParaRPr lang="bn-BD" sz="2800" dirty="0" smtClean="0"/>
          </a:p>
          <a:p>
            <a:pPr marL="0" indent="0">
              <a:buNone/>
            </a:pPr>
            <a:r>
              <a:rPr lang="as-IN" sz="2800" dirty="0" smtClean="0"/>
              <a:t>আজিম </a:t>
            </a:r>
            <a:r>
              <a:rPr lang="as-IN" sz="2800" dirty="0"/>
              <a:t>মেমোরিয়াল উচ্চ বিদ্যালয় ,গোসাই জোয়াইর , টাঙ্গাইল সদর , টাঙ্গাইল । </a:t>
            </a:r>
            <a:r>
              <a:rPr lang="en-US" sz="2800" dirty="0"/>
              <a:t>walid789hasan @</a:t>
            </a:r>
            <a:r>
              <a:rPr lang="en-US" sz="2800" dirty="0" err="1"/>
              <a:t>gmail</a:t>
            </a:r>
            <a:r>
              <a:rPr lang="en-US" sz="2800" dirty="0"/>
              <a:t>. Com </a:t>
            </a: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457199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/>
          </a:p>
          <a:p>
            <a:endParaRPr lang="en-US" sz="9600" dirty="0"/>
          </a:p>
          <a:p>
            <a:endParaRPr lang="en-US" sz="9600" dirty="0" smtClean="0"/>
          </a:p>
          <a:p>
            <a:endParaRPr lang="en-US" sz="9600" dirty="0"/>
          </a:p>
          <a:p>
            <a:endParaRPr lang="en-US" sz="9600" dirty="0" smtClean="0"/>
          </a:p>
          <a:p>
            <a:r>
              <a:rPr lang="en-US" sz="9600" dirty="0" err="1" smtClean="0"/>
              <a:t>পাঠ</a:t>
            </a:r>
            <a:r>
              <a:rPr lang="en-US" sz="9600" dirty="0" smtClean="0"/>
              <a:t> </a:t>
            </a:r>
            <a:r>
              <a:rPr lang="en-US" sz="9600" dirty="0" err="1" smtClean="0"/>
              <a:t>পরিচিতি</a:t>
            </a:r>
            <a:r>
              <a:rPr lang="en-US" sz="9600" dirty="0" smtClean="0"/>
              <a:t> </a:t>
            </a:r>
            <a:endParaRPr lang="as-IN" sz="96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2879003"/>
            <a:ext cx="3965575" cy="3293197"/>
          </a:xfrm>
        </p:spPr>
        <p:txBody>
          <a:bodyPr>
            <a:normAutofit/>
          </a:bodyPr>
          <a:lstStyle/>
          <a:p>
            <a:r>
              <a:rPr lang="as-IN" sz="2800" dirty="0" smtClean="0"/>
              <a:t>শ্রেনিঃ নবম/দশম </a:t>
            </a:r>
          </a:p>
          <a:p>
            <a:r>
              <a:rPr lang="as-IN" sz="2800" dirty="0" smtClean="0"/>
              <a:t>অধ্যায়ঃ </a:t>
            </a:r>
            <a:r>
              <a:rPr lang="bn-BD" sz="2800" dirty="0" smtClean="0"/>
              <a:t>৩ </a:t>
            </a:r>
            <a:endParaRPr lang="as-IN" sz="2800" dirty="0" smtClean="0"/>
          </a:p>
          <a:p>
            <a:r>
              <a:rPr lang="as-IN" sz="2800" dirty="0" smtClean="0"/>
              <a:t>পাঠঃ</a:t>
            </a:r>
            <a:r>
              <a:rPr lang="bn-BD" sz="2800" dirty="0" smtClean="0"/>
              <a:t>১ </a:t>
            </a:r>
            <a:endParaRPr lang="en-US" sz="2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58" y="152400"/>
            <a:ext cx="209002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63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নিচের ছবিগুলো লক্ষ্য কর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95800" cy="251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426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9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bn-BD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মূল্যায়ন 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একক কাজঃ  ২ টি করে খরা সহনশীল  ধানেরও গমের  জাতের নাম লিখ।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81000"/>
            <a:ext cx="6143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4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/>
              <a:t>উত্তর মিলিয়ে নিই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/>
              <a:t>খ.  ব্রি ধান -৫৬ </a:t>
            </a:r>
          </a:p>
          <a:p>
            <a:r>
              <a:rPr lang="bn-BD" sz="4800" dirty="0" smtClean="0"/>
              <a:t>ক.  </a:t>
            </a:r>
            <a:r>
              <a:rPr lang="bn-BD" sz="4800" dirty="0"/>
              <a:t>ব্রি ধান </a:t>
            </a:r>
            <a:r>
              <a:rPr lang="bn-BD" sz="4800" dirty="0" smtClean="0"/>
              <a:t>– ৫৭ </a:t>
            </a:r>
          </a:p>
          <a:p>
            <a:r>
              <a:rPr lang="bn-BD" sz="4800" dirty="0" smtClean="0"/>
              <a:t>ক. বারি গম-২০ </a:t>
            </a:r>
          </a:p>
          <a:p>
            <a:r>
              <a:rPr lang="bn-BD" sz="4800" dirty="0" smtClean="0"/>
              <a:t>খ. </a:t>
            </a:r>
            <a:r>
              <a:rPr lang="bn-BD" sz="4800" dirty="0"/>
              <a:t>বারি </a:t>
            </a:r>
            <a:r>
              <a:rPr lang="bn-BD" sz="4800" dirty="0" smtClean="0"/>
              <a:t>গম-২৪ 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859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/>
              <a:t>বাড়ীর কাজ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উপকুলীয় এলাকায় বিরুপ আবহাওয়া         সহনশীল  ফসল চাষের মাধ্যমে খাদ্যের ঘাটতি পূরণ সম্ভব ? যুক্তি দেখাও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0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2087" y="228600"/>
            <a:ext cx="75312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সকলকে ধন্যবাদ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F:\youtube videos\ak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8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youtube videos\dhan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8404"/>
            <a:ext cx="73152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09464" y="381000"/>
            <a:ext cx="3417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 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48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bn-BD" sz="5400" dirty="0" smtClean="0"/>
              <a:t>বিরুপ আবহাওয়া সহিঞ্চু  ফসল </a:t>
            </a:r>
            <a:endParaRPr lang="en-US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6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399"/>
            <a:ext cx="3962400" cy="22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F:\youtube videos\khra o lobonakto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4191000" cy="22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bn-BD" dirty="0" smtClean="0"/>
              <a:t> </a:t>
            </a:r>
            <a:r>
              <a:rPr lang="bn-BD" sz="6600" dirty="0" smtClean="0"/>
              <a:t>শিখনফল 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এই পাঠ শেষে শিক্ষার্থী </a:t>
            </a:r>
            <a:endParaRPr lang="bn-BD" dirty="0" smtClean="0"/>
          </a:p>
          <a:p>
            <a:r>
              <a:rPr lang="bn-BD" dirty="0" smtClean="0"/>
              <a:t>ক. ফসলের আভিযোজন কাকে বলে ? তাহা বলতে পারবে । </a:t>
            </a:r>
          </a:p>
          <a:p>
            <a:r>
              <a:rPr lang="bn-BD" dirty="0" smtClean="0"/>
              <a:t>খ. </a:t>
            </a:r>
            <a:r>
              <a:rPr lang="bn-BD" dirty="0"/>
              <a:t>বিরুপ আবহাওয়া সহিঞ্চু </a:t>
            </a:r>
            <a:r>
              <a:rPr lang="bn-BD" dirty="0" smtClean="0"/>
              <a:t> ফসলের জাতের বৈশিষ্ট্য বর্ণনা করতে পারবে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8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612845"/>
            <a:ext cx="7924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 smtClean="0"/>
              <a:t>ব্রি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ধান</a:t>
            </a:r>
            <a:r>
              <a:rPr lang="en-US" sz="3600" dirty="0" smtClean="0"/>
              <a:t> ৫৫ </a:t>
            </a:r>
            <a:r>
              <a:rPr lang="en-US" sz="3600" dirty="0" err="1" smtClean="0"/>
              <a:t>বৈশিষ্ট্য</a:t>
            </a:r>
            <a:r>
              <a:rPr lang="en-US" sz="3600" dirty="0" smtClean="0"/>
              <a:t>   </a:t>
            </a:r>
            <a:endParaRPr lang="bn-BD" sz="3600" dirty="0"/>
          </a:p>
          <a:p>
            <a:r>
              <a:rPr lang="bn-BD" sz="2800" dirty="0" smtClean="0"/>
              <a:t>ক. </a:t>
            </a:r>
            <a:r>
              <a:rPr lang="bn-BD" sz="2400" dirty="0" smtClean="0"/>
              <a:t>এটি </a:t>
            </a:r>
            <a:r>
              <a:rPr lang="bn-BD" sz="2400" dirty="0"/>
              <a:t>আগাম জাত, অধিক ফলনশীল, গাছের উচ্চতা ১০০ </a:t>
            </a:r>
            <a:r>
              <a:rPr lang="bn-BD" sz="2400" dirty="0" smtClean="0"/>
              <a:t>সেন্টিমিটার।  </a:t>
            </a:r>
          </a:p>
          <a:p>
            <a:r>
              <a:rPr lang="bn-BD" sz="2800" dirty="0" smtClean="0"/>
              <a:t>খ. </a:t>
            </a:r>
            <a:r>
              <a:rPr lang="bn-BD" sz="2400" dirty="0" smtClean="0"/>
              <a:t>চাল </a:t>
            </a:r>
            <a:r>
              <a:rPr lang="bn-BD" sz="2400" dirty="0"/>
              <a:t>লম্বা, মাঝারি চিকন, এক হাজার ধানের ওজন ২৩.৫ </a:t>
            </a:r>
            <a:r>
              <a:rPr lang="bn-BD" sz="2400" dirty="0" smtClean="0"/>
              <a:t>গ্রাম । </a:t>
            </a:r>
          </a:p>
          <a:p>
            <a:r>
              <a:rPr lang="bn-BD" sz="2800" dirty="0" smtClean="0"/>
              <a:t>গ.  </a:t>
            </a:r>
            <a:r>
              <a:rPr lang="bn-BD" sz="2400" dirty="0"/>
              <a:t>চালে প্রোটিনের পরিমাণ ৮.৩% এবং চালে এম্যাইলোজের পরিমাণ ২২%। </a:t>
            </a:r>
            <a:endParaRPr lang="bn-BD" sz="2400" dirty="0" smtClean="0"/>
          </a:p>
          <a:p>
            <a:r>
              <a:rPr lang="bn-BD" sz="2800" dirty="0" smtClean="0"/>
              <a:t>ঘ. </a:t>
            </a:r>
            <a:r>
              <a:rPr lang="bn-BD" sz="2400" dirty="0" smtClean="0"/>
              <a:t>জাতের </a:t>
            </a:r>
            <a:r>
              <a:rPr lang="bn-BD" sz="2400" dirty="0"/>
              <a:t>জীবনকাল ১৪৫ দিন এবং গড় ফলন হেক্টরপ্রতি ৭.০ টন</a:t>
            </a:r>
            <a:r>
              <a:rPr lang="bn-BD" sz="2400" dirty="0" smtClean="0"/>
              <a:t>। </a:t>
            </a:r>
          </a:p>
          <a:p>
            <a:r>
              <a:rPr lang="bn-BD" sz="2800" dirty="0" smtClean="0"/>
              <a:t>ঙ.  </a:t>
            </a:r>
            <a:r>
              <a:rPr lang="bn-BD" sz="2400" dirty="0"/>
              <a:t>ব্রি ধান ৫৫ মাঝারি লবণ (৮-১০ ডিএস/মিটার ৩ সপ্তাহ পর্যন্ত) সহনশীল এবং মাঝারী ঠাণ্ডা ও খরাসহিষ্ণু জাত। </a:t>
            </a:r>
            <a:endParaRPr lang="bn-BD" sz="2400" dirty="0" smtClean="0"/>
          </a:p>
          <a:p>
            <a:r>
              <a:rPr lang="bn-BD" sz="2800" dirty="0" smtClean="0"/>
              <a:t>চ.  </a:t>
            </a:r>
            <a:r>
              <a:rPr lang="bn-BD" sz="2400" dirty="0"/>
              <a:t>এ জাতটি ঠাণ্ডা প্রবণ এলাকায় বোরো মৌসুমে চাষাবাদ করা সম্ভব। জাতটি আগাম হলেও অধিক ফলনশীল। </a:t>
            </a:r>
          </a:p>
          <a:p>
            <a:r>
              <a:rPr lang="bn-BD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67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নিচের ছবিগুলো লক্ষ্য কর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4239941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26" y="1676400"/>
            <a:ext cx="414293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2672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27" y="4038600"/>
            <a:ext cx="4196646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নিচের ছবিগুলো লক্ষ্য কর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0561"/>
            <a:ext cx="3962400" cy="224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13634"/>
            <a:ext cx="3657601" cy="22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96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657601" cy="21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0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 err="1" smtClean="0"/>
              <a:t>আভিযোজন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প্রতিকূল</a:t>
            </a:r>
            <a:r>
              <a:rPr lang="en-US" dirty="0" smtClean="0"/>
              <a:t> </a:t>
            </a:r>
            <a:r>
              <a:rPr lang="en-US" dirty="0" err="1" smtClean="0"/>
              <a:t>পরিবাশে</a:t>
            </a:r>
            <a:r>
              <a:rPr lang="en-US" dirty="0" smtClean="0"/>
              <a:t>  </a:t>
            </a:r>
            <a:r>
              <a:rPr lang="en-US" dirty="0" err="1" smtClean="0"/>
              <a:t>উদ্ভিদ</a:t>
            </a:r>
            <a:r>
              <a:rPr lang="en-US" dirty="0"/>
              <a:t> </a:t>
            </a:r>
            <a:r>
              <a:rPr lang="en-US" dirty="0" err="1" smtClean="0"/>
              <a:t>বেচে</a:t>
            </a:r>
            <a:r>
              <a:rPr lang="en-US" dirty="0" smtClean="0"/>
              <a:t> </a:t>
            </a:r>
            <a:r>
              <a:rPr lang="bn-BD" dirty="0" smtClean="0"/>
              <a:t>থাকার  জন্য বিভিন্ন ধরনের শারীরবৃত্তীয় ও জইব-রাসায়নিক  পরিবর্তনের মাধ্যমে খাপ খাইয়ে নেয় </a:t>
            </a:r>
            <a:r>
              <a:rPr lang="bn-BD" smtClean="0"/>
              <a:t>। </a:t>
            </a:r>
            <a:r>
              <a:rPr lang="bn-BD"/>
              <a:t>খাপ খাইয়ে</a:t>
            </a:r>
            <a:r>
              <a:rPr lang="bn-BD" smtClean="0"/>
              <a:t>   কৌশলকে অভিযোজন বলে।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5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নিচের ছবিগুলো লক্ষ্য কর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0" y="1905000"/>
            <a:ext cx="439496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24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79686"/>
            <a:ext cx="4419600" cy="242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4" y="4379687"/>
            <a:ext cx="3940175" cy="248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38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270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পরিচিতি </vt:lpstr>
      <vt:lpstr>PowerPoint Presentation</vt:lpstr>
      <vt:lpstr>বিরুপ আবহাওয়া সহিঞ্চু  ফসল </vt:lpstr>
      <vt:lpstr> শিখনফল </vt:lpstr>
      <vt:lpstr>PowerPoint Presentation</vt:lpstr>
      <vt:lpstr>নিচের ছবিগুলো লক্ষ্য কর </vt:lpstr>
      <vt:lpstr>নিচের ছবিগুলো লক্ষ্য কর </vt:lpstr>
      <vt:lpstr>আভিযোজন </vt:lpstr>
      <vt:lpstr>নিচের ছবিগুলো লক্ষ্য কর </vt:lpstr>
      <vt:lpstr>নিচের ছবিগুলো লক্ষ্য কর </vt:lpstr>
      <vt:lpstr>মূল্যায়ন  </vt:lpstr>
      <vt:lpstr>উত্তর মিলিয়ে নিই </vt:lpstr>
      <vt:lpstr>বাড়ীর কাজ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2019-12-24T12:51:45Z</dcterms:created>
  <dcterms:modified xsi:type="dcterms:W3CDTF">2019-12-28T12:37:45Z</dcterms:modified>
</cp:coreProperties>
</file>