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801813885565" initials="8" lastIdx="1" clrIdx="0">
    <p:extLst>
      <p:ext uri="{19B8F6BF-5375-455C-9EA6-DF929625EA0E}">
        <p15:presenceInfo xmlns:p15="http://schemas.microsoft.com/office/powerpoint/2012/main" userId="08ccb6c1759f44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50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9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7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68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7708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04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5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5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8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0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5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5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4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5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transition spd="slow">
    <p:push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3.jpe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39;&#2482;-Nurul.alam.armanctg@gmail.com" TargetMode="Externa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685869-091A-8043-A438-2408E0154D1C}"/>
              </a:ext>
            </a:extLst>
          </p:cNvPr>
          <p:cNvSpPr/>
          <p:nvPr/>
        </p:nvSpPr>
        <p:spPr>
          <a:xfrm>
            <a:off x="935634" y="0"/>
            <a:ext cx="9410293" cy="58297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en-GB" sz="6600" b="1"/>
              <a:t>স্বাগতম</a:t>
            </a:r>
            <a:r>
              <a:rPr lang="en-GB" sz="6600"/>
              <a:t> </a:t>
            </a:r>
          </a:p>
          <a:p>
            <a:pPr algn="ctr"/>
            <a:r>
              <a:rPr lang="en-GB" sz="6600"/>
              <a:t>অষ্টম শ্রেণির সকল ছাত্রীবৃন্দ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7389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9BB1DFAE-E0D2-384B-A202-FB12B67D9F38}"/>
              </a:ext>
            </a:extLst>
          </p:cNvPr>
          <p:cNvSpPr/>
          <p:nvPr/>
        </p:nvSpPr>
        <p:spPr>
          <a:xfrm>
            <a:off x="1164142" y="0"/>
            <a:ext cx="9863716" cy="2519008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/>
              <a:t># একনজরে অ্যানিম্যালিয়া জগতের শ্রেণিবিন্যাস</a:t>
            </a:r>
            <a:endParaRPr lang="en-US" sz="4000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34C920A2-7E28-0841-A010-DF0A45861062}"/>
              </a:ext>
            </a:extLst>
          </p:cNvPr>
          <p:cNvSpPr/>
          <p:nvPr/>
        </p:nvSpPr>
        <p:spPr>
          <a:xfrm>
            <a:off x="503802" y="1547390"/>
            <a:ext cx="10864122" cy="531061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>
                <a:solidFill>
                  <a:schemeClr val="bg1"/>
                </a:solidFill>
              </a:rPr>
              <a:t>১। পরিফেরা  ২। নিডারিয়া  ৩।প্লাটিহেলমিনথস   ৪।  নেমাটোডা  ৫।  অ্যানিলিডা  ৬। আর্থোপ্রোডা </a:t>
            </a:r>
          </a:p>
          <a:p>
            <a:pPr algn="ctr"/>
            <a:r>
              <a:rPr lang="en-GB" sz="5400">
                <a:solidFill>
                  <a:schemeClr val="bg1"/>
                </a:solidFill>
              </a:rPr>
              <a:t> ৭। মালাস্কা  ৮। একাইনোডারমাটা   </a:t>
            </a:r>
          </a:p>
          <a:p>
            <a:pPr algn="ctr"/>
            <a:r>
              <a:rPr lang="en-GB" sz="5400">
                <a:solidFill>
                  <a:schemeClr val="bg1"/>
                </a:solidFill>
              </a:rPr>
              <a:t>৯। কর্ডাটা</a:t>
            </a:r>
          </a:p>
        </p:txBody>
      </p:sp>
    </p:spTree>
    <p:extLst>
      <p:ext uri="{BB962C8B-B14F-4D97-AF65-F5344CB8AC3E}">
        <p14:creationId xmlns:p14="http://schemas.microsoft.com/office/powerpoint/2010/main" val="2919657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B743C94E-C32B-2E41-8273-E3BC77505F07}"/>
              </a:ext>
            </a:extLst>
          </p:cNvPr>
          <p:cNvSpPr/>
          <p:nvPr/>
        </p:nvSpPr>
        <p:spPr>
          <a:xfrm>
            <a:off x="802074" y="0"/>
            <a:ext cx="10317547" cy="2231122"/>
          </a:xfrm>
          <a:prstGeom prst="ribbon2">
            <a:avLst>
              <a:gd name="adj1" fmla="val 33333"/>
              <a:gd name="adj2" fmla="val 37295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১। পরিফেরা</a:t>
            </a:r>
            <a:endParaRPr lang="en-US" sz="4800"/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0DEC7489-04B6-FB47-8695-396094739159}"/>
              </a:ext>
            </a:extLst>
          </p:cNvPr>
          <p:cNvSpPr/>
          <p:nvPr/>
        </p:nvSpPr>
        <p:spPr>
          <a:xfrm>
            <a:off x="4567995" y="2476726"/>
            <a:ext cx="7439666" cy="4300306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/>
              <a:t>সরলতম বহুকোষী প্রাণি।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/>
              <a:t>দেহপ্রাচীর অসংখ্য ছিদৃযুক্ত। এই ছিদ্রপথে পানির সাথে অক্সিজেন ও খাদ্যবস্তু পবেশ করে।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/>
              <a:t>কোনো পৃথক সুগঠিত  কলা, অঙ্গ ও তন্র থাকে না।</a:t>
            </a:r>
            <a:endParaRPr lang="en-US" sz="400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F2E899C-C0DE-D748-B0C7-D97C7027C7F7}"/>
              </a:ext>
            </a:extLst>
          </p:cNvPr>
          <p:cNvSpPr/>
          <p:nvPr/>
        </p:nvSpPr>
        <p:spPr>
          <a:xfrm>
            <a:off x="184339" y="3634569"/>
            <a:ext cx="3868477" cy="1586076"/>
          </a:xfrm>
          <a:prstGeom prst="rightArrow">
            <a:avLst>
              <a:gd name="adj1" fmla="val 50000"/>
              <a:gd name="adj2" fmla="val 132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/>
              <a:t>বৈশিষ্ট্য</a:t>
            </a:r>
            <a:r>
              <a:rPr lang="en-GB"/>
              <a:t> </a:t>
            </a:r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8F19BC2-0AF1-DC49-98F1-39165AF976A5}"/>
              </a:ext>
            </a:extLst>
          </p:cNvPr>
          <p:cNvSpPr/>
          <p:nvPr/>
        </p:nvSpPr>
        <p:spPr>
          <a:xfrm>
            <a:off x="184339" y="5190669"/>
            <a:ext cx="4753753" cy="1433423"/>
          </a:xfrm>
          <a:prstGeom prst="homePlate">
            <a:avLst>
              <a:gd name="adj" fmla="val 182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/>
              <a:t>উদাহরণ</a:t>
            </a:r>
            <a:r>
              <a:rPr lang="en-GB"/>
              <a:t> 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0618D7E-D582-FE4E-A1E7-CDF80CD9D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0" y="-190777"/>
            <a:ext cx="10387269" cy="662957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D91B407-3C55-DB40-A3A6-50903D524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95" y="2231122"/>
            <a:ext cx="6063614" cy="4468543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AC0CEBB7-B0C9-DD42-AD0E-9038D58076AC}"/>
              </a:ext>
            </a:extLst>
          </p:cNvPr>
          <p:cNvSpPr/>
          <p:nvPr/>
        </p:nvSpPr>
        <p:spPr>
          <a:xfrm>
            <a:off x="6831550" y="287887"/>
            <a:ext cx="3982193" cy="1714197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Spongilla</a:t>
            </a:r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D1D4F-F127-9C4F-B0B9-EA70CF8E5F29}"/>
              </a:ext>
            </a:extLst>
          </p:cNvPr>
          <p:cNvSpPr txBox="1"/>
          <p:nvPr/>
        </p:nvSpPr>
        <p:spPr>
          <a:xfrm flipH="1">
            <a:off x="2213127" y="1051907"/>
            <a:ext cx="210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>
                <a:solidFill>
                  <a:schemeClr val="accent6"/>
                </a:solidFill>
              </a:rPr>
              <a:t>Scypa</a:t>
            </a:r>
            <a:endParaRPr lang="en-US" sz="3600">
              <a:solidFill>
                <a:schemeClr val="accent6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2FCF70C-7D73-4B4E-86CE-AF8719CCB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3" y="2491990"/>
            <a:ext cx="4743103" cy="39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F9DE-2E2E-2243-BA74-547ADCF1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811" y="-581460"/>
            <a:ext cx="3544605" cy="2429043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2060"/>
                </a:solidFill>
              </a:rPr>
              <a:t>২। নিডারিয়া</a:t>
            </a: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34EB2-BDE0-154C-AF57-2DF66E55B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9557" y="1253887"/>
            <a:ext cx="9500260" cy="4350226"/>
          </a:xfrm>
        </p:spPr>
        <p:txBody>
          <a:bodyPr>
            <a:noAutofit/>
          </a:bodyPr>
          <a:lstStyle/>
          <a:p>
            <a:r>
              <a:rPr lang="en-GB" sz="3600"/>
              <a:t>দেহ দু’টি ভ্রুনীয় কোষস্তর দ্বারা গঠিত। দেহের বাইরের  দিকের স্তরটি এক্টোডার্ম এবং ভিতরের স্তরটি এন্ডাডার্ম।</a:t>
            </a:r>
          </a:p>
          <a:p>
            <a:r>
              <a:rPr lang="en-GB" sz="3600"/>
              <a:t>দেহ গহ্বরকে সিলেন্টরন বলে। এটা একাধারে পরিপাক ও সংবহনে অংশ নেয়।</a:t>
            </a:r>
          </a:p>
          <a:p>
            <a:r>
              <a:rPr lang="en-GB" sz="3600"/>
              <a:t>এক্টোডার্মে  নিডোব্লাস্ট নামে এক বৈশিষ্ট্যপূর্ণ কোষ থাকে। এই কোষগুলো শিকার ধরা,চলন ইত্যাদি কাজে অংশ নেয়।</a:t>
            </a:r>
            <a:endParaRPr lang="en-US" sz="3600"/>
          </a:p>
        </p:txBody>
      </p:sp>
      <p:sp>
        <p:nvSpPr>
          <p:cNvPr id="5" name="Flowchart: Preparation 4">
            <a:extLst>
              <a:ext uri="{FF2B5EF4-FFF2-40B4-BE49-F238E27FC236}">
                <a16:creationId xmlns:a16="http://schemas.microsoft.com/office/drawing/2014/main" id="{F29BD2AB-1849-2F4A-A41B-005C2F2B0FF2}"/>
              </a:ext>
            </a:extLst>
          </p:cNvPr>
          <p:cNvSpPr/>
          <p:nvPr/>
        </p:nvSpPr>
        <p:spPr>
          <a:xfrm>
            <a:off x="0" y="1052584"/>
            <a:ext cx="3159557" cy="2429043"/>
          </a:xfrm>
          <a:prstGeom prst="flowChartPreparation">
            <a:avLst/>
          </a:prstGeom>
          <a:solidFill>
            <a:srgbClr val="00B0F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বৈশিষ্ট্য </a:t>
            </a:r>
            <a:endParaRPr lang="en-US" sz="4800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EE08D479-10CC-034D-A90B-AE599655EE09}"/>
              </a:ext>
            </a:extLst>
          </p:cNvPr>
          <p:cNvSpPr/>
          <p:nvPr/>
        </p:nvSpPr>
        <p:spPr>
          <a:xfrm>
            <a:off x="0" y="3681289"/>
            <a:ext cx="3472633" cy="2778168"/>
          </a:xfrm>
          <a:prstGeom prst="star8">
            <a:avLst>
              <a:gd name="adj" fmla="val 28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FF00"/>
                </a:solidFill>
              </a:rPr>
              <a:t>উদাহরণ</a:t>
            </a:r>
            <a:endParaRPr lang="en-US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0E61D0A-E497-EB4F-908F-A90D98A9A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77" y="1252536"/>
            <a:ext cx="5514123" cy="5605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C715566-DDD6-F449-8AA6-558724FED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8" y="1252536"/>
            <a:ext cx="6103356" cy="56054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541345-DF1E-2F48-97F3-1B3E51D305CF}"/>
              </a:ext>
            </a:extLst>
          </p:cNvPr>
          <p:cNvSpPr txBox="1"/>
          <p:nvPr/>
        </p:nvSpPr>
        <p:spPr>
          <a:xfrm>
            <a:off x="1150453" y="262925"/>
            <a:ext cx="11054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/>
              <a:t>Hydra</a:t>
            </a:r>
            <a:r>
              <a:rPr lang="en-GB"/>
              <a:t>                                                                            </a:t>
            </a:r>
            <a:r>
              <a:rPr lang="en-GB" sz="4400"/>
              <a:t>Obelia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4874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2C7BADC5-0774-D246-BC70-56E1CE6AB5A1}"/>
              </a:ext>
            </a:extLst>
          </p:cNvPr>
          <p:cNvSpPr/>
          <p:nvPr/>
        </p:nvSpPr>
        <p:spPr>
          <a:xfrm>
            <a:off x="3527825" y="0"/>
            <a:ext cx="3739289" cy="236695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/>
              <a:t>৩। প্লাটিহেলমিনথেস</a:t>
            </a:r>
            <a:endParaRPr lang="en-US" sz="400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6900BA5C-7AF9-4A4C-B263-DE4559CD1CCA}"/>
              </a:ext>
            </a:extLst>
          </p:cNvPr>
          <p:cNvSpPr/>
          <p:nvPr/>
        </p:nvSpPr>
        <p:spPr>
          <a:xfrm>
            <a:off x="-807617" y="1751606"/>
            <a:ext cx="5269861" cy="1677394"/>
          </a:xfrm>
          <a:prstGeom prst="smileyFace">
            <a:avLst>
              <a:gd name="adj" fmla="val 465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/>
              <a:t>বৈশিষ্ট্য </a:t>
            </a:r>
            <a:endParaRPr lang="en-US" sz="540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5F527C8E-4053-1544-99E6-446A3192E1E1}"/>
              </a:ext>
            </a:extLst>
          </p:cNvPr>
          <p:cNvSpPr/>
          <p:nvPr/>
        </p:nvSpPr>
        <p:spPr>
          <a:xfrm>
            <a:off x="3982820" y="1907249"/>
            <a:ext cx="8079993" cy="530791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600"/>
              <a:t>দেহ চ্যাপটা, উভয়লিঙ্গ।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600"/>
              <a:t>বহিঃপরজীবী বা অন্তঃপরজীবী।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600"/>
              <a:t>দেহ পুরু কিউটিকেল দ্বারা আবৃত।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600"/>
              <a:t>দেহে চোষক আংটা থাকে।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600"/>
              <a:t>দেহে শিখা অঙ্গ নামে এক বিশেষ অঙ্গ থাকে।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ED2CD83F-8EBC-3149-91CE-FD00426A23AC}"/>
              </a:ext>
            </a:extLst>
          </p:cNvPr>
          <p:cNvSpPr/>
          <p:nvPr/>
        </p:nvSpPr>
        <p:spPr>
          <a:xfrm flipH="1">
            <a:off x="81439" y="4118564"/>
            <a:ext cx="3673884" cy="2393057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উদাহরণ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3287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FD1A0A6-18DD-784B-A600-6441CEEB0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88" y="2215825"/>
            <a:ext cx="5408671" cy="442630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32F09E1-4FBF-AE44-9C74-C1A7555A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1" y="2357072"/>
            <a:ext cx="5907559" cy="4285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231386-190E-E847-89AF-7C3AB6047773}"/>
              </a:ext>
            </a:extLst>
          </p:cNvPr>
          <p:cNvSpPr txBox="1"/>
          <p:nvPr/>
        </p:nvSpPr>
        <p:spPr>
          <a:xfrm>
            <a:off x="5185198" y="25132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F679F-17E7-CE49-89DB-1E4B0E151856}"/>
              </a:ext>
            </a:extLst>
          </p:cNvPr>
          <p:cNvSpPr txBox="1"/>
          <p:nvPr/>
        </p:nvSpPr>
        <p:spPr>
          <a:xfrm>
            <a:off x="485809" y="215866"/>
            <a:ext cx="1104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যকৃৎ  ,                                       ফিতা কৃমি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3295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C422C0-4ECE-6149-B385-BBA0D087C021}"/>
              </a:ext>
            </a:extLst>
          </p:cNvPr>
          <p:cNvSpPr txBox="1"/>
          <p:nvPr/>
        </p:nvSpPr>
        <p:spPr>
          <a:xfrm>
            <a:off x="5185198" y="25132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A05B1E02-A3EE-D74F-AD11-3F0C7B722C7E}"/>
              </a:ext>
            </a:extLst>
          </p:cNvPr>
          <p:cNvSpPr/>
          <p:nvPr/>
        </p:nvSpPr>
        <p:spPr>
          <a:xfrm>
            <a:off x="4037749" y="0"/>
            <a:ext cx="3749945" cy="25132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মুল্যায়ন</a:t>
            </a:r>
            <a:endParaRPr lang="en-US" sz="4800"/>
          </a:p>
        </p:txBody>
      </p:sp>
      <p:sp>
        <p:nvSpPr>
          <p:cNvPr id="6" name="Flowchart: Summing Junction 5">
            <a:extLst>
              <a:ext uri="{FF2B5EF4-FFF2-40B4-BE49-F238E27FC236}">
                <a16:creationId xmlns:a16="http://schemas.microsoft.com/office/drawing/2014/main" id="{94C58772-9BD3-9D48-9B19-CC5070CF7C37}"/>
              </a:ext>
            </a:extLst>
          </p:cNvPr>
          <p:cNvSpPr/>
          <p:nvPr/>
        </p:nvSpPr>
        <p:spPr>
          <a:xfrm flipH="1">
            <a:off x="1776244" y="2513250"/>
            <a:ext cx="9144983" cy="4057261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/>
              <a:t>শ্রেণিবিন্যাস কী?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/>
              <a:t>দ্বিপদ নামকরণ  কাকে বলে?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/>
              <a:t>মানুষের বৈজ্ঞানিক কী?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/>
              <a:t>সিলেন্টরন কী?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/>
              <a:t>কোন পর্বের প্রাণিগুলো স্পঞ্জ নামে পরিচিত?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807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221BE9-38D1-584F-A641-CCD55711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749" y="1699104"/>
            <a:ext cx="4607177" cy="3135919"/>
          </a:xfrm>
        </p:spPr>
        <p:txBody>
          <a:bodyPr>
            <a:noAutofit/>
          </a:bodyPr>
          <a:lstStyle/>
          <a:p>
            <a:r>
              <a:rPr lang="en-GB" sz="9600"/>
              <a:t>সবাইকে ধন্যবাদ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5272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3AB7B4-0C69-4841-9699-CEC3C7735B97}"/>
              </a:ext>
            </a:extLst>
          </p:cNvPr>
          <p:cNvSpPr txBox="1"/>
          <p:nvPr/>
        </p:nvSpPr>
        <p:spPr>
          <a:xfrm>
            <a:off x="5185198" y="250425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D3DD190-FADE-6748-B714-890118572D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47" y="2141538"/>
            <a:ext cx="2890768" cy="3649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15E3CD-17ED-BB45-BFBF-F8BF16A1A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2989" y="2060575"/>
            <a:ext cx="5789002" cy="42684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5800"/>
              <a:t>মোঃনুরুল আলম</a:t>
            </a:r>
          </a:p>
          <a:p>
            <a:pPr marL="0" indent="0" algn="ctr">
              <a:buNone/>
            </a:pPr>
            <a:r>
              <a:rPr lang="en-GB" sz="3900"/>
              <a:t>সহকারী শিক্ষক (কৃষি)</a:t>
            </a:r>
          </a:p>
          <a:p>
            <a:pPr marL="0" indent="0" algn="ctr">
              <a:buNone/>
            </a:pPr>
            <a:r>
              <a:rPr lang="en-GB" sz="3900"/>
              <a:t>সুফী ফতেহ্ আলী ওয়াইসী মহিলা দাখিল মাদ্রাসা</a:t>
            </a:r>
          </a:p>
          <a:p>
            <a:pPr marL="0" indent="0" algn="ctr">
              <a:buNone/>
            </a:pPr>
            <a:r>
              <a:rPr lang="en-GB" sz="3900"/>
              <a:t>লোহাগাড়া,চট্টগ্রাম।</a:t>
            </a:r>
          </a:p>
          <a:p>
            <a:pPr marL="0" indent="0" algn="ctr">
              <a:buNone/>
            </a:pPr>
            <a:r>
              <a:rPr lang="en-GB" sz="2800">
                <a:hlinkClick r:id="rId3"/>
              </a:rPr>
              <a:t>ইমেইল-Nurul.alam.armanctg@gmail.com</a:t>
            </a:r>
            <a:endParaRPr lang="en-GB" sz="2800"/>
          </a:p>
          <a:p>
            <a:pPr marL="0" indent="0" algn="ctr">
              <a:buNone/>
            </a:pPr>
            <a:r>
              <a:rPr lang="en-GB" sz="2800"/>
              <a:t>মোবাইল-০১৮১৩৮৮৫৫৬৫</a:t>
            </a:r>
            <a:endParaRPr lang="en-US" sz="2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AA9728-1D73-3443-A8E9-213948E1C8A2}"/>
              </a:ext>
            </a:extLst>
          </p:cNvPr>
          <p:cNvSpPr/>
          <p:nvPr/>
        </p:nvSpPr>
        <p:spPr>
          <a:xfrm>
            <a:off x="4728105" y="0"/>
            <a:ext cx="3689385" cy="1828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/>
              <a:t>পরিচিতি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741308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0513EE-F08E-6D42-9E2D-A9D996216597}"/>
              </a:ext>
            </a:extLst>
          </p:cNvPr>
          <p:cNvSpPr txBox="1"/>
          <p:nvPr/>
        </p:nvSpPr>
        <p:spPr>
          <a:xfrm>
            <a:off x="5185198" y="254024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FE3905F-72C4-0944-AC5C-E10DF105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90" y="179930"/>
            <a:ext cx="11539910" cy="1434466"/>
          </a:xfrm>
        </p:spPr>
        <p:txBody>
          <a:bodyPr>
            <a:normAutofit fontScale="90000"/>
          </a:bodyPr>
          <a:lstStyle/>
          <a:p>
            <a:r>
              <a:rPr lang="en-GB" sz="5400">
                <a:solidFill>
                  <a:srgbClr val="FF0000"/>
                </a:solidFill>
              </a:rPr>
              <a:t>* প্রাণিগুলো দেখতে কি একই রকম?একই বৈশিষ্ট্য? 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6F9AD7-D789-9341-AB95-3D257635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3" y="4250948"/>
            <a:ext cx="2802177" cy="1828799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886FE576-832A-6549-9A46-E981023C4FF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3" b="19283"/>
          <a:stretch/>
        </p:blipFill>
        <p:spPr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B002D99-A91E-7B4B-A548-CBE5554E1AA5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52463" y="4369041"/>
            <a:ext cx="3124857" cy="203624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BA7E33-6767-144D-8601-BE6A2280A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B8C8592A-00D4-9A41-89C3-F249310CF2A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6" b="13566"/>
          <a:stretch/>
        </p:blipFill>
        <p:spPr>
          <a:xfrm>
            <a:off x="4583434" y="1147079"/>
            <a:ext cx="3774416" cy="294862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81AE530-CAC9-4E47-87A8-1B77B85C9D5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8B3C89-1D24-A249-AD6B-50314F1E2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4EB08A85-B250-134B-9F83-A64CD1A2DDEF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3" b="31143"/>
          <a:stretch/>
        </p:blipFill>
        <p:spPr>
          <a:xfrm>
            <a:off x="8062396" y="1228060"/>
            <a:ext cx="3909132" cy="2632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90977FDE-3148-C94B-99C1-CDC828EB1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" y="4274994"/>
            <a:ext cx="3698541" cy="22243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DF43B0DB-DA79-4144-917E-342692509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67" y="4164265"/>
            <a:ext cx="3965498" cy="273341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849A6FEE-A60E-E343-A332-DBE27F0D0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96" y="3940449"/>
            <a:ext cx="4210238" cy="30047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5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356F068-6F45-BF4D-BA13-051B0B68C080}"/>
              </a:ext>
            </a:extLst>
          </p:cNvPr>
          <p:cNvSpPr/>
          <p:nvPr/>
        </p:nvSpPr>
        <p:spPr>
          <a:xfrm>
            <a:off x="2369307" y="1147953"/>
            <a:ext cx="7778698" cy="4562094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/>
              <a:t>বিষয়ঃ বিজ্ঞান</a:t>
            </a:r>
          </a:p>
          <a:p>
            <a:pPr algn="ctr"/>
            <a:r>
              <a:rPr lang="en-GB" sz="5400"/>
              <a:t>অধ্যায়ঃ প্রথম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2204246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onal Stripe 3">
            <a:extLst>
              <a:ext uri="{FF2B5EF4-FFF2-40B4-BE49-F238E27FC236}">
                <a16:creationId xmlns:a16="http://schemas.microsoft.com/office/drawing/2014/main" id="{E1BC16F5-90F3-7444-A0D5-BB9E91B064D2}"/>
              </a:ext>
            </a:extLst>
          </p:cNvPr>
          <p:cNvSpPr/>
          <p:nvPr/>
        </p:nvSpPr>
        <p:spPr>
          <a:xfrm>
            <a:off x="2009448" y="228148"/>
            <a:ext cx="9380067" cy="5673527"/>
          </a:xfrm>
          <a:prstGeom prst="diagStripe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4400">
                <a:solidFill>
                  <a:schemeClr val="tx1"/>
                </a:solidFill>
              </a:rPr>
              <a:t>আজকের পাঠঃ প্রাণিজগৎ এর শ্রেণিবিন্যাস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26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>
            <a:extLst>
              <a:ext uri="{FF2B5EF4-FFF2-40B4-BE49-F238E27FC236}">
                <a16:creationId xmlns:a16="http://schemas.microsoft.com/office/drawing/2014/main" id="{3AC28CDB-BEA2-954C-AD9A-9BF71FD4B1A0}"/>
              </a:ext>
            </a:extLst>
          </p:cNvPr>
          <p:cNvSpPr/>
          <p:nvPr/>
        </p:nvSpPr>
        <p:spPr>
          <a:xfrm>
            <a:off x="2880484" y="179929"/>
            <a:ext cx="6042384" cy="2087178"/>
          </a:xfrm>
          <a:prstGeom prst="corne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 </a:t>
            </a:r>
            <a:r>
              <a:rPr lang="en-GB" sz="8000"/>
              <a:t>শিখনফল</a:t>
            </a:r>
            <a:endParaRPr lang="en-US" sz="8000"/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7F7F2AFC-24AF-4A4D-B140-21E75509F6E1}"/>
              </a:ext>
            </a:extLst>
          </p:cNvPr>
          <p:cNvSpPr/>
          <p:nvPr/>
        </p:nvSpPr>
        <p:spPr>
          <a:xfrm>
            <a:off x="629752" y="2303093"/>
            <a:ext cx="10543849" cy="4374978"/>
          </a:xfrm>
          <a:prstGeom prst="bevel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4800"/>
              <a:t>অমেরুদণ্ডী প্রাণির শ্রেণিবিন্যাস করতে পারবে।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4800"/>
              <a:t>মেরুদণ্ডী প্রাণির শ্রেণিবিন্যাস করতে পারবে।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B173C5C1-5C01-EB49-8C29-9FB2CA713AF3}"/>
              </a:ext>
            </a:extLst>
          </p:cNvPr>
          <p:cNvSpPr/>
          <p:nvPr/>
        </p:nvSpPr>
        <p:spPr>
          <a:xfrm>
            <a:off x="743107" y="550133"/>
            <a:ext cx="10237970" cy="5757733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*শ্রেণিবিন্যাস কী?</a:t>
            </a:r>
          </a:p>
          <a:p>
            <a:pPr algn="ctr"/>
            <a:r>
              <a:rPr lang="en-GB" sz="4800"/>
              <a:t>#  সহজে সুশৃঙ্খলভাবে বিশাল প্রাণিজগৎকে  জানার জন্য এর বিন্যাস্ত করার প্রয়োজন। আর বিন্যাস্ত করার পদ্বতিকে শ্রেণিবিন্যাস বলে।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680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E9E1-1A1E-3F47-8624-1D0A8AF5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31" y="143943"/>
            <a:ext cx="10823876" cy="1781298"/>
          </a:xfrm>
        </p:spPr>
        <p:txBody>
          <a:bodyPr>
            <a:noAutofit/>
          </a:bodyPr>
          <a:lstStyle/>
          <a:p>
            <a:r>
              <a:rPr lang="en-GB"/>
              <a:t>**</a:t>
            </a:r>
            <a:r>
              <a:rPr lang="en-GB" sz="4000">
                <a:solidFill>
                  <a:srgbClr val="FF0000"/>
                </a:solidFill>
              </a:rPr>
              <a:t> প্রকৃত বিজ্ঞানী ক্যারোলাস লিনিয়াসকে শ্রেণিবিন্যাসের জনক বলে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DB4E724-7F7D-4A42-B8D9-AA470C9656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69" y="0"/>
            <a:ext cx="3670557" cy="4760912"/>
          </a:xfrm>
          <a:prstGeom prst="rect">
            <a:avLst/>
          </a:prstGeom>
        </p:spPr>
      </p:pic>
      <p:sp>
        <p:nvSpPr>
          <p:cNvPr id="5" name="Flowchart: Card 4">
            <a:extLst>
              <a:ext uri="{FF2B5EF4-FFF2-40B4-BE49-F238E27FC236}">
                <a16:creationId xmlns:a16="http://schemas.microsoft.com/office/drawing/2014/main" id="{610C36AC-359A-E546-9BF5-DF39034B92B6}"/>
              </a:ext>
            </a:extLst>
          </p:cNvPr>
          <p:cNvSpPr/>
          <p:nvPr/>
        </p:nvSpPr>
        <p:spPr>
          <a:xfrm>
            <a:off x="297931" y="2950838"/>
            <a:ext cx="8248703" cy="3578770"/>
          </a:xfrm>
          <a:prstGeom prst="flowChartPunchedCar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algn="just"/>
            <a:r>
              <a:rPr lang="en-GB" sz="3200"/>
              <a:t>দ্বিপদ নামকরণঃ- একটি জীবের বৈজ্ঞানিক নাম দুই অংশ বা পদবিশিষ্ট হয়। এই নামকরণকে দ্বিপদ নামকরণ বা বৈজ্ঞানিক নামকরণ বলে।</a:t>
            </a:r>
          </a:p>
          <a:p>
            <a:pPr lvl="1" algn="just"/>
            <a:r>
              <a:rPr lang="en-GB" sz="3200"/>
              <a:t>যেমন-</a:t>
            </a:r>
            <a:r>
              <a:rPr lang="en-GB" sz="3200" u="sng"/>
              <a:t>Homo </a:t>
            </a:r>
            <a:r>
              <a:rPr lang="en-GB" sz="3200"/>
              <a:t> </a:t>
            </a:r>
            <a:r>
              <a:rPr lang="en-GB" sz="3200" u="sng"/>
              <a:t>Sapiens</a:t>
            </a:r>
            <a:r>
              <a:rPr lang="en-GB" sz="3200"/>
              <a:t>।</a:t>
            </a:r>
            <a:endParaRPr lang="en-US" sz="3200" u="sng"/>
          </a:p>
        </p:txBody>
      </p:sp>
    </p:spTree>
    <p:extLst>
      <p:ext uri="{BB962C8B-B14F-4D97-AF65-F5344CB8AC3E}">
        <p14:creationId xmlns:p14="http://schemas.microsoft.com/office/powerpoint/2010/main" val="38183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EDD58C3D-95CA-FA43-9293-DE9FD4F417C7}"/>
              </a:ext>
            </a:extLst>
          </p:cNvPr>
          <p:cNvSpPr/>
          <p:nvPr/>
        </p:nvSpPr>
        <p:spPr>
          <a:xfrm>
            <a:off x="4512623" y="0"/>
            <a:ext cx="2468628" cy="2051193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জীবজগৎ </a:t>
            </a:r>
            <a:endParaRPr lang="en-US" sz="360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C294A3D-8BAD-DE43-9B90-550381DFFC93}"/>
              </a:ext>
            </a:extLst>
          </p:cNvPr>
          <p:cNvSpPr/>
          <p:nvPr/>
        </p:nvSpPr>
        <p:spPr>
          <a:xfrm rot="10800000" flipH="1" flipV="1">
            <a:off x="5523825" y="1943236"/>
            <a:ext cx="572175" cy="1709326"/>
          </a:xfrm>
          <a:prstGeom prst="downArrow">
            <a:avLst>
              <a:gd name="adj1" fmla="val 100000"/>
              <a:gd name="adj2" fmla="val 221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B9348ED-B227-0748-B0B9-965720FC6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5767"/>
              </p:ext>
            </p:extLst>
          </p:nvPr>
        </p:nvGraphicFramePr>
        <p:xfrm>
          <a:off x="187126" y="3044636"/>
          <a:ext cx="1183214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428">
                  <a:extLst>
                    <a:ext uri="{9D8B030D-6E8A-4147-A177-3AD203B41FA5}">
                      <a16:colId xmlns:a16="http://schemas.microsoft.com/office/drawing/2014/main" val="159974634"/>
                    </a:ext>
                  </a:extLst>
                </a:gridCol>
                <a:gridCol w="2366428">
                  <a:extLst>
                    <a:ext uri="{9D8B030D-6E8A-4147-A177-3AD203B41FA5}">
                      <a16:colId xmlns:a16="http://schemas.microsoft.com/office/drawing/2014/main" val="413873059"/>
                    </a:ext>
                  </a:extLst>
                </a:gridCol>
                <a:gridCol w="2366428">
                  <a:extLst>
                    <a:ext uri="{9D8B030D-6E8A-4147-A177-3AD203B41FA5}">
                      <a16:colId xmlns:a16="http://schemas.microsoft.com/office/drawing/2014/main" val="520422983"/>
                    </a:ext>
                  </a:extLst>
                </a:gridCol>
                <a:gridCol w="2366428">
                  <a:extLst>
                    <a:ext uri="{9D8B030D-6E8A-4147-A177-3AD203B41FA5}">
                      <a16:colId xmlns:a16="http://schemas.microsoft.com/office/drawing/2014/main" val="2381157472"/>
                    </a:ext>
                  </a:extLst>
                </a:gridCol>
                <a:gridCol w="2366428">
                  <a:extLst>
                    <a:ext uri="{9D8B030D-6E8A-4147-A177-3AD203B41FA5}">
                      <a16:colId xmlns:a16="http://schemas.microsoft.com/office/drawing/2014/main" val="3985633789"/>
                    </a:ext>
                  </a:extLst>
                </a:gridCol>
              </a:tblGrid>
              <a:tr h="1219686"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মনেরা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/>
                        <a:t>প্রোটিস্টা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/>
                        <a:t>ফানজাই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800"/>
                        <a:t>প্ল্যানটি</a:t>
                      </a:r>
                      <a:endParaRPr lang="en-US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/>
                        <a:t>অ্যানিম্যালিয়া</a:t>
                      </a:r>
                      <a:endParaRPr lang="en-US" sz="4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13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2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Celestial</vt:lpstr>
      <vt:lpstr>PowerPoint Presentation</vt:lpstr>
      <vt:lpstr>PowerPoint Presentation</vt:lpstr>
      <vt:lpstr>* প্রাণিগুলো দেখতে কি একই রকম?একই বৈশিষ্ট্য? </vt:lpstr>
      <vt:lpstr>PowerPoint Presentation</vt:lpstr>
      <vt:lpstr>PowerPoint Presentation</vt:lpstr>
      <vt:lpstr>PowerPoint Presentation</vt:lpstr>
      <vt:lpstr>PowerPoint Presentation</vt:lpstr>
      <vt:lpstr>** প্রকৃত বিজ্ঞানী ক্যারোলাস লিনিয়াসকে শ্রেণিবিন্যাসের জনক বলে</vt:lpstr>
      <vt:lpstr>PowerPoint Presentation</vt:lpstr>
      <vt:lpstr>PowerPoint Presentation</vt:lpstr>
      <vt:lpstr>PowerPoint Presentation</vt:lpstr>
      <vt:lpstr>PowerPoint Presentation</vt:lpstr>
      <vt:lpstr>২। নিডারিয়া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8801813885565</dc:creator>
  <cp:lastModifiedBy>8801813885565</cp:lastModifiedBy>
  <cp:revision>43</cp:revision>
  <dcterms:created xsi:type="dcterms:W3CDTF">2019-09-02T15:46:12Z</dcterms:created>
  <dcterms:modified xsi:type="dcterms:W3CDTF">2019-09-24T12:40:13Z</dcterms:modified>
</cp:coreProperties>
</file>