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6"/>
  </p:notesMasterIdLst>
  <p:sldIdLst>
    <p:sldId id="256" r:id="rId2"/>
    <p:sldId id="257" r:id="rId3"/>
    <p:sldId id="258" r:id="rId4"/>
    <p:sldId id="266" r:id="rId5"/>
    <p:sldId id="277" r:id="rId6"/>
    <p:sldId id="268" r:id="rId7"/>
    <p:sldId id="269" r:id="rId8"/>
    <p:sldId id="271" r:id="rId9"/>
    <p:sldId id="272" r:id="rId10"/>
    <p:sldId id="273" r:id="rId11"/>
    <p:sldId id="278" r:id="rId12"/>
    <p:sldId id="274" r:id="rId13"/>
    <p:sldId id="279" r:id="rId14"/>
    <p:sldId id="280" r:id="rId15"/>
    <p:sldId id="281" r:id="rId16"/>
    <p:sldId id="282" r:id="rId17"/>
    <p:sldId id="283" r:id="rId18"/>
    <p:sldId id="284" r:id="rId19"/>
    <p:sldId id="285" r:id="rId20"/>
    <p:sldId id="287" r:id="rId21"/>
    <p:sldId id="286" r:id="rId22"/>
    <p:sldId id="288" r:id="rId23"/>
    <p:sldId id="275" r:id="rId24"/>
    <p:sldId id="2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sorterViewPr>
    <p:cViewPr>
      <p:scale>
        <a:sx n="75" d="100"/>
        <a:sy n="75" d="100"/>
      </p:scale>
      <p:origin x="0" y="-1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98BC6-D07A-4548-9F07-0A19399313E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6FD3B375-07D3-448C-AB71-B72B3A68FBEC}">
      <dgm:prSet phldrT="[Text]" phldr="1"/>
      <dgm:spPr>
        <a:solidFill>
          <a:srgbClr val="7030A0"/>
        </a:solidFill>
      </dgm:spPr>
      <dgm:t>
        <a:bodyPr/>
        <a:lstStyle/>
        <a:p>
          <a:endParaRPr lang="en-US" dirty="0"/>
        </a:p>
      </dgm:t>
    </dgm:pt>
    <dgm:pt modelId="{38B56D65-4B17-4703-94D9-DF1E5D48E8E6}" type="parTrans" cxnId="{A84563F0-4873-460B-B03B-D9270B2C3FCB}">
      <dgm:prSet/>
      <dgm:spPr/>
      <dgm:t>
        <a:bodyPr/>
        <a:lstStyle/>
        <a:p>
          <a:endParaRPr lang="en-US"/>
        </a:p>
      </dgm:t>
    </dgm:pt>
    <dgm:pt modelId="{24814CE2-FDEF-478C-B990-C3A2E09D6763}" type="sibTrans" cxnId="{A84563F0-4873-460B-B03B-D9270B2C3FCB}">
      <dgm:prSet/>
      <dgm:spPr/>
      <dgm:t>
        <a:bodyPr/>
        <a:lstStyle/>
        <a:p>
          <a:endParaRPr lang="en-US"/>
        </a:p>
      </dgm:t>
    </dgm:pt>
    <dgm:pt modelId="{69FB1585-EAD3-4E38-9BCE-A3EC2377A9A6}">
      <dgm:prSet phldrT="[Text]" custT="1"/>
      <dgm:spPr>
        <a:solidFill>
          <a:srgbClr val="FF0000"/>
        </a:solidFill>
      </dgm:spPr>
      <dgm:t>
        <a:bodyPr/>
        <a:lstStyle/>
        <a:p>
          <a:r>
            <a:rPr lang="bn-IN" sz="4000" dirty="0" smtClean="0">
              <a:latin typeface="NikoshBAN" panose="02000000000000000000" pitchFamily="2" charset="0"/>
              <a:cs typeface="NikoshBAN" panose="02000000000000000000" pitchFamily="2" charset="0"/>
            </a:rPr>
            <a:t>সচিবালয়</a:t>
          </a:r>
          <a:endParaRPr lang="en-US" sz="4000" dirty="0">
            <a:latin typeface="NikoshBAN" panose="02000000000000000000" pitchFamily="2" charset="0"/>
            <a:cs typeface="NikoshBAN" panose="02000000000000000000" pitchFamily="2" charset="0"/>
          </a:endParaRPr>
        </a:p>
      </dgm:t>
    </dgm:pt>
    <dgm:pt modelId="{7E233AA4-1CC0-467B-8E20-C4E35D5EA41A}" type="parTrans" cxnId="{66EE4F53-CF02-4F4A-B561-6885C811E369}">
      <dgm:prSet/>
      <dgm:spPr/>
      <dgm:t>
        <a:bodyPr/>
        <a:lstStyle/>
        <a:p>
          <a:endParaRPr lang="en-US"/>
        </a:p>
      </dgm:t>
    </dgm:pt>
    <dgm:pt modelId="{4A1B302B-595C-43D0-A6F4-E8BC06E97F17}" type="sibTrans" cxnId="{66EE4F53-CF02-4F4A-B561-6885C811E369}">
      <dgm:prSet/>
      <dgm:spPr/>
      <dgm:t>
        <a:bodyPr/>
        <a:lstStyle/>
        <a:p>
          <a:endParaRPr lang="en-US"/>
        </a:p>
      </dgm:t>
    </dgm:pt>
    <dgm:pt modelId="{C353B145-1C6E-4BD4-B7A0-D673ABFBA6E0}">
      <dgm:prSet phldrT="[Text]" custT="1"/>
      <dgm:spPr>
        <a:solidFill>
          <a:srgbClr val="002060"/>
        </a:solidFill>
      </dgm:spPr>
      <dgm:t>
        <a:bodyPr/>
        <a:lstStyle/>
        <a:p>
          <a:r>
            <a:rPr lang="bn-IN" sz="4000" dirty="0" smtClean="0">
              <a:latin typeface="NikoshBAN" panose="02000000000000000000" pitchFamily="2" charset="0"/>
              <a:cs typeface="NikoshBAN" panose="02000000000000000000" pitchFamily="2" charset="0"/>
            </a:rPr>
            <a:t>অছি পরিষদ</a:t>
          </a:r>
          <a:endParaRPr lang="en-US" sz="4000" dirty="0">
            <a:latin typeface="NikoshBAN" panose="02000000000000000000" pitchFamily="2" charset="0"/>
            <a:cs typeface="NikoshBAN" panose="02000000000000000000" pitchFamily="2" charset="0"/>
          </a:endParaRPr>
        </a:p>
      </dgm:t>
    </dgm:pt>
    <dgm:pt modelId="{5C5FDFC5-D81E-4856-87C1-264BD34A9A4D}" type="parTrans" cxnId="{886D705D-FD63-4D0B-8F39-87405B5DD19D}">
      <dgm:prSet/>
      <dgm:spPr/>
      <dgm:t>
        <a:bodyPr/>
        <a:lstStyle/>
        <a:p>
          <a:endParaRPr lang="en-US"/>
        </a:p>
      </dgm:t>
    </dgm:pt>
    <dgm:pt modelId="{03BB6B44-EC59-45AF-A670-364ACB656E66}" type="sibTrans" cxnId="{886D705D-FD63-4D0B-8F39-87405B5DD19D}">
      <dgm:prSet/>
      <dgm:spPr/>
      <dgm:t>
        <a:bodyPr/>
        <a:lstStyle/>
        <a:p>
          <a:endParaRPr lang="en-US"/>
        </a:p>
      </dgm:t>
    </dgm:pt>
    <dgm:pt modelId="{C5D0DBA8-C0E7-4A55-9765-6F2380B3F028}">
      <dgm:prSet phldrT="[Text]" custT="1"/>
      <dgm:spPr>
        <a:solidFill>
          <a:srgbClr val="92D050"/>
        </a:solidFill>
      </dgm:spPr>
      <dgm:t>
        <a:bodyPr/>
        <a:lstStyle/>
        <a:p>
          <a:r>
            <a:rPr lang="bn-IN" sz="4000" dirty="0" smtClean="0">
              <a:solidFill>
                <a:schemeClr val="tx1"/>
              </a:solidFill>
              <a:latin typeface="NikoshBAN" panose="02000000000000000000" pitchFamily="2" charset="0"/>
              <a:cs typeface="NikoshBAN" panose="02000000000000000000" pitchFamily="2" charset="0"/>
            </a:rPr>
            <a:t>নিরাপত্তা পরিষদ</a:t>
          </a:r>
          <a:endParaRPr lang="en-US" sz="4000" dirty="0">
            <a:solidFill>
              <a:schemeClr val="tx1"/>
            </a:solidFill>
            <a:latin typeface="NikoshBAN" panose="02000000000000000000" pitchFamily="2" charset="0"/>
            <a:cs typeface="NikoshBAN" panose="02000000000000000000" pitchFamily="2" charset="0"/>
          </a:endParaRPr>
        </a:p>
      </dgm:t>
    </dgm:pt>
    <dgm:pt modelId="{54D2348F-0B71-4020-B3CF-D5B0E660AFCD}" type="parTrans" cxnId="{91964544-DC2E-47AF-8122-4CCB49BE4DB3}">
      <dgm:prSet/>
      <dgm:spPr/>
      <dgm:t>
        <a:bodyPr/>
        <a:lstStyle/>
        <a:p>
          <a:endParaRPr lang="en-US"/>
        </a:p>
      </dgm:t>
    </dgm:pt>
    <dgm:pt modelId="{28B44D98-C438-4AFB-9412-4919DF90A2E0}" type="sibTrans" cxnId="{91964544-DC2E-47AF-8122-4CCB49BE4DB3}">
      <dgm:prSet/>
      <dgm:spPr/>
      <dgm:t>
        <a:bodyPr/>
        <a:lstStyle/>
        <a:p>
          <a:endParaRPr lang="en-US"/>
        </a:p>
      </dgm:t>
    </dgm:pt>
    <dgm:pt modelId="{05041C4A-EE2C-4BCF-BCF7-D10266C3C8A2}">
      <dgm:prSet phldrT="[Text]" custT="1"/>
      <dgm:spPr>
        <a:solidFill>
          <a:srgbClr val="00B050"/>
        </a:solidFill>
      </dgm:spPr>
      <dgm:t>
        <a:bodyPr/>
        <a:lstStyle/>
        <a:p>
          <a:r>
            <a:rPr lang="bn-IN" sz="3200" dirty="0" smtClean="0">
              <a:solidFill>
                <a:schemeClr val="tx1"/>
              </a:solidFill>
              <a:latin typeface="NikoshBAN" panose="02000000000000000000" pitchFamily="2" charset="0"/>
              <a:cs typeface="NikoshBAN" panose="02000000000000000000" pitchFamily="2" charset="0"/>
            </a:rPr>
            <a:t>অর্থনৈতিক ও সামাজিক পরিষদ </a:t>
          </a:r>
          <a:endParaRPr lang="en-US" sz="3200" dirty="0">
            <a:solidFill>
              <a:schemeClr val="tx1"/>
            </a:solidFill>
            <a:latin typeface="NikoshBAN" panose="02000000000000000000" pitchFamily="2" charset="0"/>
            <a:cs typeface="NikoshBAN" panose="02000000000000000000" pitchFamily="2" charset="0"/>
          </a:endParaRPr>
        </a:p>
      </dgm:t>
    </dgm:pt>
    <dgm:pt modelId="{20C93E5B-7254-443B-A43A-176CFC12F2B0}" type="parTrans" cxnId="{87CC1C8E-ED4A-4C1C-A70B-E485F302327D}">
      <dgm:prSet/>
      <dgm:spPr/>
      <dgm:t>
        <a:bodyPr/>
        <a:lstStyle/>
        <a:p>
          <a:endParaRPr lang="en-US"/>
        </a:p>
      </dgm:t>
    </dgm:pt>
    <dgm:pt modelId="{45EB48EC-C792-42AB-BCA1-0D74D4C08F62}" type="sibTrans" cxnId="{87CC1C8E-ED4A-4C1C-A70B-E485F302327D}">
      <dgm:prSet/>
      <dgm:spPr/>
      <dgm:t>
        <a:bodyPr/>
        <a:lstStyle/>
        <a:p>
          <a:endParaRPr lang="en-US"/>
        </a:p>
      </dgm:t>
    </dgm:pt>
    <dgm:pt modelId="{3C7988D9-D5D8-40D5-8577-DE5D6DE4E12D}">
      <dgm:prSet phldrT="[Text]"/>
      <dgm:spPr>
        <a:solidFill>
          <a:srgbClr val="0070C0"/>
        </a:solidFill>
      </dgm:spPr>
      <dgm:t>
        <a:bodyPr/>
        <a:lstStyle/>
        <a:p>
          <a:r>
            <a:rPr lang="bn-IN" dirty="0" smtClean="0">
              <a:latin typeface="NikoshBAN" panose="02000000000000000000" pitchFamily="2" charset="0"/>
              <a:cs typeface="NikoshBAN" panose="02000000000000000000" pitchFamily="2" charset="0"/>
            </a:rPr>
            <a:t>আন্তর্জাতিক আদালত</a:t>
          </a:r>
          <a:endParaRPr lang="en-US" dirty="0">
            <a:latin typeface="NikoshBAN" panose="02000000000000000000" pitchFamily="2" charset="0"/>
            <a:cs typeface="NikoshBAN" panose="02000000000000000000" pitchFamily="2" charset="0"/>
          </a:endParaRPr>
        </a:p>
      </dgm:t>
    </dgm:pt>
    <dgm:pt modelId="{FF91F74B-8E59-4A97-9062-ECD8211E66E3}" type="parTrans" cxnId="{E11183BC-BC5C-4E08-9114-F080DAC5807D}">
      <dgm:prSet/>
      <dgm:spPr/>
      <dgm:t>
        <a:bodyPr/>
        <a:lstStyle/>
        <a:p>
          <a:endParaRPr lang="en-US"/>
        </a:p>
      </dgm:t>
    </dgm:pt>
    <dgm:pt modelId="{6822EFEA-8F9C-4517-8815-5D3611138688}" type="sibTrans" cxnId="{E11183BC-BC5C-4E08-9114-F080DAC5807D}">
      <dgm:prSet/>
      <dgm:spPr/>
      <dgm:t>
        <a:bodyPr/>
        <a:lstStyle/>
        <a:p>
          <a:endParaRPr lang="en-US"/>
        </a:p>
      </dgm:t>
    </dgm:pt>
    <dgm:pt modelId="{F9C1462F-D477-416E-A4E2-B5A0ABDA46E4}">
      <dgm:prSet phldrT="[Text]" custT="1"/>
      <dgm:spPr>
        <a:solidFill>
          <a:srgbClr val="C00000"/>
        </a:solidFill>
      </dgm:spPr>
      <dgm:t>
        <a:bodyPr/>
        <a:lstStyle/>
        <a:p>
          <a:r>
            <a:rPr lang="bn-IN" sz="4000" dirty="0" smtClean="0">
              <a:latin typeface="NikoshBAN" panose="02000000000000000000" pitchFamily="2" charset="0"/>
              <a:cs typeface="NikoshBAN" panose="02000000000000000000" pitchFamily="2" charset="0"/>
            </a:rPr>
            <a:t>সাধারন পরিষদ</a:t>
          </a:r>
          <a:endParaRPr lang="en-US" sz="4000" dirty="0">
            <a:latin typeface="NikoshBAN" panose="02000000000000000000" pitchFamily="2" charset="0"/>
            <a:cs typeface="NikoshBAN" panose="02000000000000000000" pitchFamily="2" charset="0"/>
          </a:endParaRPr>
        </a:p>
      </dgm:t>
    </dgm:pt>
    <dgm:pt modelId="{7A8D26C5-4CFF-4E6C-8E27-A3609B1EB669}" type="parTrans" cxnId="{573D9EA6-B5FA-43ED-9E87-FB0AD84186D8}">
      <dgm:prSet/>
      <dgm:spPr/>
      <dgm:t>
        <a:bodyPr/>
        <a:lstStyle/>
        <a:p>
          <a:endParaRPr lang="en-US"/>
        </a:p>
      </dgm:t>
    </dgm:pt>
    <dgm:pt modelId="{0805F90E-C099-4AB7-A804-F9D908F51318}" type="sibTrans" cxnId="{573D9EA6-B5FA-43ED-9E87-FB0AD84186D8}">
      <dgm:prSet/>
      <dgm:spPr/>
      <dgm:t>
        <a:bodyPr/>
        <a:lstStyle/>
        <a:p>
          <a:endParaRPr lang="en-US"/>
        </a:p>
      </dgm:t>
    </dgm:pt>
    <dgm:pt modelId="{8A71A2C5-51E6-4858-AC34-6CD827954092}" type="pres">
      <dgm:prSet presAssocID="{0BE98BC6-D07A-4548-9F07-0A19399313E6}" presName="Name0" presStyleCnt="0">
        <dgm:presLayoutVars>
          <dgm:chMax val="1"/>
          <dgm:chPref val="1"/>
          <dgm:dir/>
          <dgm:animOne val="branch"/>
          <dgm:animLvl val="lvl"/>
        </dgm:presLayoutVars>
      </dgm:prSet>
      <dgm:spPr/>
      <dgm:t>
        <a:bodyPr/>
        <a:lstStyle/>
        <a:p>
          <a:endParaRPr lang="en-US"/>
        </a:p>
      </dgm:t>
    </dgm:pt>
    <dgm:pt modelId="{D248DED5-88E6-41BC-8AED-8B5D5332FD1E}" type="pres">
      <dgm:prSet presAssocID="{6FD3B375-07D3-448C-AB71-B72B3A68FBEC}" presName="Parent" presStyleLbl="node0" presStyleIdx="0" presStyleCnt="1">
        <dgm:presLayoutVars>
          <dgm:chMax val="6"/>
          <dgm:chPref val="6"/>
        </dgm:presLayoutVars>
      </dgm:prSet>
      <dgm:spPr/>
      <dgm:t>
        <a:bodyPr/>
        <a:lstStyle/>
        <a:p>
          <a:endParaRPr lang="en-US"/>
        </a:p>
      </dgm:t>
    </dgm:pt>
    <dgm:pt modelId="{675B17AC-1881-412F-A485-4A1D1866FEAA}" type="pres">
      <dgm:prSet presAssocID="{69FB1585-EAD3-4E38-9BCE-A3EC2377A9A6}" presName="Accent1" presStyleCnt="0"/>
      <dgm:spPr/>
    </dgm:pt>
    <dgm:pt modelId="{0ABEE079-BA60-42EA-AF4B-7FE239CE1CEA}" type="pres">
      <dgm:prSet presAssocID="{69FB1585-EAD3-4E38-9BCE-A3EC2377A9A6}" presName="Accent" presStyleLbl="bgShp" presStyleIdx="0" presStyleCnt="6"/>
      <dgm:spPr/>
    </dgm:pt>
    <dgm:pt modelId="{CF4BEE67-5BE0-4AF1-BA13-84B7FA0FA038}" type="pres">
      <dgm:prSet presAssocID="{69FB1585-EAD3-4E38-9BCE-A3EC2377A9A6}" presName="Child1" presStyleLbl="node1" presStyleIdx="0" presStyleCnt="6">
        <dgm:presLayoutVars>
          <dgm:chMax val="0"/>
          <dgm:chPref val="0"/>
          <dgm:bulletEnabled val="1"/>
        </dgm:presLayoutVars>
      </dgm:prSet>
      <dgm:spPr/>
      <dgm:t>
        <a:bodyPr/>
        <a:lstStyle/>
        <a:p>
          <a:endParaRPr lang="en-US"/>
        </a:p>
      </dgm:t>
    </dgm:pt>
    <dgm:pt modelId="{1A595F67-A21A-4C62-9466-F2CFE8EAC25D}" type="pres">
      <dgm:prSet presAssocID="{C353B145-1C6E-4BD4-B7A0-D673ABFBA6E0}" presName="Accent2" presStyleCnt="0"/>
      <dgm:spPr/>
    </dgm:pt>
    <dgm:pt modelId="{EFBC076A-FFD9-4517-BCD4-28EC2067F497}" type="pres">
      <dgm:prSet presAssocID="{C353B145-1C6E-4BD4-B7A0-D673ABFBA6E0}" presName="Accent" presStyleLbl="bgShp" presStyleIdx="1" presStyleCnt="6"/>
      <dgm:spPr/>
    </dgm:pt>
    <dgm:pt modelId="{3BC33672-DD14-436C-814C-5A74A031610C}" type="pres">
      <dgm:prSet presAssocID="{C353B145-1C6E-4BD4-B7A0-D673ABFBA6E0}" presName="Child2" presStyleLbl="node1" presStyleIdx="1" presStyleCnt="6">
        <dgm:presLayoutVars>
          <dgm:chMax val="0"/>
          <dgm:chPref val="0"/>
          <dgm:bulletEnabled val="1"/>
        </dgm:presLayoutVars>
      </dgm:prSet>
      <dgm:spPr/>
      <dgm:t>
        <a:bodyPr/>
        <a:lstStyle/>
        <a:p>
          <a:endParaRPr lang="en-US"/>
        </a:p>
      </dgm:t>
    </dgm:pt>
    <dgm:pt modelId="{7B21E776-C563-4C66-B84A-FBF9752D2182}" type="pres">
      <dgm:prSet presAssocID="{C5D0DBA8-C0E7-4A55-9765-6F2380B3F028}" presName="Accent3" presStyleCnt="0"/>
      <dgm:spPr/>
    </dgm:pt>
    <dgm:pt modelId="{AB663D69-A324-48F3-8C9A-73C948AD59A6}" type="pres">
      <dgm:prSet presAssocID="{C5D0DBA8-C0E7-4A55-9765-6F2380B3F028}" presName="Accent" presStyleLbl="bgShp" presStyleIdx="2" presStyleCnt="6"/>
      <dgm:spPr/>
    </dgm:pt>
    <dgm:pt modelId="{0F801ADF-2F07-414F-96D6-238B49EADACE}" type="pres">
      <dgm:prSet presAssocID="{C5D0DBA8-C0E7-4A55-9765-6F2380B3F028}" presName="Child3" presStyleLbl="node1" presStyleIdx="2" presStyleCnt="6">
        <dgm:presLayoutVars>
          <dgm:chMax val="0"/>
          <dgm:chPref val="0"/>
          <dgm:bulletEnabled val="1"/>
        </dgm:presLayoutVars>
      </dgm:prSet>
      <dgm:spPr/>
      <dgm:t>
        <a:bodyPr/>
        <a:lstStyle/>
        <a:p>
          <a:endParaRPr lang="en-US"/>
        </a:p>
      </dgm:t>
    </dgm:pt>
    <dgm:pt modelId="{C5A2FD93-5368-4BE2-9BED-57EAB6A64C38}" type="pres">
      <dgm:prSet presAssocID="{05041C4A-EE2C-4BCF-BCF7-D10266C3C8A2}" presName="Accent4" presStyleCnt="0"/>
      <dgm:spPr/>
    </dgm:pt>
    <dgm:pt modelId="{745AF57D-2B19-47F5-AEBA-E66F97328C6C}" type="pres">
      <dgm:prSet presAssocID="{05041C4A-EE2C-4BCF-BCF7-D10266C3C8A2}" presName="Accent" presStyleLbl="bgShp" presStyleIdx="3" presStyleCnt="6"/>
      <dgm:spPr/>
    </dgm:pt>
    <dgm:pt modelId="{77867BA3-6A8E-48FE-9C98-DA83AA79AD2A}" type="pres">
      <dgm:prSet presAssocID="{05041C4A-EE2C-4BCF-BCF7-D10266C3C8A2}" presName="Child4" presStyleLbl="node1" presStyleIdx="3" presStyleCnt="6">
        <dgm:presLayoutVars>
          <dgm:chMax val="0"/>
          <dgm:chPref val="0"/>
          <dgm:bulletEnabled val="1"/>
        </dgm:presLayoutVars>
      </dgm:prSet>
      <dgm:spPr/>
      <dgm:t>
        <a:bodyPr/>
        <a:lstStyle/>
        <a:p>
          <a:endParaRPr lang="en-US"/>
        </a:p>
      </dgm:t>
    </dgm:pt>
    <dgm:pt modelId="{2C2BC237-3F45-4EB4-84D6-F142A4C3CEE5}" type="pres">
      <dgm:prSet presAssocID="{3C7988D9-D5D8-40D5-8577-DE5D6DE4E12D}" presName="Accent5" presStyleCnt="0"/>
      <dgm:spPr/>
    </dgm:pt>
    <dgm:pt modelId="{212614BD-3631-4868-B83F-AC01A9E8F804}" type="pres">
      <dgm:prSet presAssocID="{3C7988D9-D5D8-40D5-8577-DE5D6DE4E12D}" presName="Accent" presStyleLbl="bgShp" presStyleIdx="4" presStyleCnt="6"/>
      <dgm:spPr/>
    </dgm:pt>
    <dgm:pt modelId="{A67692ED-8653-4499-BC44-D500FC221F03}" type="pres">
      <dgm:prSet presAssocID="{3C7988D9-D5D8-40D5-8577-DE5D6DE4E12D}" presName="Child5" presStyleLbl="node1" presStyleIdx="4" presStyleCnt="6">
        <dgm:presLayoutVars>
          <dgm:chMax val="0"/>
          <dgm:chPref val="0"/>
          <dgm:bulletEnabled val="1"/>
        </dgm:presLayoutVars>
      </dgm:prSet>
      <dgm:spPr/>
      <dgm:t>
        <a:bodyPr/>
        <a:lstStyle/>
        <a:p>
          <a:endParaRPr lang="en-US"/>
        </a:p>
      </dgm:t>
    </dgm:pt>
    <dgm:pt modelId="{F1108E00-8732-4DC2-9A0D-7AEB3726622D}" type="pres">
      <dgm:prSet presAssocID="{F9C1462F-D477-416E-A4E2-B5A0ABDA46E4}" presName="Accent6" presStyleCnt="0"/>
      <dgm:spPr/>
    </dgm:pt>
    <dgm:pt modelId="{55287F7C-3A4D-4A66-8EE0-D51139EC0F34}" type="pres">
      <dgm:prSet presAssocID="{F9C1462F-D477-416E-A4E2-B5A0ABDA46E4}" presName="Accent" presStyleLbl="bgShp" presStyleIdx="5" presStyleCnt="6"/>
      <dgm:spPr/>
    </dgm:pt>
    <dgm:pt modelId="{3DE370B8-BCB3-4268-B184-795BC2E43314}" type="pres">
      <dgm:prSet presAssocID="{F9C1462F-D477-416E-A4E2-B5A0ABDA46E4}" presName="Child6" presStyleLbl="node1" presStyleIdx="5" presStyleCnt="6">
        <dgm:presLayoutVars>
          <dgm:chMax val="0"/>
          <dgm:chPref val="0"/>
          <dgm:bulletEnabled val="1"/>
        </dgm:presLayoutVars>
      </dgm:prSet>
      <dgm:spPr/>
      <dgm:t>
        <a:bodyPr/>
        <a:lstStyle/>
        <a:p>
          <a:endParaRPr lang="en-US"/>
        </a:p>
      </dgm:t>
    </dgm:pt>
  </dgm:ptLst>
  <dgm:cxnLst>
    <dgm:cxn modelId="{573D9EA6-B5FA-43ED-9E87-FB0AD84186D8}" srcId="{6FD3B375-07D3-448C-AB71-B72B3A68FBEC}" destId="{F9C1462F-D477-416E-A4E2-B5A0ABDA46E4}" srcOrd="5" destOrd="0" parTransId="{7A8D26C5-4CFF-4E6C-8E27-A3609B1EB669}" sibTransId="{0805F90E-C099-4AB7-A804-F9D908F51318}"/>
    <dgm:cxn modelId="{F560ACC8-1145-4BAE-B8A0-F4A7E8A5AA9B}" type="presOf" srcId="{C353B145-1C6E-4BD4-B7A0-D673ABFBA6E0}" destId="{3BC33672-DD14-436C-814C-5A74A031610C}" srcOrd="0" destOrd="0" presId="urn:microsoft.com/office/officeart/2011/layout/HexagonRadial"/>
    <dgm:cxn modelId="{E11183BC-BC5C-4E08-9114-F080DAC5807D}" srcId="{6FD3B375-07D3-448C-AB71-B72B3A68FBEC}" destId="{3C7988D9-D5D8-40D5-8577-DE5D6DE4E12D}" srcOrd="4" destOrd="0" parTransId="{FF91F74B-8E59-4A97-9062-ECD8211E66E3}" sibTransId="{6822EFEA-8F9C-4517-8815-5D3611138688}"/>
    <dgm:cxn modelId="{917FF166-D48F-4213-A5F2-298384FE8207}" type="presOf" srcId="{C5D0DBA8-C0E7-4A55-9765-6F2380B3F028}" destId="{0F801ADF-2F07-414F-96D6-238B49EADACE}" srcOrd="0" destOrd="0" presId="urn:microsoft.com/office/officeart/2011/layout/HexagonRadial"/>
    <dgm:cxn modelId="{A84563F0-4873-460B-B03B-D9270B2C3FCB}" srcId="{0BE98BC6-D07A-4548-9F07-0A19399313E6}" destId="{6FD3B375-07D3-448C-AB71-B72B3A68FBEC}" srcOrd="0" destOrd="0" parTransId="{38B56D65-4B17-4703-94D9-DF1E5D48E8E6}" sibTransId="{24814CE2-FDEF-478C-B990-C3A2E09D6763}"/>
    <dgm:cxn modelId="{91964544-DC2E-47AF-8122-4CCB49BE4DB3}" srcId="{6FD3B375-07D3-448C-AB71-B72B3A68FBEC}" destId="{C5D0DBA8-C0E7-4A55-9765-6F2380B3F028}" srcOrd="2" destOrd="0" parTransId="{54D2348F-0B71-4020-B3CF-D5B0E660AFCD}" sibTransId="{28B44D98-C438-4AFB-9412-4919DF90A2E0}"/>
    <dgm:cxn modelId="{66EE4F53-CF02-4F4A-B561-6885C811E369}" srcId="{6FD3B375-07D3-448C-AB71-B72B3A68FBEC}" destId="{69FB1585-EAD3-4E38-9BCE-A3EC2377A9A6}" srcOrd="0" destOrd="0" parTransId="{7E233AA4-1CC0-467B-8E20-C4E35D5EA41A}" sibTransId="{4A1B302B-595C-43D0-A6F4-E8BC06E97F17}"/>
    <dgm:cxn modelId="{8B3347D1-53F9-4C63-AC19-FE16B7741E11}" type="presOf" srcId="{F9C1462F-D477-416E-A4E2-B5A0ABDA46E4}" destId="{3DE370B8-BCB3-4268-B184-795BC2E43314}" srcOrd="0" destOrd="0" presId="urn:microsoft.com/office/officeart/2011/layout/HexagonRadial"/>
    <dgm:cxn modelId="{06D61197-EB04-4E90-ABCF-84E4E436F534}" type="presOf" srcId="{0BE98BC6-D07A-4548-9F07-0A19399313E6}" destId="{8A71A2C5-51E6-4858-AC34-6CD827954092}" srcOrd="0" destOrd="0" presId="urn:microsoft.com/office/officeart/2011/layout/HexagonRadial"/>
    <dgm:cxn modelId="{3F008B25-CBFF-4F06-B52C-D96D589B17D3}" type="presOf" srcId="{3C7988D9-D5D8-40D5-8577-DE5D6DE4E12D}" destId="{A67692ED-8653-4499-BC44-D500FC221F03}" srcOrd="0" destOrd="0" presId="urn:microsoft.com/office/officeart/2011/layout/HexagonRadial"/>
    <dgm:cxn modelId="{886D705D-FD63-4D0B-8F39-87405B5DD19D}" srcId="{6FD3B375-07D3-448C-AB71-B72B3A68FBEC}" destId="{C353B145-1C6E-4BD4-B7A0-D673ABFBA6E0}" srcOrd="1" destOrd="0" parTransId="{5C5FDFC5-D81E-4856-87C1-264BD34A9A4D}" sibTransId="{03BB6B44-EC59-45AF-A670-364ACB656E66}"/>
    <dgm:cxn modelId="{91A61AC5-3653-4BDF-A4CB-D493BD80B2F7}" type="presOf" srcId="{05041C4A-EE2C-4BCF-BCF7-D10266C3C8A2}" destId="{77867BA3-6A8E-48FE-9C98-DA83AA79AD2A}" srcOrd="0" destOrd="0" presId="urn:microsoft.com/office/officeart/2011/layout/HexagonRadial"/>
    <dgm:cxn modelId="{87CC1C8E-ED4A-4C1C-A70B-E485F302327D}" srcId="{6FD3B375-07D3-448C-AB71-B72B3A68FBEC}" destId="{05041C4A-EE2C-4BCF-BCF7-D10266C3C8A2}" srcOrd="3" destOrd="0" parTransId="{20C93E5B-7254-443B-A43A-176CFC12F2B0}" sibTransId="{45EB48EC-C792-42AB-BCA1-0D74D4C08F62}"/>
    <dgm:cxn modelId="{F53FCC04-DFF4-42CF-983E-B0874BE03871}" type="presOf" srcId="{69FB1585-EAD3-4E38-9BCE-A3EC2377A9A6}" destId="{CF4BEE67-5BE0-4AF1-BA13-84B7FA0FA038}" srcOrd="0" destOrd="0" presId="urn:microsoft.com/office/officeart/2011/layout/HexagonRadial"/>
    <dgm:cxn modelId="{EB67F9F5-0BEC-47C5-8DA1-01F12EC84963}" type="presOf" srcId="{6FD3B375-07D3-448C-AB71-B72B3A68FBEC}" destId="{D248DED5-88E6-41BC-8AED-8B5D5332FD1E}" srcOrd="0" destOrd="0" presId="urn:microsoft.com/office/officeart/2011/layout/HexagonRadial"/>
    <dgm:cxn modelId="{0FA2C33B-B5EE-48A6-97D0-5BD302BA4314}" type="presParOf" srcId="{8A71A2C5-51E6-4858-AC34-6CD827954092}" destId="{D248DED5-88E6-41BC-8AED-8B5D5332FD1E}" srcOrd="0" destOrd="0" presId="urn:microsoft.com/office/officeart/2011/layout/HexagonRadial"/>
    <dgm:cxn modelId="{03A050E4-AB2C-40EB-B328-F104D5D661F1}" type="presParOf" srcId="{8A71A2C5-51E6-4858-AC34-6CD827954092}" destId="{675B17AC-1881-412F-A485-4A1D1866FEAA}" srcOrd="1" destOrd="0" presId="urn:microsoft.com/office/officeart/2011/layout/HexagonRadial"/>
    <dgm:cxn modelId="{93D01008-4F3F-46D5-AB9F-74B8C224CF8E}" type="presParOf" srcId="{675B17AC-1881-412F-A485-4A1D1866FEAA}" destId="{0ABEE079-BA60-42EA-AF4B-7FE239CE1CEA}" srcOrd="0" destOrd="0" presId="urn:microsoft.com/office/officeart/2011/layout/HexagonRadial"/>
    <dgm:cxn modelId="{A91EEB30-28E1-48EC-8C4D-F7B014D04DB1}" type="presParOf" srcId="{8A71A2C5-51E6-4858-AC34-6CD827954092}" destId="{CF4BEE67-5BE0-4AF1-BA13-84B7FA0FA038}" srcOrd="2" destOrd="0" presId="urn:microsoft.com/office/officeart/2011/layout/HexagonRadial"/>
    <dgm:cxn modelId="{0598A6C3-2D09-4C31-ADE3-A32F0F101278}" type="presParOf" srcId="{8A71A2C5-51E6-4858-AC34-6CD827954092}" destId="{1A595F67-A21A-4C62-9466-F2CFE8EAC25D}" srcOrd="3" destOrd="0" presId="urn:microsoft.com/office/officeart/2011/layout/HexagonRadial"/>
    <dgm:cxn modelId="{D6C4CDE5-EA85-40C7-AB89-AF9A919D4C40}" type="presParOf" srcId="{1A595F67-A21A-4C62-9466-F2CFE8EAC25D}" destId="{EFBC076A-FFD9-4517-BCD4-28EC2067F497}" srcOrd="0" destOrd="0" presId="urn:microsoft.com/office/officeart/2011/layout/HexagonRadial"/>
    <dgm:cxn modelId="{8E87C25C-A6B4-4431-9003-FC48042DC961}" type="presParOf" srcId="{8A71A2C5-51E6-4858-AC34-6CD827954092}" destId="{3BC33672-DD14-436C-814C-5A74A031610C}" srcOrd="4" destOrd="0" presId="urn:microsoft.com/office/officeart/2011/layout/HexagonRadial"/>
    <dgm:cxn modelId="{D1C2C3B9-8D53-494F-8B18-EA44FF68096E}" type="presParOf" srcId="{8A71A2C5-51E6-4858-AC34-6CD827954092}" destId="{7B21E776-C563-4C66-B84A-FBF9752D2182}" srcOrd="5" destOrd="0" presId="urn:microsoft.com/office/officeart/2011/layout/HexagonRadial"/>
    <dgm:cxn modelId="{0B20D9DE-4DDD-4368-91F1-CFE31FFC1D1F}" type="presParOf" srcId="{7B21E776-C563-4C66-B84A-FBF9752D2182}" destId="{AB663D69-A324-48F3-8C9A-73C948AD59A6}" srcOrd="0" destOrd="0" presId="urn:microsoft.com/office/officeart/2011/layout/HexagonRadial"/>
    <dgm:cxn modelId="{B4C92F08-8EB7-4D2F-AB66-F5C55E1B2035}" type="presParOf" srcId="{8A71A2C5-51E6-4858-AC34-6CD827954092}" destId="{0F801ADF-2F07-414F-96D6-238B49EADACE}" srcOrd="6" destOrd="0" presId="urn:microsoft.com/office/officeart/2011/layout/HexagonRadial"/>
    <dgm:cxn modelId="{2180EAF5-4743-4281-B5B7-AE55BBAA8622}" type="presParOf" srcId="{8A71A2C5-51E6-4858-AC34-6CD827954092}" destId="{C5A2FD93-5368-4BE2-9BED-57EAB6A64C38}" srcOrd="7" destOrd="0" presId="urn:microsoft.com/office/officeart/2011/layout/HexagonRadial"/>
    <dgm:cxn modelId="{0E6A8215-BFA3-4A54-A1F7-29E2E10E210E}" type="presParOf" srcId="{C5A2FD93-5368-4BE2-9BED-57EAB6A64C38}" destId="{745AF57D-2B19-47F5-AEBA-E66F97328C6C}" srcOrd="0" destOrd="0" presId="urn:microsoft.com/office/officeart/2011/layout/HexagonRadial"/>
    <dgm:cxn modelId="{DAD51174-B7F9-41FC-99A3-806F2AD3E624}" type="presParOf" srcId="{8A71A2C5-51E6-4858-AC34-6CD827954092}" destId="{77867BA3-6A8E-48FE-9C98-DA83AA79AD2A}" srcOrd="8" destOrd="0" presId="urn:microsoft.com/office/officeart/2011/layout/HexagonRadial"/>
    <dgm:cxn modelId="{23430DE4-4C3E-4347-A7EB-3B01D5385A2B}" type="presParOf" srcId="{8A71A2C5-51E6-4858-AC34-6CD827954092}" destId="{2C2BC237-3F45-4EB4-84D6-F142A4C3CEE5}" srcOrd="9" destOrd="0" presId="urn:microsoft.com/office/officeart/2011/layout/HexagonRadial"/>
    <dgm:cxn modelId="{36D43ABB-709D-41F2-AACE-E02DA0F739B8}" type="presParOf" srcId="{2C2BC237-3F45-4EB4-84D6-F142A4C3CEE5}" destId="{212614BD-3631-4868-B83F-AC01A9E8F804}" srcOrd="0" destOrd="0" presId="urn:microsoft.com/office/officeart/2011/layout/HexagonRadial"/>
    <dgm:cxn modelId="{CB0848F6-27A2-4509-89BB-080923177591}" type="presParOf" srcId="{8A71A2C5-51E6-4858-AC34-6CD827954092}" destId="{A67692ED-8653-4499-BC44-D500FC221F03}" srcOrd="10" destOrd="0" presId="urn:microsoft.com/office/officeart/2011/layout/HexagonRadial"/>
    <dgm:cxn modelId="{25B438D0-7E6D-422E-A7E2-040F55F1B2D6}" type="presParOf" srcId="{8A71A2C5-51E6-4858-AC34-6CD827954092}" destId="{F1108E00-8732-4DC2-9A0D-7AEB3726622D}" srcOrd="11" destOrd="0" presId="urn:microsoft.com/office/officeart/2011/layout/HexagonRadial"/>
    <dgm:cxn modelId="{73C0298E-FBB1-448C-A2E4-194B4AAD3D24}" type="presParOf" srcId="{F1108E00-8732-4DC2-9A0D-7AEB3726622D}" destId="{55287F7C-3A4D-4A66-8EE0-D51139EC0F34}" srcOrd="0" destOrd="0" presId="urn:microsoft.com/office/officeart/2011/layout/HexagonRadial"/>
    <dgm:cxn modelId="{9CFB394B-74E2-4E8F-BDE0-92A53412D603}" type="presParOf" srcId="{8A71A2C5-51E6-4858-AC34-6CD827954092}" destId="{3DE370B8-BCB3-4268-B184-795BC2E4331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8DED5-88E6-41BC-8AED-8B5D5332FD1E}">
      <dsp:nvSpPr>
        <dsp:cNvPr id="0" name=""/>
        <dsp:cNvSpPr/>
      </dsp:nvSpPr>
      <dsp:spPr>
        <a:xfrm>
          <a:off x="4545959" y="2212390"/>
          <a:ext cx="2812044" cy="2432532"/>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5011954" y="2615495"/>
        <a:ext cx="1880054" cy="1626322"/>
      </dsp:txXfrm>
    </dsp:sp>
    <dsp:sp modelId="{EFBC076A-FFD9-4517-BCD4-28EC2067F497}">
      <dsp:nvSpPr>
        <dsp:cNvPr id="0" name=""/>
        <dsp:cNvSpPr/>
      </dsp:nvSpPr>
      <dsp:spPr>
        <a:xfrm>
          <a:off x="6306839" y="1048588"/>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BEE67-5BE0-4AF1-BA13-84B7FA0FA038}">
      <dsp:nvSpPr>
        <dsp:cNvPr id="0" name=""/>
        <dsp:cNvSpPr/>
      </dsp:nvSpPr>
      <dsp:spPr>
        <a:xfrm>
          <a:off x="4804989" y="0"/>
          <a:ext cx="2304450" cy="1993620"/>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সচিবালয়</a:t>
          </a:r>
          <a:endParaRPr lang="en-US" sz="4000" kern="1200" dirty="0">
            <a:latin typeface="NikoshBAN" panose="02000000000000000000" pitchFamily="2" charset="0"/>
            <a:cs typeface="NikoshBAN" panose="02000000000000000000" pitchFamily="2" charset="0"/>
          </a:endParaRPr>
        </a:p>
      </dsp:txBody>
      <dsp:txXfrm>
        <a:off x="5186886" y="330385"/>
        <a:ext cx="1540656" cy="1332850"/>
      </dsp:txXfrm>
    </dsp:sp>
    <dsp:sp modelId="{AB663D69-A324-48F3-8C9A-73C948AD59A6}">
      <dsp:nvSpPr>
        <dsp:cNvPr id="0" name=""/>
        <dsp:cNvSpPr/>
      </dsp:nvSpPr>
      <dsp:spPr>
        <a:xfrm>
          <a:off x="7545080" y="2757601"/>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C33672-DD14-436C-814C-5A74A031610C}">
      <dsp:nvSpPr>
        <dsp:cNvPr id="0" name=""/>
        <dsp:cNvSpPr/>
      </dsp:nvSpPr>
      <dsp:spPr>
        <a:xfrm>
          <a:off x="6918437" y="1226210"/>
          <a:ext cx="2304450" cy="1993620"/>
        </a:xfrm>
        <a:prstGeom prst="hexagon">
          <a:avLst>
            <a:gd name="adj" fmla="val 28570"/>
            <a:gd name="vf" fmla="val 11547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অছি পরিষদ</a:t>
          </a:r>
          <a:endParaRPr lang="en-US" sz="4000" kern="1200" dirty="0">
            <a:latin typeface="NikoshBAN" panose="02000000000000000000" pitchFamily="2" charset="0"/>
            <a:cs typeface="NikoshBAN" panose="02000000000000000000" pitchFamily="2" charset="0"/>
          </a:endParaRPr>
        </a:p>
      </dsp:txBody>
      <dsp:txXfrm>
        <a:off x="7300334" y="1556595"/>
        <a:ext cx="1540656" cy="1332850"/>
      </dsp:txXfrm>
    </dsp:sp>
    <dsp:sp modelId="{745AF57D-2B19-47F5-AEBA-E66F97328C6C}">
      <dsp:nvSpPr>
        <dsp:cNvPr id="0" name=""/>
        <dsp:cNvSpPr/>
      </dsp:nvSpPr>
      <dsp:spPr>
        <a:xfrm>
          <a:off x="6684918" y="4686756"/>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01ADF-2F07-414F-96D6-238B49EADACE}">
      <dsp:nvSpPr>
        <dsp:cNvPr id="0" name=""/>
        <dsp:cNvSpPr/>
      </dsp:nvSpPr>
      <dsp:spPr>
        <a:xfrm>
          <a:off x="6918437" y="3636796"/>
          <a:ext cx="2304450" cy="1993620"/>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solidFill>
                <a:schemeClr val="tx1"/>
              </a:solidFill>
              <a:latin typeface="NikoshBAN" panose="02000000000000000000" pitchFamily="2" charset="0"/>
              <a:cs typeface="NikoshBAN" panose="02000000000000000000" pitchFamily="2" charset="0"/>
            </a:rPr>
            <a:t>নিরাপত্তা পরিষদ</a:t>
          </a:r>
          <a:endParaRPr lang="en-US" sz="4000" kern="1200" dirty="0">
            <a:solidFill>
              <a:schemeClr val="tx1"/>
            </a:solidFill>
            <a:latin typeface="NikoshBAN" panose="02000000000000000000" pitchFamily="2" charset="0"/>
            <a:cs typeface="NikoshBAN" panose="02000000000000000000" pitchFamily="2" charset="0"/>
          </a:endParaRPr>
        </a:p>
      </dsp:txBody>
      <dsp:txXfrm>
        <a:off x="7300334" y="3967181"/>
        <a:ext cx="1540656" cy="1332850"/>
      </dsp:txXfrm>
    </dsp:sp>
    <dsp:sp modelId="{212614BD-3631-4868-B83F-AC01A9E8F804}">
      <dsp:nvSpPr>
        <dsp:cNvPr id="0" name=""/>
        <dsp:cNvSpPr/>
      </dsp:nvSpPr>
      <dsp:spPr>
        <a:xfrm>
          <a:off x="4551192" y="4887010"/>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67BA3-6A8E-48FE-9C98-DA83AA79AD2A}">
      <dsp:nvSpPr>
        <dsp:cNvPr id="0" name=""/>
        <dsp:cNvSpPr/>
      </dsp:nvSpPr>
      <dsp:spPr>
        <a:xfrm>
          <a:off x="4804989" y="4864378"/>
          <a:ext cx="2304450" cy="1993620"/>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tx1"/>
              </a:solidFill>
              <a:latin typeface="NikoshBAN" panose="02000000000000000000" pitchFamily="2" charset="0"/>
              <a:cs typeface="NikoshBAN" panose="02000000000000000000" pitchFamily="2" charset="0"/>
            </a:rPr>
            <a:t>অর্থনৈতিক ও সামাজিক পরিষদ </a:t>
          </a:r>
          <a:endParaRPr lang="en-US" sz="3200" kern="1200" dirty="0">
            <a:solidFill>
              <a:schemeClr val="tx1"/>
            </a:solidFill>
            <a:latin typeface="NikoshBAN" panose="02000000000000000000" pitchFamily="2" charset="0"/>
            <a:cs typeface="NikoshBAN" panose="02000000000000000000" pitchFamily="2" charset="0"/>
          </a:endParaRPr>
        </a:p>
      </dsp:txBody>
      <dsp:txXfrm>
        <a:off x="5186886" y="5194763"/>
        <a:ext cx="1540656" cy="1332850"/>
      </dsp:txXfrm>
    </dsp:sp>
    <dsp:sp modelId="{55287F7C-3A4D-4A66-8EE0-D51139EC0F34}">
      <dsp:nvSpPr>
        <dsp:cNvPr id="0" name=""/>
        <dsp:cNvSpPr/>
      </dsp:nvSpPr>
      <dsp:spPr>
        <a:xfrm>
          <a:off x="3292673" y="3178682"/>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692ED-8653-4499-BC44-D500FC221F03}">
      <dsp:nvSpPr>
        <dsp:cNvPr id="0" name=""/>
        <dsp:cNvSpPr/>
      </dsp:nvSpPr>
      <dsp:spPr>
        <a:xfrm>
          <a:off x="2681728" y="3638168"/>
          <a:ext cx="2304450" cy="1993620"/>
        </a:xfrm>
        <a:prstGeom prst="hexagon">
          <a:avLst>
            <a:gd name="adj" fmla="val 28570"/>
            <a:gd name="vf" fmla="val 1154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bn-IN" sz="3300" kern="1200" dirty="0" smtClean="0">
              <a:latin typeface="NikoshBAN" panose="02000000000000000000" pitchFamily="2" charset="0"/>
              <a:cs typeface="NikoshBAN" panose="02000000000000000000" pitchFamily="2" charset="0"/>
            </a:rPr>
            <a:t>আন্তর্জাতিক আদালত</a:t>
          </a:r>
          <a:endParaRPr lang="en-US" sz="3300" kern="1200" dirty="0">
            <a:latin typeface="NikoshBAN" panose="02000000000000000000" pitchFamily="2" charset="0"/>
            <a:cs typeface="NikoshBAN" panose="02000000000000000000" pitchFamily="2" charset="0"/>
          </a:endParaRPr>
        </a:p>
      </dsp:txBody>
      <dsp:txXfrm>
        <a:off x="3063625" y="3968553"/>
        <a:ext cx="1540656" cy="1332850"/>
      </dsp:txXfrm>
    </dsp:sp>
    <dsp:sp modelId="{3DE370B8-BCB3-4268-B184-795BC2E43314}">
      <dsp:nvSpPr>
        <dsp:cNvPr id="0" name=""/>
        <dsp:cNvSpPr/>
      </dsp:nvSpPr>
      <dsp:spPr>
        <a:xfrm>
          <a:off x="2681728" y="1223467"/>
          <a:ext cx="2304450" cy="1993620"/>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সাধারন পরিষদ</a:t>
          </a:r>
          <a:endParaRPr lang="en-US" sz="4000" kern="1200" dirty="0">
            <a:latin typeface="NikoshBAN" panose="02000000000000000000" pitchFamily="2" charset="0"/>
            <a:cs typeface="NikoshBAN" panose="02000000000000000000" pitchFamily="2" charset="0"/>
          </a:endParaRPr>
        </a:p>
      </dsp:txBody>
      <dsp:txXfrm>
        <a:off x="3063625" y="1553852"/>
        <a:ext cx="1540656" cy="13328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78844-0A63-4954-A49D-EB2667E4D5FB}"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B26F8-F925-4686-9F9E-D1B101F379B9}" type="slidenum">
              <a:rPr lang="en-US" smtClean="0"/>
              <a:t>‹#›</a:t>
            </a:fld>
            <a:endParaRPr lang="en-US"/>
          </a:p>
        </p:txBody>
      </p:sp>
    </p:spTree>
    <p:extLst>
      <p:ext uri="{BB962C8B-B14F-4D97-AF65-F5344CB8AC3E}">
        <p14:creationId xmlns:p14="http://schemas.microsoft.com/office/powerpoint/2010/main" val="105115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70E21-A464-4DE6-A431-B2E813FCC2CF}" type="slidenum">
              <a:rPr lang="en-US" smtClean="0"/>
              <a:t>24</a:t>
            </a:fld>
            <a:endParaRPr lang="en-US"/>
          </a:p>
        </p:txBody>
      </p:sp>
    </p:spTree>
    <p:extLst>
      <p:ext uri="{BB962C8B-B14F-4D97-AF65-F5344CB8AC3E}">
        <p14:creationId xmlns:p14="http://schemas.microsoft.com/office/powerpoint/2010/main" val="117311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2757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9817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508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2841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533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7916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741478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28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323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261595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2138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9/4/2019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4045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gif"/><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690" y="990808"/>
            <a:ext cx="4450525" cy="769441"/>
          </a:xfrm>
          <a:prstGeom prst="rect">
            <a:avLst/>
          </a:prstGeom>
          <a:noFill/>
        </p:spPr>
        <p:txBody>
          <a:bodyPr wrap="square" rtlCol="0">
            <a:spAutoFit/>
          </a:bodyPr>
          <a:lstStyle/>
          <a:p>
            <a:r>
              <a:rPr lang="en-US" sz="4400" dirty="0" err="1" smtClean="0">
                <a:solidFill>
                  <a:srgbClr val="C00000"/>
                </a:solidFill>
                <a:latin typeface="NikoshBAN" panose="02000000000000000000" pitchFamily="2" charset="0"/>
                <a:cs typeface="NikoshBAN" panose="02000000000000000000" pitchFamily="2" charset="0"/>
              </a:rPr>
              <a:t>আজকের</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পাঠে</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সকলকে</a:t>
            </a:r>
            <a:r>
              <a:rPr lang="en-US" sz="4400" dirty="0" smtClean="0">
                <a:solidFill>
                  <a:srgbClr val="C00000"/>
                </a:solidFill>
                <a:latin typeface="NikoshBAN" panose="02000000000000000000" pitchFamily="2" charset="0"/>
                <a:cs typeface="NikoshBAN" panose="02000000000000000000" pitchFamily="2" charset="0"/>
              </a:rPr>
              <a:t> </a:t>
            </a:r>
            <a:endParaRPr lang="en-US" sz="4400" dirty="0">
              <a:solidFill>
                <a:srgbClr val="C00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8" r="36394" b="-438"/>
          <a:stretch/>
        </p:blipFill>
        <p:spPr>
          <a:xfrm rot="16200000">
            <a:off x="4579105" y="1955368"/>
            <a:ext cx="3415045" cy="3024809"/>
          </a:xfrm>
          <a:prstGeom prst="rect">
            <a:avLst/>
          </a:prstGeom>
        </p:spPr>
      </p:pic>
      <p:sp>
        <p:nvSpPr>
          <p:cNvPr id="7" name="TextBox 6"/>
          <p:cNvSpPr txBox="1"/>
          <p:nvPr/>
        </p:nvSpPr>
        <p:spPr>
          <a:xfrm>
            <a:off x="1381008" y="2038546"/>
            <a:ext cx="9811238" cy="5386090"/>
          </a:xfrm>
          <a:prstGeom prst="rect">
            <a:avLst/>
          </a:prstGeom>
          <a:noFill/>
        </p:spPr>
        <p:txBody>
          <a:bodyPr wrap="square" rtlCol="0">
            <a:spAutoFit/>
          </a:bodyPr>
          <a:lstStyle/>
          <a:p>
            <a:r>
              <a:rPr lang="bn-IN" sz="34400" dirty="0" smtClean="0">
                <a:solidFill>
                  <a:srgbClr val="002060"/>
                </a:solidFill>
                <a:latin typeface="NikoshBAN" panose="02000000000000000000" pitchFamily="2" charset="0"/>
                <a:cs typeface="NikoshBAN" panose="02000000000000000000" pitchFamily="2" charset="0"/>
              </a:rPr>
              <a:t>স্বা</a:t>
            </a:r>
            <a:r>
              <a:rPr lang="bn-IN" sz="28700" dirty="0" smtClean="0">
                <a:solidFill>
                  <a:srgbClr val="FF0000"/>
                </a:solidFill>
                <a:latin typeface="NikoshBAN" panose="02000000000000000000" pitchFamily="2" charset="0"/>
                <a:cs typeface="NikoshBAN" panose="02000000000000000000" pitchFamily="2" charset="0"/>
              </a:rPr>
              <a:t>গ</a:t>
            </a:r>
            <a:r>
              <a:rPr lang="bn-IN" sz="28700" dirty="0" smtClean="0">
                <a:solidFill>
                  <a:srgbClr val="7030A0"/>
                </a:solidFill>
                <a:latin typeface="NikoshBAN" panose="02000000000000000000" pitchFamily="2" charset="0"/>
                <a:cs typeface="NikoshBAN" panose="02000000000000000000" pitchFamily="2" charset="0"/>
              </a:rPr>
              <a:t>ত</a:t>
            </a:r>
            <a:r>
              <a:rPr lang="bn-IN" sz="28700" dirty="0" smtClean="0">
                <a:solidFill>
                  <a:srgbClr val="00B0F0"/>
                </a:solidFill>
                <a:latin typeface="NikoshBAN" panose="02000000000000000000" pitchFamily="2" charset="0"/>
                <a:cs typeface="NikoshBAN" panose="02000000000000000000" pitchFamily="2" charset="0"/>
              </a:rPr>
              <a:t>ম</a:t>
            </a:r>
            <a:r>
              <a:rPr lang="bn-IN" sz="28700" dirty="0" smtClean="0">
                <a:latin typeface="NikoshBAN" panose="02000000000000000000" pitchFamily="2" charset="0"/>
                <a:cs typeface="NikoshBAN" panose="02000000000000000000" pitchFamily="2" charset="0"/>
              </a:rPr>
              <a:t> </a:t>
            </a:r>
            <a:endParaRPr lang="en-US" sz="28700" dirty="0">
              <a:latin typeface="NikoshBAN" panose="02000000000000000000" pitchFamily="2" charset="0"/>
              <a:cs typeface="NikoshBAN" panose="02000000000000000000" pitchFamily="2" charset="0"/>
            </a:endParaRPr>
          </a:p>
        </p:txBody>
      </p:sp>
      <p:sp>
        <p:nvSpPr>
          <p:cNvPr id="2" name="Rectangle 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08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7"/>
                                        </p:tgtEl>
                                        <p:attrNameLst>
                                          <p:attrName>ppt_x</p:attrName>
                                          <p:attrName>ppt_y</p:attrName>
                                        </p:attrNameLst>
                                      </p:cBhvr>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YouCut_20190831_23083539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57442" y="1182187"/>
            <a:ext cx="9077116" cy="5126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744583" y="241157"/>
            <a:ext cx="1070283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বিশ্বব্যাংক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বিশ্বের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বিভিন্ন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দেশের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প্রকল্পে</a:t>
            </a:r>
            <a:r>
              <a:rPr lang="en-US" sz="4000" dirty="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সাহায্য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থাকে</a:t>
            </a:r>
            <a:r>
              <a:rPr lang="en-US" sz="4000" dirty="0" smtClean="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Tree>
    <p:extLst>
      <p:ext uri="{BB962C8B-B14F-4D97-AF65-F5344CB8AC3E}">
        <p14:creationId xmlns:p14="http://schemas.microsoft.com/office/powerpoint/2010/main" val="3810679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1000"/>
                                        <p:tgtEl>
                                          <p:spTgt spid="21"/>
                                        </p:tgtEl>
                                      </p:cBhvr>
                                    </p:animEffect>
                                  </p:childTnLst>
                                </p:cTn>
                              </p:par>
                              <p:par>
                                <p:cTn id="8" presetID="18" presetClass="emph" presetSubtype="0" fill="hold" grpId="1" nodeType="withEffect">
                                  <p:stCondLst>
                                    <p:cond delay="0"/>
                                  </p:stCondLst>
                                  <p:iterate type="lt">
                                    <p:tmPct val="4000"/>
                                  </p:iterate>
                                  <p:childTnLst>
                                    <p:set>
                                      <p:cBhvr override="childStyle">
                                        <p:cTn id="9" dur="500" fill="hold"/>
                                        <p:tgtEl>
                                          <p:spTgt spid="21"/>
                                        </p:tgtEl>
                                        <p:attrNameLst>
                                          <p:attrName>style.textDecorationUnderline</p:attrName>
                                        </p:attrNameLst>
                                      </p:cBhvr>
                                      <p:to>
                                        <p:strVal val="true"/>
                                      </p:to>
                                    </p:set>
                                  </p:childTnLst>
                                </p:cTn>
                              </p:par>
                            </p:childTnLst>
                          </p:cTn>
                        </p:par>
                        <p:par>
                          <p:cTn id="10" fill="hold">
                            <p:stCondLst>
                              <p:cond delay="1680"/>
                            </p:stCondLst>
                            <p:childTnLst>
                              <p:par>
                                <p:cTn id="11" presetID="1" presetClass="mediacall" presetSubtype="0" fill="hold" nodeType="afterEffect">
                                  <p:stCondLst>
                                    <p:cond delay="0"/>
                                  </p:stCondLst>
                                  <p:childTnLst>
                                    <p:cmd type="call" cmd="playFrom(0.0)">
                                      <p:cBhvr>
                                        <p:cTn id="12" dur="179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rapezoid 1"/>
          <p:cNvSpPr/>
          <p:nvPr/>
        </p:nvSpPr>
        <p:spPr>
          <a:xfrm>
            <a:off x="313509" y="222069"/>
            <a:ext cx="1136468" cy="1567542"/>
          </a:xfrm>
          <a:prstGeom prst="trapezoid">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0554" y="222069"/>
            <a:ext cx="9410554"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ইউএনডিপি</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বিভিন্ন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5" name="TextBox 4"/>
          <p:cNvSpPr txBox="1"/>
          <p:nvPr/>
        </p:nvSpPr>
        <p:spPr>
          <a:xfrm>
            <a:off x="1710478" y="53008"/>
            <a:ext cx="9410554" cy="1323439"/>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বাংলাদেশে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পরিবেশ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দারিদ্র্য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বিমোচন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দূর্যোগ</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ব্যবস্থাপনা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ইত্যাদি</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 name="Round Diagonal Corner Rectangle 2"/>
          <p:cNvSpPr/>
          <p:nvPr/>
        </p:nvSpPr>
        <p:spPr>
          <a:xfrm>
            <a:off x="2520090" y="1789611"/>
            <a:ext cx="7151820" cy="4001589"/>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2411896" y="1789610"/>
            <a:ext cx="7260013" cy="4001589"/>
          </a:xfrm>
          <a:prstGeom prst="round2Same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793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500" fill="hold"/>
                                        <p:tgtEl>
                                          <p:spTgt spid="4"/>
                                        </p:tgtEl>
                                        <p:attrNameLst>
                                          <p:attrName>style.textDecorationUnderline</p:attrName>
                                        </p:attrNameLst>
                                      </p:cBhvr>
                                      <p:to>
                                        <p:strVal val="tru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18" presetClass="entr" presetSubtype="1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8" presetID="18" presetClass="emph" presetSubtype="0" fill="hold" grpId="1" nodeType="withEffect">
                                  <p:stCondLst>
                                    <p:cond delay="0"/>
                                  </p:stCondLst>
                                  <p:iterate type="lt">
                                    <p:tmPct val="4000"/>
                                  </p:iterate>
                                  <p:childTnLst>
                                    <p:set>
                                      <p:cBhvr override="childStyle">
                                        <p:cTn id="19" dur="500" fill="hold"/>
                                        <p:tgtEl>
                                          <p:spTgt spid="5"/>
                                        </p:tgtEl>
                                        <p:attrNameLst>
                                          <p:attrName>style.textDecorationUnderline</p:attrName>
                                        </p:attrNameLst>
                                      </p:cBhvr>
                                      <p:to>
                                        <p:strVal val="tru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0" presetID="18" presetClass="entr" presetSubtype="1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1018" y="1306285"/>
            <a:ext cx="7889965" cy="459812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4583" y="241157"/>
            <a:ext cx="1070283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ইউনেস্কো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একটি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সাংস্কৃতিক</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শিক্ষা</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বিষয়ক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23" name="TextBox 22"/>
          <p:cNvSpPr txBox="1"/>
          <p:nvPr/>
        </p:nvSpPr>
        <p:spPr>
          <a:xfrm>
            <a:off x="923109" y="241157"/>
            <a:ext cx="1070283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ফ্রান্সের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প্যারিসে</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24" name="TextBox 23"/>
          <p:cNvSpPr txBox="1"/>
          <p:nvPr/>
        </p:nvSpPr>
        <p:spPr>
          <a:xfrm>
            <a:off x="-304045" y="-17154"/>
            <a:ext cx="12800090" cy="1323439"/>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ইউনেস্কোর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উদ্যোগে</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একুশে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ফেব্রুয়ারি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আন্তর্জাতিক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মাতৃভাষা</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দিবসের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মর্যাদা</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পেয়েছে</a:t>
            </a:r>
            <a:r>
              <a:rPr lang="en-US" sz="4000" dirty="0" smtClean="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
        <p:nvSpPr>
          <p:cNvPr id="25" name="TextBox 24"/>
          <p:cNvSpPr txBox="1"/>
          <p:nvPr/>
        </p:nvSpPr>
        <p:spPr>
          <a:xfrm>
            <a:off x="-125518" y="0"/>
            <a:ext cx="12800090"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এছাড়াও</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প্রত্নতাত্ত্বিক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নিদর্শন</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সুন্দরবন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রক্ষায়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ইউনেস্কো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সহযোগীতা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করেছে</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 name="Oval 2"/>
          <p:cNvSpPr/>
          <p:nvPr/>
        </p:nvSpPr>
        <p:spPr>
          <a:xfrm>
            <a:off x="165940" y="814622"/>
            <a:ext cx="1263877" cy="134056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ingle Corner Rectangle 3"/>
          <p:cNvSpPr/>
          <p:nvPr/>
        </p:nvSpPr>
        <p:spPr>
          <a:xfrm>
            <a:off x="2151018" y="1323439"/>
            <a:ext cx="7889965" cy="4580971"/>
          </a:xfrm>
          <a:prstGeom prst="snip1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ocument 4"/>
          <p:cNvSpPr/>
          <p:nvPr/>
        </p:nvSpPr>
        <p:spPr>
          <a:xfrm>
            <a:off x="2151017" y="1306285"/>
            <a:ext cx="7889965" cy="5266793"/>
          </a:xfrm>
          <a:prstGeom prst="flowChartDocument">
            <a:avLst/>
          </a:prstGeom>
          <a:blipFill dpi="0" rotWithShape="1">
            <a:blip r:embed="rId5">
              <a:extLst>
                <a:ext uri="{28A0092B-C50C-407E-A947-70E740481C1C}">
                  <a14:useLocalDpi xmlns:a14="http://schemas.microsoft.com/office/drawing/2010/main" val="0"/>
                </a:ext>
              </a:extLst>
            </a:blip>
            <a:srcRect/>
            <a:stretch>
              <a:fillRect/>
            </a:stretch>
          </a:blip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95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1000" fill="hold"/>
                                        <p:tgtEl>
                                          <p:spTgt spid="22"/>
                                        </p:tgtEl>
                                        <p:attrNameLst>
                                          <p:attrName>style.textDecorationUnderline</p:attrName>
                                        </p:attrNameLst>
                                      </p:cBhvr>
                                      <p:to>
                                        <p:strVal val="tru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iterate type="lt">
                                    <p:tmPct val="0"/>
                                  </p:iterate>
                                  <p:childTnLst>
                                    <p:set>
                                      <p:cBhvr>
                                        <p:cTn id="13" dur="1" fill="hold">
                                          <p:stCondLst>
                                            <p:cond delay="0"/>
                                          </p:stCondLst>
                                        </p:cTn>
                                        <p:tgtEl>
                                          <p:spTgt spid="23"/>
                                        </p:tgtEl>
                                        <p:attrNameLst>
                                          <p:attrName>style.visibility</p:attrName>
                                        </p:attrNameLst>
                                      </p:cBhvr>
                                      <p:to>
                                        <p:strVal val="visible"/>
                                      </p:to>
                                    </p:set>
                                    <p:animEffect transition="in" filter="strips(downRight)">
                                      <p:cBhvr>
                                        <p:cTn id="14"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15" presetID="18" presetClass="emph" presetSubtype="0" fill="hold" grpId="1" nodeType="withEffect">
                                  <p:stCondLst>
                                    <p:cond delay="0"/>
                                  </p:stCondLst>
                                  <p:iterate type="lt">
                                    <p:tmPct val="4000"/>
                                  </p:iterate>
                                  <p:childTnLst>
                                    <p:set>
                                      <p:cBhvr override="childStyle">
                                        <p:cTn id="16" dur="1000" fill="hold"/>
                                        <p:tgtEl>
                                          <p:spTgt spid="23"/>
                                        </p:tgtEl>
                                        <p:attrNameLst>
                                          <p:attrName>style.textDecorationUnderline</p:attrName>
                                        </p:attrNameLst>
                                      </p:cBhvr>
                                      <p:to>
                                        <p:strVal val="tru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7" presetID="18" presetClass="entr" presetSubtype="1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iterate type="lt">
                                    <p:tmPct val="0"/>
                                  </p:iterate>
                                  <p:childTnLst>
                                    <p:set>
                                      <p:cBhvr>
                                        <p:cTn id="23" dur="1" fill="hold">
                                          <p:stCondLst>
                                            <p:cond delay="0"/>
                                          </p:stCondLst>
                                        </p:cTn>
                                        <p:tgtEl>
                                          <p:spTgt spid="24"/>
                                        </p:tgtEl>
                                        <p:attrNameLst>
                                          <p:attrName>style.visibility</p:attrName>
                                        </p:attrNameLst>
                                      </p:cBhvr>
                                      <p:to>
                                        <p:strVal val="visible"/>
                                      </p:to>
                                    </p:set>
                                    <p:animEffect transition="in" filter="strips(downRight)">
                                      <p:cBhvr>
                                        <p:cTn id="24"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25" presetID="18" presetClass="emph" presetSubtype="0" fill="hold" grpId="1" nodeType="withEffect">
                                  <p:stCondLst>
                                    <p:cond delay="0"/>
                                  </p:stCondLst>
                                  <p:iterate type="lt">
                                    <p:tmPct val="4000"/>
                                  </p:iterate>
                                  <p:childTnLst>
                                    <p:set>
                                      <p:cBhvr override="childStyle">
                                        <p:cTn id="26" dur="1000" fill="hold"/>
                                        <p:tgtEl>
                                          <p:spTgt spid="24"/>
                                        </p:tgtEl>
                                        <p:attrNameLst>
                                          <p:attrName>style.textDecorationUnderline</p:attrName>
                                        </p:attrNameLst>
                                      </p:cBhvr>
                                      <p:to>
                                        <p:strVal val="tru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7" presetID="18" presetClass="entr" presetSubtype="3"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upRight)">
                                      <p:cBhvr>
                                        <p:cTn id="29"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iterate type="lt">
                                    <p:tmPct val="0"/>
                                  </p:iterate>
                                  <p:childTnLst>
                                    <p:set>
                                      <p:cBhvr>
                                        <p:cTn id="33" dur="1" fill="hold">
                                          <p:stCondLst>
                                            <p:cond delay="0"/>
                                          </p:stCondLst>
                                        </p:cTn>
                                        <p:tgtEl>
                                          <p:spTgt spid="25"/>
                                        </p:tgtEl>
                                        <p:attrNameLst>
                                          <p:attrName>style.visibility</p:attrName>
                                        </p:attrNameLst>
                                      </p:cBhvr>
                                      <p:to>
                                        <p:strVal val="visible"/>
                                      </p:to>
                                    </p:set>
                                    <p:animEffect transition="in" filter="strips(downRight)">
                                      <p:cBhvr>
                                        <p:cTn id="34"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35" presetID="18" presetClass="emph" presetSubtype="0" fill="hold" grpId="1" nodeType="withEffect">
                                  <p:stCondLst>
                                    <p:cond delay="0"/>
                                  </p:stCondLst>
                                  <p:iterate type="lt">
                                    <p:tmPct val="4000"/>
                                  </p:iterate>
                                  <p:childTnLst>
                                    <p:set>
                                      <p:cBhvr override="childStyle">
                                        <p:cTn id="36" dur="1000" fill="hold"/>
                                        <p:tgtEl>
                                          <p:spTgt spid="25"/>
                                        </p:tgtEl>
                                        <p:attrNameLst>
                                          <p:attrName>style.textDecorationUnderline</p:attrName>
                                        </p:attrNameLst>
                                      </p:cBhvr>
                                      <p:to>
                                        <p:strVal val="tru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7" presetID="21" presetClass="entr" presetSubtype="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2" grpId="1"/>
      <p:bldP spid="23" grpId="0"/>
      <p:bldP spid="23" grpId="1"/>
      <p:bldP spid="24" grpId="0"/>
      <p:bldP spid="24" grpId="1"/>
      <p:bldP spid="25" grpId="0"/>
      <p:bldP spid="25" grpId="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69818" y="156754"/>
            <a:ext cx="1436913" cy="124097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9729" y="156754"/>
            <a:ext cx="9926264"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বিশ্ব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ছয়টি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অঞ্চলে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কার্যক্রম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পরিচালনা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5" name="TextBox 4"/>
          <p:cNvSpPr txBox="1"/>
          <p:nvPr/>
        </p:nvSpPr>
        <p:spPr>
          <a:xfrm>
            <a:off x="1909729" y="74286"/>
            <a:ext cx="9926264" cy="1323439"/>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রক্ষার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প্রয়োজনীয়তা</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উপায়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সম্পর্কে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সচেতন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জন্য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প্রতিবছর</a:t>
            </a:r>
            <a:r>
              <a:rPr lang="en-US" sz="4000" dirty="0" smtClean="0">
                <a:solidFill>
                  <a:schemeClr val="tx2"/>
                </a:solidFill>
                <a:latin typeface="NikoshBAN" panose="02000000000000000000" pitchFamily="2" charset="0"/>
                <a:cs typeface="NikoshBAN" panose="02000000000000000000" pitchFamily="2" charset="0"/>
              </a:rPr>
              <a:t> ৭ই </a:t>
            </a:r>
            <a:r>
              <a:rPr lang="en-US" sz="4000" dirty="0" err="1" smtClean="0">
                <a:solidFill>
                  <a:schemeClr val="tx2"/>
                </a:solidFill>
                <a:latin typeface="NikoshBAN" panose="02000000000000000000" pitchFamily="2" charset="0"/>
                <a:cs typeface="NikoshBAN" panose="02000000000000000000" pitchFamily="2" charset="0"/>
              </a:rPr>
              <a:t>এপ্রিল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দিবস</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পালিত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হয়</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 name="Rectangle 2"/>
          <p:cNvSpPr/>
          <p:nvPr/>
        </p:nvSpPr>
        <p:spPr>
          <a:xfrm>
            <a:off x="2921726" y="2129246"/>
            <a:ext cx="6348549" cy="38143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21726" y="2129246"/>
            <a:ext cx="6348549" cy="3814354"/>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397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8" presetID="18" presetClass="emph" presetSubtype="0" fill="hold" grpId="1" nodeType="withEffect">
                                  <p:stCondLst>
                                    <p:cond delay="0"/>
                                  </p:stCondLst>
                                  <p:iterate type="lt">
                                    <p:tmPct val="4000"/>
                                  </p:iterate>
                                  <p:childTnLst>
                                    <p:set>
                                      <p:cBhvr override="childStyle">
                                        <p:cTn id="19" dur="1000" fill="hold"/>
                                        <p:tgtEl>
                                          <p:spTgt spid="5"/>
                                        </p:tgtEl>
                                        <p:attrNameLst>
                                          <p:attrName>style.textDecorationUnderline</p:attrName>
                                        </p:attrNameLst>
                                      </p:cBhvr>
                                      <p:to>
                                        <p:strVal val="tru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43" y="228192"/>
            <a:ext cx="1287099" cy="1287099"/>
          </a:xfrm>
          <a:prstGeom prst="rect">
            <a:avLst/>
          </a:prstGeom>
        </p:spPr>
      </p:pic>
      <p:sp>
        <p:nvSpPr>
          <p:cNvPr id="4" name="TextBox 3"/>
          <p:cNvSpPr txBox="1"/>
          <p:nvPr/>
        </p:nvSpPr>
        <p:spPr>
          <a:xfrm>
            <a:off x="1852034" y="228192"/>
            <a:ext cx="9926264"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খাদ্য</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কৃষি</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ইতালির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অবস্থিত</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 name="Round Single Corner Rectangle 2"/>
          <p:cNvSpPr/>
          <p:nvPr/>
        </p:nvSpPr>
        <p:spPr>
          <a:xfrm>
            <a:off x="2640875" y="2076994"/>
            <a:ext cx="6910251" cy="3513909"/>
          </a:xfrm>
          <a:prstGeom prst="round1Rect">
            <a:avLst/>
          </a:prstGeom>
          <a:blipFill dpi="0" rotWithShape="1">
            <a:blip r:embed="rId3">
              <a:extLst>
                <a:ext uri="{28A0092B-C50C-407E-A947-70E740481C1C}">
                  <a14:useLocalDpi xmlns:a14="http://schemas.microsoft.com/office/drawing/2010/main" val="0"/>
                </a:ext>
              </a:extLst>
            </a:blip>
            <a:srcRect/>
            <a:stretch>
              <a:fillRect b="-13383"/>
            </a:stretch>
          </a:blip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52034" y="53008"/>
            <a:ext cx="9926264" cy="1323439"/>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সারা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বিশ্বের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খাদ্য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সমস্যা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মোকাবেলা</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জনগনের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পুষ্টির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grpSp>
        <p:nvGrpSpPr>
          <p:cNvPr id="8" name="Group 7"/>
          <p:cNvGrpSpPr/>
          <p:nvPr/>
        </p:nvGrpSpPr>
        <p:grpSpPr>
          <a:xfrm>
            <a:off x="2640875" y="2076993"/>
            <a:ext cx="6910251" cy="3513909"/>
            <a:chOff x="3893276" y="2836681"/>
            <a:chExt cx="5657850" cy="1628775"/>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251" y="2836681"/>
              <a:ext cx="2809875" cy="1628775"/>
            </a:xfrm>
            <a:prstGeom prst="roundRect">
              <a:avLst/>
            </a:prstGeom>
            <a:ln w="57150">
              <a:solidFill>
                <a:srgbClr val="00206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276" y="2850968"/>
              <a:ext cx="2847975" cy="1614488"/>
            </a:xfrm>
            <a:prstGeom prst="roundRect">
              <a:avLst/>
            </a:prstGeom>
            <a:ln w="57150">
              <a:solidFill>
                <a:srgbClr val="002060"/>
              </a:solidFill>
            </a:ln>
          </p:spPr>
        </p:pic>
      </p:grpSp>
    </p:spTree>
    <p:extLst>
      <p:ext uri="{BB962C8B-B14F-4D97-AF65-F5344CB8AC3E}">
        <p14:creationId xmlns:p14="http://schemas.microsoft.com/office/powerpoint/2010/main" val="907642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strips(downRight)">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9" presetID="18" presetClass="emph" presetSubtype="0" fill="hold" grpId="1" nodeType="withEffect">
                                  <p:stCondLst>
                                    <p:cond delay="0"/>
                                  </p:stCondLst>
                                  <p:iterate type="lt">
                                    <p:tmPct val="4000"/>
                                  </p:iterate>
                                  <p:childTnLst>
                                    <p:set>
                                      <p:cBhvr override="childStyle">
                                        <p:cTn id="20" dur="1000" fill="hold"/>
                                        <p:tgtEl>
                                          <p:spTgt spid="6"/>
                                        </p:tgtEl>
                                        <p:attrNameLst>
                                          <p:attrName>style.textDecorationUnderline</p:attrName>
                                        </p:attrNameLst>
                                      </p:cBhvr>
                                      <p:to>
                                        <p:strVal val="tru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Sequential Access Storage 1"/>
          <p:cNvSpPr/>
          <p:nvPr/>
        </p:nvSpPr>
        <p:spPr>
          <a:xfrm>
            <a:off x="195943" y="195942"/>
            <a:ext cx="1528354" cy="1606732"/>
          </a:xfrm>
          <a:prstGeom prst="flowChartMagneticTape">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67232" y="291422"/>
            <a:ext cx="9926264"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ইউনিসেফ</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জাতিসংঘ</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আন্তর্জাতিক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তহবিল</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5" name="TextBox 4"/>
          <p:cNvSpPr txBox="1"/>
          <p:nvPr/>
        </p:nvSpPr>
        <p:spPr>
          <a:xfrm>
            <a:off x="1724297" y="434356"/>
            <a:ext cx="9926264"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যুক্তরাষ্ট্রের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নিউইয়র্কে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 name="Horizontal Scroll 2"/>
          <p:cNvSpPr/>
          <p:nvPr/>
        </p:nvSpPr>
        <p:spPr>
          <a:xfrm>
            <a:off x="2849880" y="1237722"/>
            <a:ext cx="6492241" cy="5097764"/>
          </a:xfrm>
          <a:prstGeom prst="horizontalScroll">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4297" y="195942"/>
            <a:ext cx="9926264" cy="1323439"/>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ইউনিসেফ</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শিশুদের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প্রাথমিক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শিক্ষা</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গ্রামে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বিশুদ্ধ</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সরবরাহ</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সম্মত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পায়খানা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তৈরি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ইত্যাদি</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14" name="Rectangle 13"/>
          <p:cNvSpPr/>
          <p:nvPr/>
        </p:nvSpPr>
        <p:spPr>
          <a:xfrm>
            <a:off x="195943" y="2142309"/>
            <a:ext cx="3735977" cy="38404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81392" y="2142309"/>
            <a:ext cx="3829216" cy="384048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03009" y="2142309"/>
            <a:ext cx="3793049" cy="384048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713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5" presetID="18" presetClass="emph" presetSubtype="0" fill="hold" grpId="1" nodeType="withEffect">
                                  <p:stCondLst>
                                    <p:cond delay="0"/>
                                  </p:stCondLst>
                                  <p:iterate type="lt">
                                    <p:tmPct val="4000"/>
                                  </p:iterate>
                                  <p:childTnLst>
                                    <p:set>
                                      <p:cBhvr override="childStyle">
                                        <p:cTn id="16" dur="1000" fill="hold"/>
                                        <p:tgtEl>
                                          <p:spTgt spid="5"/>
                                        </p:tgtEl>
                                        <p:attrNameLst>
                                          <p:attrName>style.textDecorationUnderline</p:attrName>
                                        </p:attrNameLst>
                                      </p:cBhvr>
                                      <p:to>
                                        <p:strVal val="tru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2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iterate type="lt">
                                    <p:tmPct val="0"/>
                                  </p:iterate>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6" presetID="18" presetClass="emph" presetSubtype="0" fill="hold" grpId="1" nodeType="withEffect">
                                  <p:stCondLst>
                                    <p:cond delay="0"/>
                                  </p:stCondLst>
                                  <p:iterate type="lt">
                                    <p:tmPct val="4000"/>
                                  </p:iterate>
                                  <p:childTnLst>
                                    <p:set>
                                      <p:cBhvr override="childStyle">
                                        <p:cTn id="27" dur="1000" fill="hold"/>
                                        <p:tgtEl>
                                          <p:spTgt spid="7"/>
                                        </p:tgtEl>
                                        <p:attrNameLst>
                                          <p:attrName>style.textDecorationUnderline</p:attrName>
                                        </p:attrNameLst>
                                      </p:cBhvr>
                                      <p:to>
                                        <p:strVal val="tru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8" presetID="2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 grpId="0" animBg="1"/>
      <p:bldP spid="7" grpId="0"/>
      <p:bldP spid="7" grpId="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22" y="1418737"/>
            <a:ext cx="3896269" cy="5039428"/>
          </a:xfrm>
          <a:prstGeom prst="rect">
            <a:avLst/>
          </a:prstGeom>
          <a:ln w="76200">
            <a:solidFill>
              <a:srgbClr val="C00000"/>
            </a:solidFill>
          </a:ln>
        </p:spPr>
      </p:pic>
      <p:sp>
        <p:nvSpPr>
          <p:cNvPr id="4" name="TextBox 3"/>
          <p:cNvSpPr txBox="1"/>
          <p:nvPr/>
        </p:nvSpPr>
        <p:spPr>
          <a:xfrm>
            <a:off x="6096000" y="713531"/>
            <a:ext cx="550306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সবাই</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পাঠ্যবইয়ের</a:t>
            </a:r>
            <a:r>
              <a:rPr lang="en-US" sz="4000" dirty="0" smtClean="0">
                <a:solidFill>
                  <a:schemeClr val="tx2"/>
                </a:solidFill>
                <a:latin typeface="NikoshBAN" panose="02000000000000000000" pitchFamily="2" charset="0"/>
                <a:cs typeface="NikoshBAN" panose="02000000000000000000" pitchFamily="2" charset="0"/>
              </a:rPr>
              <a:t> ৯৪ </a:t>
            </a:r>
            <a:r>
              <a:rPr lang="en-US" sz="4000" dirty="0" err="1" smtClean="0">
                <a:solidFill>
                  <a:schemeClr val="tx2"/>
                </a:solidFill>
                <a:latin typeface="NikoshBAN" panose="02000000000000000000" pitchFamily="2" charset="0"/>
                <a:cs typeface="NikoshBAN" panose="02000000000000000000" pitchFamily="2" charset="0"/>
              </a:rPr>
              <a:t>পৃষ্ঠা</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খোল</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5" name="TextBox 4"/>
          <p:cNvSpPr txBox="1"/>
          <p:nvPr/>
        </p:nvSpPr>
        <p:spPr>
          <a:xfrm>
            <a:off x="6095999" y="2389931"/>
            <a:ext cx="550306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শিক্ষকের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পাঠ</a:t>
            </a:r>
            <a:r>
              <a:rPr lang="en-US" sz="4000" dirty="0" smtClean="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
        <p:nvSpPr>
          <p:cNvPr id="6" name="TextBox 5"/>
          <p:cNvSpPr txBox="1"/>
          <p:nvPr/>
        </p:nvSpPr>
        <p:spPr>
          <a:xfrm>
            <a:off x="6095998" y="4066331"/>
            <a:ext cx="5503066"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শিক্ষার্থীর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নিরব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পাঠ</a:t>
            </a:r>
            <a:r>
              <a:rPr lang="en-US" sz="4000" dirty="0" smtClean="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Tree>
    <p:extLst>
      <p:ext uri="{BB962C8B-B14F-4D97-AF65-F5344CB8AC3E}">
        <p14:creationId xmlns:p14="http://schemas.microsoft.com/office/powerpoint/2010/main" val="265879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8" presetClass="emph" presetSubtype="0"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5" presetID="18" presetClass="emph" presetSubtype="0" fill="hold" grpId="1" nodeType="withEffect">
                                  <p:stCondLst>
                                    <p:cond delay="0"/>
                                  </p:stCondLst>
                                  <p:iterate type="lt">
                                    <p:tmPct val="4000"/>
                                  </p:iterate>
                                  <p:childTnLst>
                                    <p:set>
                                      <p:cBhvr override="childStyle">
                                        <p:cTn id="16" dur="1000" fill="hold"/>
                                        <p:tgtEl>
                                          <p:spTgt spid="5"/>
                                        </p:tgtEl>
                                        <p:attrNameLst>
                                          <p:attrName>style.textDecorationUnderline</p:attrName>
                                        </p:attrNameLst>
                                      </p:cBhvr>
                                      <p:to>
                                        <p:strVal val="tru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iterate type="lt">
                                    <p:tmPct val="0"/>
                                  </p:iterate>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2" presetID="18" presetClass="emph" presetSubtype="0" fill="hold" grpId="1" nodeType="withEffect">
                                  <p:stCondLst>
                                    <p:cond delay="0"/>
                                  </p:stCondLst>
                                  <p:iterate type="lt">
                                    <p:tmPct val="4000"/>
                                  </p:iterate>
                                  <p:childTnLst>
                                    <p:set>
                                      <p:cBhvr override="childStyle">
                                        <p:cTn id="23" dur="1000" fill="hold"/>
                                        <p:tgtEl>
                                          <p:spTgt spid="6"/>
                                        </p:tgtEl>
                                        <p:attrNameLst>
                                          <p:attrName>style.textDecorationUnderline</p:attrName>
                                        </p:attrNameLst>
                                      </p:cBhvr>
                                      <p:to>
                                        <p:strVal val="tru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p:cNvSpPr/>
          <p:nvPr/>
        </p:nvSpPr>
        <p:spPr>
          <a:xfrm>
            <a:off x="-106016" y="331304"/>
            <a:ext cx="2054086" cy="583096"/>
          </a:xfrm>
          <a:prstGeom prst="flowChartTerminator">
            <a:avLst/>
          </a:prstGeom>
          <a:noFill/>
          <a:ln w="38100"/>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259469" y="1601019"/>
            <a:ext cx="1794250" cy="2042226"/>
            <a:chOff x="259469" y="1601019"/>
            <a:chExt cx="1794250" cy="2042226"/>
          </a:xfrm>
        </p:grpSpPr>
        <p:sp>
          <p:nvSpPr>
            <p:cNvPr id="3" name="Flowchart: Off-page Connector 2"/>
            <p:cNvSpPr/>
            <p:nvPr/>
          </p:nvSpPr>
          <p:spPr>
            <a:xfrm>
              <a:off x="259469" y="2211439"/>
              <a:ext cx="1794250" cy="1431806"/>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বিশ্বস্বাস্থ্য</a:t>
              </a: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সংস্থা  </a:t>
              </a:r>
              <a:endParaRPr lang="en-US" sz="4000" dirty="0">
                <a:solidFill>
                  <a:schemeClr val="bg1"/>
                </a:solidFill>
              </a:endParaRPr>
            </a:p>
            <a:p>
              <a:pPr algn="ctr"/>
              <a:endParaRPr lang="en-US" sz="4000" dirty="0">
                <a:solidFill>
                  <a:schemeClr val="bg1"/>
                </a:solidFill>
              </a:endParaRPr>
            </a:p>
          </p:txBody>
        </p:sp>
        <p:sp>
          <p:nvSpPr>
            <p:cNvPr id="4" name="Oval Callout 3"/>
            <p:cNvSpPr/>
            <p:nvPr/>
          </p:nvSpPr>
          <p:spPr>
            <a:xfrm>
              <a:off x="794027" y="1601019"/>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18" name="Group 17"/>
          <p:cNvGrpSpPr/>
          <p:nvPr/>
        </p:nvGrpSpPr>
        <p:grpSpPr>
          <a:xfrm>
            <a:off x="2313269" y="1614948"/>
            <a:ext cx="1768786" cy="1777548"/>
            <a:chOff x="2313269" y="1614948"/>
            <a:chExt cx="1768786" cy="1777548"/>
          </a:xfrm>
        </p:grpSpPr>
        <p:sp>
          <p:nvSpPr>
            <p:cNvPr id="5" name="Flowchart: Off-page Connector 4"/>
            <p:cNvSpPr/>
            <p:nvPr/>
          </p:nvSpPr>
          <p:spPr>
            <a:xfrm>
              <a:off x="2313269" y="2221947"/>
              <a:ext cx="1768786" cy="1170549"/>
            </a:xfrm>
            <a:prstGeom prst="flowChartOffpage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বিশ্বব্যাংক</a:t>
              </a:r>
              <a:endParaRPr lang="bn-IN"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dirty="0"/>
            </a:p>
          </p:txBody>
        </p:sp>
        <p:sp>
          <p:nvSpPr>
            <p:cNvPr id="11" name="Oval Callout 10"/>
            <p:cNvSpPr/>
            <p:nvPr/>
          </p:nvSpPr>
          <p:spPr>
            <a:xfrm>
              <a:off x="2813327" y="1614948"/>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19" name="Group 18"/>
          <p:cNvGrpSpPr/>
          <p:nvPr/>
        </p:nvGrpSpPr>
        <p:grpSpPr>
          <a:xfrm>
            <a:off x="4304691" y="1626419"/>
            <a:ext cx="1849625" cy="2027333"/>
            <a:chOff x="4304691" y="1626419"/>
            <a:chExt cx="1849625" cy="2027333"/>
          </a:xfrm>
        </p:grpSpPr>
        <p:sp>
          <p:nvSpPr>
            <p:cNvPr id="6" name="Flowchart: Off-page Connector 5"/>
            <p:cNvSpPr/>
            <p:nvPr/>
          </p:nvSpPr>
          <p:spPr>
            <a:xfrm>
              <a:off x="4304691" y="2221947"/>
              <a:ext cx="1849625" cy="1431805"/>
            </a:xfrm>
            <a:prstGeom prst="flowChartOffpage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ইউএনডিপি</a:t>
              </a: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dirty="0">
                <a:solidFill>
                  <a:schemeClr val="bg1"/>
                </a:solidFill>
              </a:endParaRPr>
            </a:p>
          </p:txBody>
        </p:sp>
        <p:sp>
          <p:nvSpPr>
            <p:cNvPr id="13" name="Oval Callout 12"/>
            <p:cNvSpPr/>
            <p:nvPr/>
          </p:nvSpPr>
          <p:spPr>
            <a:xfrm>
              <a:off x="4830936" y="1626419"/>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20" name="Group 19"/>
          <p:cNvGrpSpPr/>
          <p:nvPr/>
        </p:nvGrpSpPr>
        <p:grpSpPr>
          <a:xfrm>
            <a:off x="6413866" y="1612490"/>
            <a:ext cx="1656522" cy="1473592"/>
            <a:chOff x="6413866" y="1612490"/>
            <a:chExt cx="1656522" cy="1473592"/>
          </a:xfrm>
        </p:grpSpPr>
        <p:sp>
          <p:nvSpPr>
            <p:cNvPr id="7" name="Flowchart: Off-page Connector 6"/>
            <p:cNvSpPr/>
            <p:nvPr/>
          </p:nvSpPr>
          <p:spPr>
            <a:xfrm>
              <a:off x="6413866" y="2211439"/>
              <a:ext cx="1656522" cy="874643"/>
            </a:xfrm>
            <a:prstGeom prst="flowChartOffpageConnec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ইউনেস্কো</a:t>
              </a:r>
              <a:endParaRPr lang="en-US" sz="4000" dirty="0">
                <a:solidFill>
                  <a:schemeClr val="bg1"/>
                </a:solidFill>
              </a:endParaRPr>
            </a:p>
            <a:p>
              <a:pPr algn="ctr"/>
              <a:endParaRPr lang="en-US" sz="4000" dirty="0">
                <a:solidFill>
                  <a:schemeClr val="bg1"/>
                </a:solidFill>
              </a:endParaRPr>
            </a:p>
          </p:txBody>
        </p:sp>
        <p:sp>
          <p:nvSpPr>
            <p:cNvPr id="14" name="Oval Callout 13"/>
            <p:cNvSpPr/>
            <p:nvPr/>
          </p:nvSpPr>
          <p:spPr>
            <a:xfrm>
              <a:off x="6848545" y="1612490"/>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21" name="Group 20"/>
          <p:cNvGrpSpPr/>
          <p:nvPr/>
        </p:nvGrpSpPr>
        <p:grpSpPr>
          <a:xfrm>
            <a:off x="8254924" y="1611261"/>
            <a:ext cx="1736792" cy="2722706"/>
            <a:chOff x="8254924" y="1611261"/>
            <a:chExt cx="1736792" cy="2722706"/>
          </a:xfrm>
        </p:grpSpPr>
        <p:sp>
          <p:nvSpPr>
            <p:cNvPr id="8" name="Flowchart: Off-page Connector 7"/>
            <p:cNvSpPr/>
            <p:nvPr/>
          </p:nvSpPr>
          <p:spPr>
            <a:xfrm>
              <a:off x="8254924" y="2221947"/>
              <a:ext cx="1736792" cy="2112020"/>
            </a:xfrm>
            <a:prstGeom prst="flowChartOffpage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a:t>
              </a: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কৃষি</a:t>
              </a:r>
            </a:p>
            <a:p>
              <a:pPr algn="ctr"/>
              <a:r>
                <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সংস্থা</a:t>
              </a: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dirty="0">
                <a:solidFill>
                  <a:schemeClr val="bg1"/>
                </a:solidFill>
              </a:endParaRPr>
            </a:p>
          </p:txBody>
        </p:sp>
        <p:sp>
          <p:nvSpPr>
            <p:cNvPr id="15" name="Oval Callout 14"/>
            <p:cNvSpPr/>
            <p:nvPr/>
          </p:nvSpPr>
          <p:spPr>
            <a:xfrm>
              <a:off x="8866154" y="1611261"/>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22" name="Group 21"/>
          <p:cNvGrpSpPr/>
          <p:nvPr/>
        </p:nvGrpSpPr>
        <p:grpSpPr>
          <a:xfrm>
            <a:off x="10176252" y="1610032"/>
            <a:ext cx="1752316" cy="1731157"/>
            <a:chOff x="10176252" y="1610032"/>
            <a:chExt cx="1752316" cy="1731157"/>
          </a:xfrm>
        </p:grpSpPr>
        <p:sp>
          <p:nvSpPr>
            <p:cNvPr id="9" name="Flowchart: Off-page Connector 8"/>
            <p:cNvSpPr/>
            <p:nvPr/>
          </p:nvSpPr>
          <p:spPr>
            <a:xfrm>
              <a:off x="10176252" y="2221947"/>
              <a:ext cx="1752316" cy="1119242"/>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ইউনিসেফ</a:t>
              </a:r>
              <a:endParaRPr lang="bn-IN"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dirty="0">
                <a:solidFill>
                  <a:schemeClr val="bg1"/>
                </a:solidFill>
              </a:endParaRPr>
            </a:p>
          </p:txBody>
        </p:sp>
        <p:sp>
          <p:nvSpPr>
            <p:cNvPr id="16" name="Oval Callout 15"/>
            <p:cNvSpPr/>
            <p:nvPr/>
          </p:nvSpPr>
          <p:spPr>
            <a:xfrm>
              <a:off x="10883763" y="1610032"/>
              <a:ext cx="1002574"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17" name="TextBox 16"/>
          <p:cNvSpPr txBox="1"/>
          <p:nvPr/>
        </p:nvSpPr>
        <p:spPr>
          <a:xfrm>
            <a:off x="2659739" y="4513612"/>
            <a:ext cx="6707702" cy="1323439"/>
          </a:xfrm>
          <a:prstGeom prst="rect">
            <a:avLst/>
          </a:prstGeom>
          <a:noFill/>
          <a:ln w="57150">
            <a:solidFill>
              <a:srgbClr val="C00000"/>
            </a:solidFill>
          </a:ln>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প্রত্যেক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দলের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সংস্থা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বাংলাদেশে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ধরনের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সহায়তা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 </a:t>
            </a:r>
            <a:endParaRPr lang="en-US" sz="4000" dirty="0"/>
          </a:p>
        </p:txBody>
      </p:sp>
    </p:spTree>
    <p:extLst>
      <p:ext uri="{BB962C8B-B14F-4D97-AF65-F5344CB8AC3E}">
        <p14:creationId xmlns:p14="http://schemas.microsoft.com/office/powerpoint/2010/main" val="1487682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right)">
                                      <p:cBhvr>
                                        <p:cTn id="23" dur="500"/>
                                        <p:tgtEl>
                                          <p:spTgt spid="2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ppt_x</p:attrName>
                                        </p:attrNameLst>
                                      </p:cBhvr>
                                      <p:tavLst>
                                        <p:tav tm="0">
                                          <p:val>
                                            <p:strVal val="#ppt_x-#ppt_w*1.125000"/>
                                          </p:val>
                                        </p:tav>
                                        <p:tav tm="100000">
                                          <p:val>
                                            <p:strVal val="#ppt_x"/>
                                          </p:val>
                                        </p:tav>
                                      </p:tavLst>
                                    </p:anim>
                                    <p:animEffect transition="in" filter="wipe(right)">
                                      <p:cBhvr>
                                        <p:cTn id="28" dur="500"/>
                                        <p:tgtEl>
                                          <p:spTgt spid="21"/>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ppt_x</p:attrName>
                                        </p:attrNameLst>
                                      </p:cBhvr>
                                      <p:tavLst>
                                        <p:tav tm="0">
                                          <p:val>
                                            <p:strVal val="#ppt_x-#ppt_w*1.125000"/>
                                          </p:val>
                                        </p:tav>
                                        <p:tav tm="100000">
                                          <p:val>
                                            <p:strVal val="#ppt_x"/>
                                          </p:val>
                                        </p:tav>
                                      </p:tavLst>
                                    </p:anim>
                                    <p:animEffect transition="in" filter="wipe(righ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iterate type="lt">
                                    <p:tmPct val="0"/>
                                  </p:iterate>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p:cNvSpPr/>
          <p:nvPr/>
        </p:nvSpPr>
        <p:spPr>
          <a:xfrm>
            <a:off x="452784" y="623404"/>
            <a:ext cx="2569816" cy="811696"/>
          </a:xfrm>
          <a:prstGeom prst="flowChartTerminator">
            <a:avLst/>
          </a:prstGeom>
          <a:noFill/>
          <a:ln w="38100"/>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আলোচনা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816100" y="2364531"/>
            <a:ext cx="8559801" cy="707886"/>
          </a:xfrm>
          <a:prstGeom prst="rect">
            <a:avLst/>
          </a:prstGeom>
          <a:noFill/>
          <a:ln w="76200">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বিশ্ব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দিবস</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উপলক্ষ্যে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বিদ্যালয়ে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যায়</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925" y="4001848"/>
            <a:ext cx="1962150" cy="2324100"/>
          </a:xfrm>
          <a:prstGeom prst="rect">
            <a:avLst/>
          </a:prstGeom>
        </p:spPr>
      </p:pic>
    </p:spTree>
    <p:extLst>
      <p:ext uri="{BB962C8B-B14F-4D97-AF65-F5344CB8AC3E}">
        <p14:creationId xmlns:p14="http://schemas.microsoft.com/office/powerpoint/2010/main" val="34968587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1249" y="319831"/>
            <a:ext cx="9969502" cy="707886"/>
          </a:xfrm>
          <a:prstGeom prst="rect">
            <a:avLst/>
          </a:prstGeom>
          <a:noFill/>
          <a:ln w="28575">
            <a:solidFill>
              <a:srgbClr val="C00000"/>
            </a:solidFill>
          </a:ln>
        </p:spPr>
        <p:txBody>
          <a:bodyPr wrap="square" rtlCol="0">
            <a:spAutoFit/>
          </a:bodyPr>
          <a:lstStyle/>
          <a:p>
            <a:pPr algn="ctr"/>
            <a:r>
              <a:rPr lang="en-US" sz="4000" dirty="0" smtClean="0">
                <a:solidFill>
                  <a:schemeClr val="tx2"/>
                </a:solidFill>
                <a:latin typeface="Times New Roman" panose="02020603050405020304" pitchFamily="18" charset="0"/>
                <a:cs typeface="Times New Roman" panose="02020603050405020304" pitchFamily="18" charset="0"/>
              </a:rPr>
              <a:t>CASE: Clean air and sustainable environment. </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454275" y="1294540"/>
            <a:ext cx="7283450" cy="44831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5000" y="306148"/>
            <a:ext cx="10922000" cy="707886"/>
          </a:xfrm>
          <a:prstGeom prst="rect">
            <a:avLst/>
          </a:prstGeom>
          <a:noFill/>
          <a:ln w="28575">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বাংলাদেশে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বিশ্বব্যাংকের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একটি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প্রকল্পঃ</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বিশুদ্ধ</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বায়ু</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টেকসই</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পরিবেশ</a:t>
            </a:r>
            <a:endParaRPr lang="en-US" sz="4000" dirty="0">
              <a:solidFill>
                <a:schemeClr val="tx2"/>
              </a:solidFill>
              <a:latin typeface="NikoshBAN" panose="02000000000000000000" pitchFamily="2" charset="0"/>
              <a:cs typeface="NikoshBAN" panose="02000000000000000000" pitchFamily="2" charset="0"/>
            </a:endParaRPr>
          </a:p>
        </p:txBody>
      </p:sp>
      <p:sp>
        <p:nvSpPr>
          <p:cNvPr id="8" name="TextBox 7"/>
          <p:cNvSpPr txBox="1"/>
          <p:nvPr/>
        </p:nvSpPr>
        <p:spPr>
          <a:xfrm>
            <a:off x="419100" y="5876574"/>
            <a:ext cx="11353800" cy="707886"/>
          </a:xfrm>
          <a:prstGeom prst="rect">
            <a:avLst/>
          </a:prstGeom>
          <a:noFill/>
          <a:ln w="28575">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এই</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প্রকল্পের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লক্ষ্য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যানবাহন</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ইটের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ভাটা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থেকে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নির্গত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দূষণ</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রোধ</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87913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7314" y="0"/>
            <a:ext cx="1892600" cy="769441"/>
          </a:xfrm>
          <a:prstGeom prst="rect">
            <a:avLst/>
          </a:prstGeom>
          <a:noFill/>
        </p:spPr>
        <p:txBody>
          <a:bodyPr wrap="square" rtlCol="0">
            <a:spAutoFit/>
          </a:bodyPr>
          <a:lstStyle/>
          <a:p>
            <a:pPr algn="ctr"/>
            <a:r>
              <a:rPr lang="bn-IN" sz="4400" i="1" u="sng"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400" i="1" u="sng"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Vertical Scroll 3"/>
          <p:cNvSpPr/>
          <p:nvPr/>
        </p:nvSpPr>
        <p:spPr>
          <a:xfrm>
            <a:off x="317256" y="2032424"/>
            <a:ext cx="5328170" cy="3799999"/>
          </a:xfrm>
          <a:prstGeom prst="verticalScroll">
            <a:avLst/>
          </a:prstGeom>
          <a:solidFill>
            <a:schemeClr val="accent6">
              <a:lumMod val="60000"/>
              <a:lumOff val="40000"/>
            </a:schemeClr>
          </a:solidFill>
        </p:spPr>
        <p:txBody>
          <a:bodyPr wrap="square">
            <a:spAutoFit/>
          </a:bodyPr>
          <a:lstStyle/>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ইমরান হোসেন</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কাট্টলী নূরুল হক চৌধুরী সরকারি প্রাথমিক বিদ্যালয়</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পাহাড়তলী, চট্টগ্রাম।</a:t>
            </a:r>
          </a:p>
          <a:p>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০১৮১৯৮৯৩১৩৫</a:t>
            </a:r>
          </a:p>
          <a:p>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emran81hossen@gmail.com</a:t>
            </a:r>
            <a:r>
              <a:rPr lang="bn-IN"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i="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17" y="127424"/>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flipH="1">
            <a:off x="7006108" y="1956988"/>
            <a:ext cx="5031570" cy="4326731"/>
          </a:xfrm>
          <a:prstGeom prst="verticalScroll">
            <a:avLst/>
          </a:prstGeom>
          <a:solidFill>
            <a:schemeClr val="bg2"/>
          </a:solidFill>
        </p:spPr>
        <p:txBody>
          <a:bodyPr wrap="square" rtlCol="0">
            <a:spAutoFit/>
          </a:bodyPr>
          <a:lstStyle/>
          <a:p>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শ্রেণি</a:t>
            </a:r>
          </a:p>
          <a:p>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বাংলাদেশ ও বিশ্বপরিচয় </a:t>
            </a:r>
          </a:p>
          <a:p>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a:t>
            </a:r>
            <a:r>
              <a:rPr lang="bn-IN" sz="3200" i="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১২ বাংলাদেশ ও </a:t>
            </a:r>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a:t>
            </a:r>
          </a:p>
          <a:p>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 ২ জাতিসংঘের উন্নয়নমূলক সংস্থা</a:t>
            </a:r>
          </a:p>
          <a:p>
            <a:r>
              <a:rPr lang="bn-IN" sz="3200" i="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পৃষ্ঠাঃ ৯৪-৯৫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840" y="127424"/>
            <a:ext cx="1561161" cy="1829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5968"/>
          <a:stretch/>
        </p:blipFill>
        <p:spPr>
          <a:xfrm>
            <a:off x="5466936" y="2599005"/>
            <a:ext cx="2000250" cy="2158525"/>
          </a:xfrm>
          <a:prstGeom prst="rect">
            <a:avLst/>
          </a:prstGeom>
        </p:spPr>
      </p:pic>
    </p:spTree>
    <p:extLst>
      <p:ext uri="{BB962C8B-B14F-4D97-AF65-F5344CB8AC3E}">
        <p14:creationId xmlns:p14="http://schemas.microsoft.com/office/powerpoint/2010/main" val="4014805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p:cNvSpPr/>
          <p:nvPr/>
        </p:nvSpPr>
        <p:spPr>
          <a:xfrm>
            <a:off x="452784" y="623404"/>
            <a:ext cx="2569816" cy="811696"/>
          </a:xfrm>
          <a:prstGeom prst="flowChartTerminator">
            <a:avLst/>
          </a:prstGeom>
          <a:noFill/>
          <a:ln w="38100"/>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আলোচনা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816100" y="2364531"/>
            <a:ext cx="8559801" cy="1323439"/>
          </a:xfrm>
          <a:prstGeom prst="rect">
            <a:avLst/>
          </a:prstGeom>
          <a:noFill/>
          <a:ln w="76200">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জনগন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যেন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দূষণমুক্ত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সেজন্য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তোমরা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সুপারিশ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করবে</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925" y="4001848"/>
            <a:ext cx="1962150" cy="2324100"/>
          </a:xfrm>
          <a:prstGeom prst="rect">
            <a:avLst/>
          </a:prstGeom>
        </p:spPr>
      </p:pic>
    </p:spTree>
    <p:extLst>
      <p:ext uri="{BB962C8B-B14F-4D97-AF65-F5344CB8AC3E}">
        <p14:creationId xmlns:p14="http://schemas.microsoft.com/office/powerpoint/2010/main" val="2225460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5001" y="307131"/>
            <a:ext cx="10921998" cy="707886"/>
          </a:xfrm>
          <a:prstGeom prst="rect">
            <a:avLst/>
          </a:prstGeom>
          <a:noFill/>
          <a:ln w="28575">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পাশের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বাক্য</a:t>
            </a:r>
            <a:r>
              <a:rPr lang="en-US" sz="4000" dirty="0" smtClean="0">
                <a:solidFill>
                  <a:schemeClr val="tx2"/>
                </a:solidFill>
                <a:latin typeface="NikoshBAN" panose="02000000000000000000" pitchFamily="2" charset="0"/>
                <a:cs typeface="NikoshBAN" panose="02000000000000000000" pitchFamily="2" charset="0"/>
              </a:rPr>
              <a:t>/</a:t>
            </a:r>
            <a:r>
              <a:rPr lang="en-US" sz="4000" dirty="0" err="1" smtClean="0">
                <a:solidFill>
                  <a:schemeClr val="tx2"/>
                </a:solidFill>
                <a:latin typeface="NikoshBAN" panose="02000000000000000000" pitchFamily="2" charset="0"/>
                <a:cs typeface="NikoshBAN" panose="02000000000000000000" pitchFamily="2" charset="0"/>
              </a:rPr>
              <a:t>শব্দের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সাথে</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ডান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পাশের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বাক্য</a:t>
            </a:r>
            <a:r>
              <a:rPr lang="en-US" sz="4000" dirty="0" smtClean="0">
                <a:solidFill>
                  <a:schemeClr val="tx2"/>
                </a:solidFill>
                <a:latin typeface="NikoshBAN" panose="02000000000000000000" pitchFamily="2" charset="0"/>
                <a:cs typeface="NikoshBAN" panose="02000000000000000000" pitchFamily="2" charset="0"/>
              </a:rPr>
              <a:t>/</a:t>
            </a:r>
            <a:r>
              <a:rPr lang="en-US" sz="4000" dirty="0" err="1" smtClean="0">
                <a:solidFill>
                  <a:schemeClr val="tx2"/>
                </a:solidFill>
                <a:latin typeface="NikoshBAN" panose="02000000000000000000" pitchFamily="2" charset="0"/>
                <a:cs typeface="NikoshBAN" panose="02000000000000000000" pitchFamily="2" charset="0"/>
              </a:rPr>
              <a:t>শব্দ</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লেখ</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2" name="TextBox 1"/>
          <p:cNvSpPr txBox="1"/>
          <p:nvPr/>
        </p:nvSpPr>
        <p:spPr>
          <a:xfrm>
            <a:off x="107952" y="1418499"/>
            <a:ext cx="2578098" cy="707886"/>
          </a:xfrm>
          <a:prstGeom prst="rect">
            <a:avLst/>
          </a:prstGeom>
          <a:noFill/>
        </p:spPr>
        <p:txBody>
          <a:bodyPr wrap="square" rtlCol="0">
            <a:spAutoFit/>
          </a:bodyPr>
          <a:lstStyle/>
          <a:p>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বিশ্বস্বাস্থ্য</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  </a:t>
            </a:r>
            <a:endParaRPr lang="en-US" sz="4000" dirty="0"/>
          </a:p>
        </p:txBody>
      </p:sp>
      <p:sp>
        <p:nvSpPr>
          <p:cNvPr id="26" name="TextBox 25"/>
          <p:cNvSpPr txBox="1"/>
          <p:nvPr/>
        </p:nvSpPr>
        <p:spPr>
          <a:xfrm>
            <a:off x="107952" y="2342383"/>
            <a:ext cx="1924048" cy="707886"/>
          </a:xfrm>
          <a:prstGeom prst="rect">
            <a:avLst/>
          </a:prstGeom>
          <a:noFill/>
        </p:spPr>
        <p:txBody>
          <a:bodyPr wrap="square" rtlCol="0">
            <a:spAutoFit/>
          </a:bodyPr>
          <a:lstStyle/>
          <a:p>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বিশ্বব্যাংক</a:t>
            </a:r>
            <a:endParaRPr lang="bn-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7" name="TextBox 26"/>
          <p:cNvSpPr txBox="1"/>
          <p:nvPr/>
        </p:nvSpPr>
        <p:spPr>
          <a:xfrm>
            <a:off x="209550" y="3293623"/>
            <a:ext cx="1924050" cy="707886"/>
          </a:xfrm>
          <a:prstGeom prst="rect">
            <a:avLst/>
          </a:prstGeom>
          <a:noFill/>
        </p:spPr>
        <p:txBody>
          <a:bodyPr wrap="square" rtlCol="0">
            <a:spAutoFit/>
          </a:bodyPr>
          <a:lstStyle/>
          <a:p>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ইউএনডিপি</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8" name="TextBox 27"/>
          <p:cNvSpPr txBox="1"/>
          <p:nvPr/>
        </p:nvSpPr>
        <p:spPr>
          <a:xfrm>
            <a:off x="209550" y="5734546"/>
            <a:ext cx="1619250" cy="707886"/>
          </a:xfrm>
          <a:prstGeom prst="rect">
            <a:avLst/>
          </a:prstGeom>
          <a:noFill/>
        </p:spPr>
        <p:txBody>
          <a:bodyPr wrap="square" rtlCol="0">
            <a:spAutoFit/>
          </a:bodyPr>
          <a:lstStyle/>
          <a:p>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ইউনেস্কো</a:t>
            </a:r>
            <a:endParaRPr lang="en-US" sz="4000" dirty="0"/>
          </a:p>
        </p:txBody>
      </p:sp>
      <p:sp>
        <p:nvSpPr>
          <p:cNvPr id="29" name="TextBox 28"/>
          <p:cNvSpPr txBox="1"/>
          <p:nvPr/>
        </p:nvSpPr>
        <p:spPr>
          <a:xfrm>
            <a:off x="209550" y="4148942"/>
            <a:ext cx="1924050" cy="1323439"/>
          </a:xfrm>
          <a:prstGeom prst="rect">
            <a:avLst/>
          </a:prstGeom>
          <a:noFill/>
        </p:spPr>
        <p:txBody>
          <a:bodyPr wrap="square" rtlCol="0">
            <a:spAutoFit/>
          </a:bodyPr>
          <a:lstStyle/>
          <a:p>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a:t>
            </a:r>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a:t>
            </a:r>
            <a:endPar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0" name="TextBox 29"/>
          <p:cNvSpPr txBox="1"/>
          <p:nvPr/>
        </p:nvSpPr>
        <p:spPr>
          <a:xfrm>
            <a:off x="3015417" y="1421632"/>
            <a:ext cx="6851375"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যুক্তরাষ্ট্রের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ওয়াশিংটনে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অবস্থিত</a:t>
            </a:r>
            <a:r>
              <a:rPr lang="en-US" sz="4000" dirty="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
        <p:nvSpPr>
          <p:cNvPr id="31" name="TextBox 30"/>
          <p:cNvSpPr txBox="1"/>
          <p:nvPr/>
        </p:nvSpPr>
        <p:spPr>
          <a:xfrm>
            <a:off x="3015421" y="5807315"/>
            <a:ext cx="9150075"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বাংলাদেশে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পরিবেশ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a:solidFill>
                  <a:schemeClr val="tx2"/>
                </a:solidFill>
                <a:latin typeface="NikoshBAN" panose="02000000000000000000" pitchFamily="2" charset="0"/>
                <a:cs typeface="NikoshBAN" panose="02000000000000000000" pitchFamily="2" charset="0"/>
              </a:rPr>
              <a:t> </a:t>
            </a:r>
            <a:r>
              <a:rPr lang="en-US" sz="4000" dirty="0" smtClean="0">
                <a:solidFill>
                  <a:schemeClr val="tx2"/>
                </a:solidFill>
                <a:latin typeface="NikoshBAN" panose="02000000000000000000" pitchFamily="2" charset="0"/>
                <a:cs typeface="NikoshBAN" panose="02000000000000000000" pitchFamily="2" charset="0"/>
              </a:rPr>
              <a:t>ও </a:t>
            </a:r>
            <a:r>
              <a:rPr lang="en-US" sz="4000" dirty="0" err="1" smtClean="0">
                <a:solidFill>
                  <a:schemeClr val="tx2"/>
                </a:solidFill>
                <a:latin typeface="NikoshBAN" panose="02000000000000000000" pitchFamily="2" charset="0"/>
                <a:cs typeface="NikoshBAN" panose="02000000000000000000" pitchFamily="2" charset="0"/>
              </a:rPr>
              <a:t>দারিদ্র্য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বিমোচন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2" name="TextBox 31"/>
          <p:cNvSpPr txBox="1"/>
          <p:nvPr/>
        </p:nvSpPr>
        <p:spPr>
          <a:xfrm>
            <a:off x="3015415" y="4475337"/>
            <a:ext cx="5871542"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সুন্দরবন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রক্ষায়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সহযোগীতা</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করেছে</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3" name="TextBox 32"/>
          <p:cNvSpPr txBox="1"/>
          <p:nvPr/>
        </p:nvSpPr>
        <p:spPr>
          <a:xfrm>
            <a:off x="3015417" y="3244020"/>
            <a:ext cx="9000876"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রক্ষার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প্রয়োজনীয়তা</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উপায়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সম্পর্কে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সচেতন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34" name="TextBox 33"/>
          <p:cNvSpPr txBox="1"/>
          <p:nvPr/>
        </p:nvSpPr>
        <p:spPr>
          <a:xfrm>
            <a:off x="3015417" y="2345100"/>
            <a:ext cx="7259667"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জনগনের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পুষ্টির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উন্নয়নে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sp>
        <p:nvSpPr>
          <p:cNvPr id="4" name="Rectangle 3"/>
          <p:cNvSpPr/>
          <p:nvPr/>
        </p:nvSpPr>
        <p:spPr>
          <a:xfrm>
            <a:off x="2686050" y="1280484"/>
            <a:ext cx="329371" cy="74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35" name="Rectangle 34"/>
          <p:cNvSpPr/>
          <p:nvPr/>
        </p:nvSpPr>
        <p:spPr>
          <a:xfrm>
            <a:off x="2686046" y="2246880"/>
            <a:ext cx="329371" cy="74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36" name="Rectangle 35"/>
          <p:cNvSpPr/>
          <p:nvPr/>
        </p:nvSpPr>
        <p:spPr>
          <a:xfrm>
            <a:off x="2686047" y="3206095"/>
            <a:ext cx="329371" cy="74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37" name="Rectangle 36"/>
          <p:cNvSpPr/>
          <p:nvPr/>
        </p:nvSpPr>
        <p:spPr>
          <a:xfrm>
            <a:off x="2686046" y="4344712"/>
            <a:ext cx="329371" cy="74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38" name="Rectangle 37"/>
          <p:cNvSpPr/>
          <p:nvPr/>
        </p:nvSpPr>
        <p:spPr>
          <a:xfrm>
            <a:off x="2686049" y="5680196"/>
            <a:ext cx="329371" cy="74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4704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7 4.44444E-6 L 0.00664 -0.13496 " pathEditMode="relative" rAng="0" ptsTypes="AA">
                                      <p:cBhvr>
                                        <p:cTn id="6" dur="2000" fill="hold"/>
                                        <p:tgtEl>
                                          <p:spTgt spid="26"/>
                                        </p:tgtEl>
                                        <p:attrNameLst>
                                          <p:attrName>ppt_x</p:attrName>
                                          <p:attrName>ppt_y</p:attrName>
                                        </p:attrNameLst>
                                      </p:cBhvr>
                                      <p:rCtr x="326" y="-6759"/>
                                    </p:animMotion>
                                  </p:childTnLst>
                                </p:cTn>
                              </p:par>
                              <p:par>
                                <p:cTn id="7" presetID="42" presetClass="path" presetSubtype="0" accel="50000" decel="50000" fill="hold" grpId="0" nodeType="withEffect">
                                  <p:stCondLst>
                                    <p:cond delay="0"/>
                                  </p:stCondLst>
                                  <p:childTnLst>
                                    <p:animMotion origin="layout" path="M -3.33333E-6 -3.33333E-6 L -0.00143 0.27084 " pathEditMode="relative" rAng="0" ptsTypes="AA">
                                      <p:cBhvr>
                                        <p:cTn id="8" dur="2000" fill="hold"/>
                                        <p:tgtEl>
                                          <p:spTgt spid="2"/>
                                        </p:tgtEl>
                                        <p:attrNameLst>
                                          <p:attrName>ppt_x</p:attrName>
                                          <p:attrName>ppt_y</p:attrName>
                                        </p:attrNameLst>
                                      </p:cBhvr>
                                      <p:rCtr x="-78" y="13542"/>
                                    </p:animMotion>
                                  </p:childTnLst>
                                </p:cTn>
                              </p:par>
                              <p:par>
                                <p:cTn id="9" presetID="42" presetClass="path" presetSubtype="0" accel="50000" decel="50000" fill="hold" grpId="0" nodeType="withEffect">
                                  <p:stCondLst>
                                    <p:cond delay="0"/>
                                  </p:stCondLst>
                                  <p:childTnLst>
                                    <p:animMotion origin="layout" path="M -3.75E-6 -4.44444E-6 L -0.00091 0.35695 " pathEditMode="relative" rAng="0" ptsTypes="AA">
                                      <p:cBhvr>
                                        <p:cTn id="10" dur="2000" fill="hold"/>
                                        <p:tgtEl>
                                          <p:spTgt spid="27"/>
                                        </p:tgtEl>
                                        <p:attrNameLst>
                                          <p:attrName>ppt_x</p:attrName>
                                          <p:attrName>ppt_y</p:attrName>
                                        </p:attrNameLst>
                                      </p:cBhvr>
                                      <p:rCtr x="-52" y="17847"/>
                                    </p:animMotion>
                                  </p:childTnLst>
                                </p:cTn>
                              </p:par>
                              <p:par>
                                <p:cTn id="11" presetID="64" presetClass="path" presetSubtype="0" accel="50000" decel="50000" fill="hold" grpId="0" nodeType="withEffect">
                                  <p:stCondLst>
                                    <p:cond delay="0"/>
                                  </p:stCondLst>
                                  <p:childTnLst>
                                    <p:animMotion origin="layout" path="M -3.75E-6 1.11111E-6 L -0.00833 -0.30833 " pathEditMode="relative" rAng="0" ptsTypes="AA">
                                      <p:cBhvr>
                                        <p:cTn id="12" dur="2000" fill="hold"/>
                                        <p:tgtEl>
                                          <p:spTgt spid="29"/>
                                        </p:tgtEl>
                                        <p:attrNameLst>
                                          <p:attrName>ppt_x</p:attrName>
                                          <p:attrName>ppt_y</p:attrName>
                                        </p:attrNameLst>
                                      </p:cBhvr>
                                      <p:rCtr x="-91" y="-15810"/>
                                    </p:animMotion>
                                  </p:childTnLst>
                                </p:cTn>
                              </p:par>
                              <p:par>
                                <p:cTn id="13" presetID="64" presetClass="path" presetSubtype="0" accel="50000" decel="50000" fill="hold" grpId="0" nodeType="withEffect">
                                  <p:stCondLst>
                                    <p:cond delay="0"/>
                                  </p:stCondLst>
                                  <p:childTnLst>
                                    <p:animMotion origin="layout" path="M -3.75E-6 -1.48148E-6 L 0.0125 -0.18635 " pathEditMode="relative" rAng="0" ptsTypes="AA">
                                      <p:cBhvr>
                                        <p:cTn id="14" dur="2000" fill="hold"/>
                                        <p:tgtEl>
                                          <p:spTgt spid="28"/>
                                        </p:tgtEl>
                                        <p:attrNameLst>
                                          <p:attrName>ppt_x</p:attrName>
                                          <p:attrName>ppt_y</p:attrName>
                                        </p:attrNameLst>
                                      </p:cBhvr>
                                      <p:rCtr x="286"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39118" y="307131"/>
            <a:ext cx="3713764" cy="707886"/>
          </a:xfrm>
          <a:prstGeom prst="rect">
            <a:avLst/>
          </a:prstGeom>
          <a:noFill/>
          <a:ln w="28575">
            <a:solidFill>
              <a:srgbClr val="C00000"/>
            </a:solidFill>
          </a:ln>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শূণ্যস্থান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পূরণ</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grpSp>
        <p:nvGrpSpPr>
          <p:cNvPr id="9" name="Group 8"/>
          <p:cNvGrpSpPr/>
          <p:nvPr/>
        </p:nvGrpSpPr>
        <p:grpSpPr>
          <a:xfrm>
            <a:off x="164222" y="1284048"/>
            <a:ext cx="10666910" cy="1206493"/>
            <a:chOff x="164222" y="1284048"/>
            <a:chExt cx="10666910" cy="1206493"/>
          </a:xfrm>
        </p:grpSpPr>
        <p:sp>
          <p:nvSpPr>
            <p:cNvPr id="4" name="TextBox 3"/>
            <p:cNvSpPr txBox="1"/>
            <p:nvPr/>
          </p:nvSpPr>
          <p:spPr>
            <a:xfrm>
              <a:off x="1431316" y="1589057"/>
              <a:ext cx="9399816"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ইউনিসেফ</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শিশুদের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বিভিন্ন</a:t>
              </a:r>
              <a:r>
                <a:rPr lang="en-US" sz="4000" dirty="0" smtClean="0">
                  <a:solidFill>
                    <a:schemeClr val="tx2"/>
                  </a:solidFill>
                  <a:latin typeface="NikoshBAN" panose="02000000000000000000" pitchFamily="2" charset="0"/>
                  <a:cs typeface="NikoshBAN" panose="02000000000000000000" pitchFamily="2" charset="0"/>
                </a:rPr>
                <a:t> ________ </a:t>
              </a:r>
              <a:r>
                <a:rPr lang="en-US" sz="4000" dirty="0" err="1" smtClean="0">
                  <a:solidFill>
                    <a:schemeClr val="tx2"/>
                  </a:solidFill>
                  <a:latin typeface="NikoshBAN" panose="02000000000000000000" pitchFamily="2" charset="0"/>
                  <a:cs typeface="NikoshBAN" panose="02000000000000000000" pitchFamily="2" charset="0"/>
                </a:rPr>
                <a:t>টিকাদান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22" y="1284048"/>
              <a:ext cx="1267093" cy="1206493"/>
            </a:xfrm>
            <a:prstGeom prst="rect">
              <a:avLst/>
            </a:prstGeom>
          </p:spPr>
        </p:pic>
      </p:grpSp>
      <p:grpSp>
        <p:nvGrpSpPr>
          <p:cNvPr id="15" name="Group 14"/>
          <p:cNvGrpSpPr/>
          <p:nvPr/>
        </p:nvGrpSpPr>
        <p:grpSpPr>
          <a:xfrm>
            <a:off x="162074" y="2273575"/>
            <a:ext cx="11831143" cy="1206493"/>
            <a:chOff x="162074" y="2273575"/>
            <a:chExt cx="11831143" cy="1206493"/>
          </a:xfrm>
        </p:grpSpPr>
        <p:sp>
          <p:nvSpPr>
            <p:cNvPr id="5" name="TextBox 4"/>
            <p:cNvSpPr txBox="1"/>
            <p:nvPr/>
          </p:nvSpPr>
          <p:spPr>
            <a:xfrm>
              <a:off x="1431315" y="2561155"/>
              <a:ext cx="10561902"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ইউএনডিপির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মূল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__________ </a:t>
              </a:r>
              <a:r>
                <a:rPr lang="en-US" sz="4000" dirty="0" err="1" smtClean="0">
                  <a:solidFill>
                    <a:schemeClr val="tx2"/>
                  </a:solidFill>
                  <a:latin typeface="NikoshBAN" panose="02000000000000000000" pitchFamily="2" charset="0"/>
                  <a:cs typeface="NikoshBAN" panose="02000000000000000000" pitchFamily="2" charset="0"/>
                </a:rPr>
                <a:t>কাজগুলোর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সমন্বয়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সাধন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74" y="2273575"/>
              <a:ext cx="1267093" cy="1206493"/>
            </a:xfrm>
            <a:prstGeom prst="rect">
              <a:avLst/>
            </a:prstGeom>
          </p:spPr>
        </p:pic>
      </p:grpSp>
      <p:grpSp>
        <p:nvGrpSpPr>
          <p:cNvPr id="16" name="Group 15"/>
          <p:cNvGrpSpPr/>
          <p:nvPr/>
        </p:nvGrpSpPr>
        <p:grpSpPr>
          <a:xfrm>
            <a:off x="159926" y="3224465"/>
            <a:ext cx="11418180" cy="1206493"/>
            <a:chOff x="159926" y="3224465"/>
            <a:chExt cx="11418180" cy="1206493"/>
          </a:xfrm>
        </p:grpSpPr>
        <p:sp>
          <p:nvSpPr>
            <p:cNvPr id="6" name="TextBox 5"/>
            <p:cNvSpPr txBox="1"/>
            <p:nvPr/>
          </p:nvSpPr>
          <p:spPr>
            <a:xfrm>
              <a:off x="1431315" y="3479049"/>
              <a:ext cx="10146791"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ইউনেস্কো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একটি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সাংস্কৃতিক</a:t>
              </a:r>
              <a:r>
                <a:rPr lang="en-US" sz="4000" dirty="0" smtClean="0">
                  <a:solidFill>
                    <a:schemeClr val="tx2"/>
                  </a:solidFill>
                  <a:latin typeface="NikoshBAN" panose="02000000000000000000" pitchFamily="2" charset="0"/>
                  <a:cs typeface="NikoshBAN" panose="02000000000000000000" pitchFamily="2" charset="0"/>
                </a:rPr>
                <a:t> ও ______ </a:t>
              </a:r>
              <a:r>
                <a:rPr lang="en-US" sz="4000" dirty="0" err="1" smtClean="0">
                  <a:solidFill>
                    <a:schemeClr val="tx2"/>
                  </a:solidFill>
                  <a:latin typeface="NikoshBAN" panose="02000000000000000000" pitchFamily="2" charset="0"/>
                  <a:cs typeface="NikoshBAN" panose="02000000000000000000" pitchFamily="2" charset="0"/>
                </a:rPr>
                <a:t>বিষয়ক</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26" y="3224465"/>
              <a:ext cx="1267093" cy="1206493"/>
            </a:xfrm>
            <a:prstGeom prst="rect">
              <a:avLst/>
            </a:prstGeom>
          </p:spPr>
        </p:pic>
      </p:grpSp>
      <p:grpSp>
        <p:nvGrpSpPr>
          <p:cNvPr id="17" name="Group 16"/>
          <p:cNvGrpSpPr/>
          <p:nvPr/>
        </p:nvGrpSpPr>
        <p:grpSpPr>
          <a:xfrm>
            <a:off x="157778" y="4188234"/>
            <a:ext cx="11420328" cy="1206493"/>
            <a:chOff x="157778" y="4188234"/>
            <a:chExt cx="11420328" cy="1206493"/>
          </a:xfrm>
        </p:grpSpPr>
        <p:sp>
          <p:nvSpPr>
            <p:cNvPr id="7" name="TextBox 6"/>
            <p:cNvSpPr txBox="1"/>
            <p:nvPr/>
          </p:nvSpPr>
          <p:spPr>
            <a:xfrm>
              <a:off x="1431315" y="4451147"/>
              <a:ext cx="10146791"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বিশ্ব</a:t>
              </a:r>
              <a:r>
                <a:rPr lang="en-US" sz="4000" dirty="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স্বাস্থ্য</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a:t>
              </a:r>
              <a:r>
                <a:rPr lang="en-US" sz="4000" dirty="0" smtClean="0">
                  <a:solidFill>
                    <a:schemeClr val="tx2"/>
                  </a:solidFill>
                  <a:latin typeface="NikoshBAN" panose="02000000000000000000" pitchFamily="2" charset="0"/>
                  <a:cs typeface="NikoshBAN" panose="02000000000000000000" pitchFamily="2" charset="0"/>
                </a:rPr>
                <a:t> _______ </a:t>
              </a:r>
              <a:r>
                <a:rPr lang="en-US" sz="4000" dirty="0" err="1" smtClean="0">
                  <a:solidFill>
                    <a:schemeClr val="tx2"/>
                  </a:solidFill>
                  <a:latin typeface="NikoshBAN" panose="02000000000000000000" pitchFamily="2" charset="0"/>
                  <a:cs typeface="NikoshBAN" panose="02000000000000000000" pitchFamily="2" charset="0"/>
                </a:rPr>
                <a:t>অঞ্চলে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কার্যক্রম</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পরিচালনা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78" y="4188234"/>
              <a:ext cx="1267093" cy="1206493"/>
            </a:xfrm>
            <a:prstGeom prst="rect">
              <a:avLst/>
            </a:prstGeom>
          </p:spPr>
        </p:pic>
      </p:grpSp>
      <p:grpSp>
        <p:nvGrpSpPr>
          <p:cNvPr id="18" name="Group 17"/>
          <p:cNvGrpSpPr/>
          <p:nvPr/>
        </p:nvGrpSpPr>
        <p:grpSpPr>
          <a:xfrm>
            <a:off x="155630" y="5164882"/>
            <a:ext cx="11422476" cy="1206493"/>
            <a:chOff x="155630" y="5164882"/>
            <a:chExt cx="11422476" cy="1206493"/>
          </a:xfrm>
        </p:grpSpPr>
        <p:sp>
          <p:nvSpPr>
            <p:cNvPr id="8" name="TextBox 7"/>
            <p:cNvSpPr txBox="1"/>
            <p:nvPr/>
          </p:nvSpPr>
          <p:spPr>
            <a:xfrm>
              <a:off x="1431315" y="5423245"/>
              <a:ext cx="10146791"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খাদ্য</a:t>
              </a:r>
              <a:r>
                <a:rPr lang="en-US" sz="4000" dirty="0" smtClean="0">
                  <a:solidFill>
                    <a:schemeClr val="tx2"/>
                  </a:solidFill>
                  <a:latin typeface="NikoshBAN" panose="02000000000000000000" pitchFamily="2" charset="0"/>
                  <a:cs typeface="NikoshBAN" panose="02000000000000000000" pitchFamily="2" charset="0"/>
                </a:rPr>
                <a:t> ও </a:t>
              </a:r>
              <a:r>
                <a:rPr lang="en-US" sz="4000" dirty="0" err="1" smtClean="0">
                  <a:solidFill>
                    <a:schemeClr val="tx2"/>
                  </a:solidFill>
                  <a:latin typeface="NikoshBAN" panose="02000000000000000000" pitchFamily="2" charset="0"/>
                  <a:cs typeface="NikoshBAN" panose="02000000000000000000" pitchFamily="2" charset="0"/>
                </a:rPr>
                <a:t>কৃষি</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সংস্থার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_______________ </a:t>
              </a:r>
              <a:r>
                <a:rPr lang="en-US" sz="4000" dirty="0" err="1" smtClean="0">
                  <a:solidFill>
                    <a:schemeClr val="tx2"/>
                  </a:solidFill>
                  <a:latin typeface="NikoshBAN" panose="02000000000000000000" pitchFamily="2" charset="0"/>
                  <a:cs typeface="NikoshBAN" panose="02000000000000000000" pitchFamily="2" charset="0"/>
                </a:rPr>
                <a:t>অবস্থিত</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0" y="5164882"/>
              <a:ext cx="1267093" cy="1206493"/>
            </a:xfrm>
            <a:prstGeom prst="rect">
              <a:avLst/>
            </a:prstGeom>
          </p:spPr>
        </p:pic>
      </p:grpSp>
      <p:sp>
        <p:nvSpPr>
          <p:cNvPr id="19" name="TextBox 18"/>
          <p:cNvSpPr txBox="1"/>
          <p:nvPr/>
        </p:nvSpPr>
        <p:spPr>
          <a:xfrm>
            <a:off x="5539408" y="1590263"/>
            <a:ext cx="1868557"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প্রতিষেধক</a:t>
            </a:r>
            <a:endParaRPr lang="en-US" sz="4000" dirty="0"/>
          </a:p>
        </p:txBody>
      </p:sp>
      <p:sp>
        <p:nvSpPr>
          <p:cNvPr id="20" name="TextBox 19"/>
          <p:cNvSpPr txBox="1"/>
          <p:nvPr/>
        </p:nvSpPr>
        <p:spPr>
          <a:xfrm>
            <a:off x="5015948" y="2579747"/>
            <a:ext cx="2259495"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জাতিসংঘের</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p>
        </p:txBody>
      </p:sp>
      <p:sp>
        <p:nvSpPr>
          <p:cNvPr id="21" name="TextBox 20"/>
          <p:cNvSpPr txBox="1"/>
          <p:nvPr/>
        </p:nvSpPr>
        <p:spPr>
          <a:xfrm>
            <a:off x="6205318" y="3495179"/>
            <a:ext cx="1202647"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শিক্ষা</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p>
        </p:txBody>
      </p:sp>
      <p:sp>
        <p:nvSpPr>
          <p:cNvPr id="22" name="TextBox 21"/>
          <p:cNvSpPr txBox="1"/>
          <p:nvPr/>
        </p:nvSpPr>
        <p:spPr>
          <a:xfrm>
            <a:off x="4388120" y="4470714"/>
            <a:ext cx="1202647"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ছয়টি</a:t>
            </a:r>
            <a:endParaRPr lang="en-US" sz="4000" dirty="0"/>
          </a:p>
        </p:txBody>
      </p:sp>
      <p:sp>
        <p:nvSpPr>
          <p:cNvPr id="23" name="TextBox 22"/>
          <p:cNvSpPr txBox="1"/>
          <p:nvPr/>
        </p:nvSpPr>
        <p:spPr>
          <a:xfrm>
            <a:off x="6570970" y="5472492"/>
            <a:ext cx="2597426" cy="707886"/>
          </a:xfrm>
          <a:prstGeom prst="rect">
            <a:avLst/>
          </a:prstGeom>
          <a:noFill/>
        </p:spPr>
        <p:txBody>
          <a:bodyPr wrap="square" rtlCol="0">
            <a:spAutoFit/>
          </a:bodyPr>
          <a:lstStyle/>
          <a:p>
            <a:r>
              <a:rPr lang="en-US" sz="4000" dirty="0" err="1" smtClean="0">
                <a:solidFill>
                  <a:schemeClr val="tx2"/>
                </a:solidFill>
                <a:latin typeface="NikoshBAN" panose="02000000000000000000" pitchFamily="2" charset="0"/>
                <a:cs typeface="NikoshBAN" panose="02000000000000000000" pitchFamily="2" charset="0"/>
              </a:rPr>
              <a:t>ইতালির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রোমে</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p>
        </p:txBody>
      </p:sp>
    </p:spTree>
    <p:extLst>
      <p:ext uri="{BB962C8B-B14F-4D97-AF65-F5344CB8AC3E}">
        <p14:creationId xmlns:p14="http://schemas.microsoft.com/office/powerpoint/2010/main" val="41464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p:tgtEl>
                                          <p:spTgt spid="9"/>
                                        </p:tgtEl>
                                        <p:attrNameLst>
                                          <p:attrName>ppt_x</p:attrName>
                                        </p:attrNameLst>
                                      </p:cBhvr>
                                      <p:tavLst>
                                        <p:tav tm="0">
                                          <p:val>
                                            <p:strVal val="#ppt_x-#ppt_w*1.125000"/>
                                          </p:val>
                                        </p:tav>
                                        <p:tav tm="100000">
                                          <p:val>
                                            <p:strVal val="#ppt_x"/>
                                          </p:val>
                                        </p:tav>
                                      </p:tavLst>
                                    </p:anim>
                                    <p:animEffect transition="in" filter="wipe(right)">
                                      <p:cBhvr>
                                        <p:cTn id="13" dur="1000"/>
                                        <p:tgtEl>
                                          <p:spTgt spid="9"/>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p:tgtEl>
                                          <p:spTgt spid="15"/>
                                        </p:tgtEl>
                                        <p:attrNameLst>
                                          <p:attrName>ppt_x</p:attrName>
                                        </p:attrNameLst>
                                      </p:cBhvr>
                                      <p:tavLst>
                                        <p:tav tm="0">
                                          <p:val>
                                            <p:strVal val="#ppt_x-#ppt_w*1.125000"/>
                                          </p:val>
                                        </p:tav>
                                        <p:tav tm="100000">
                                          <p:val>
                                            <p:strVal val="#ppt_x"/>
                                          </p:val>
                                        </p:tav>
                                      </p:tavLst>
                                    </p:anim>
                                    <p:animEffect transition="in" filter="wipe(right)">
                                      <p:cBhvr>
                                        <p:cTn id="18" dur="1000"/>
                                        <p:tgtEl>
                                          <p:spTgt spid="15"/>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p:tgtEl>
                                          <p:spTgt spid="16"/>
                                        </p:tgtEl>
                                        <p:attrNameLst>
                                          <p:attrName>ppt_x</p:attrName>
                                        </p:attrNameLst>
                                      </p:cBhvr>
                                      <p:tavLst>
                                        <p:tav tm="0">
                                          <p:val>
                                            <p:strVal val="#ppt_x-#ppt_w*1.125000"/>
                                          </p:val>
                                        </p:tav>
                                        <p:tav tm="100000">
                                          <p:val>
                                            <p:strVal val="#ppt_x"/>
                                          </p:val>
                                        </p:tav>
                                      </p:tavLst>
                                    </p:anim>
                                    <p:animEffect transition="in" filter="wipe(right)">
                                      <p:cBhvr>
                                        <p:cTn id="23" dur="1000"/>
                                        <p:tgtEl>
                                          <p:spTgt spid="16"/>
                                        </p:tgtEl>
                                      </p:cBhvr>
                                    </p:animEffect>
                                  </p:childTnLst>
                                </p:cTn>
                              </p:par>
                            </p:childTnLst>
                          </p:cTn>
                        </p:par>
                        <p:par>
                          <p:cTn id="24" fill="hold">
                            <p:stCondLst>
                              <p:cond delay="4000"/>
                            </p:stCondLst>
                            <p:childTnLst>
                              <p:par>
                                <p:cTn id="25" presetID="1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p:tgtEl>
                                          <p:spTgt spid="17"/>
                                        </p:tgtEl>
                                        <p:attrNameLst>
                                          <p:attrName>ppt_x</p:attrName>
                                        </p:attrNameLst>
                                      </p:cBhvr>
                                      <p:tavLst>
                                        <p:tav tm="0">
                                          <p:val>
                                            <p:strVal val="#ppt_x-#ppt_w*1.125000"/>
                                          </p:val>
                                        </p:tav>
                                        <p:tav tm="100000">
                                          <p:val>
                                            <p:strVal val="#ppt_x"/>
                                          </p:val>
                                        </p:tav>
                                      </p:tavLst>
                                    </p:anim>
                                    <p:animEffect transition="in" filter="wipe(right)">
                                      <p:cBhvr>
                                        <p:cTn id="28" dur="1000"/>
                                        <p:tgtEl>
                                          <p:spTgt spid="17"/>
                                        </p:tgtEl>
                                      </p:cBhvr>
                                    </p:animEffect>
                                  </p:childTnLst>
                                </p:cTn>
                              </p:par>
                            </p:childTnLst>
                          </p:cTn>
                        </p:par>
                        <p:par>
                          <p:cTn id="29" fill="hold">
                            <p:stCondLst>
                              <p:cond delay="5000"/>
                            </p:stCondLst>
                            <p:childTnLst>
                              <p:par>
                                <p:cTn id="30" presetID="1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p:tgtEl>
                                          <p:spTgt spid="18"/>
                                        </p:tgtEl>
                                        <p:attrNameLst>
                                          <p:attrName>ppt_x</p:attrName>
                                        </p:attrNameLst>
                                      </p:cBhvr>
                                      <p:tavLst>
                                        <p:tav tm="0">
                                          <p:val>
                                            <p:strVal val="#ppt_x-#ppt_w*1.125000"/>
                                          </p:val>
                                        </p:tav>
                                        <p:tav tm="100000">
                                          <p:val>
                                            <p:strVal val="#ppt_x"/>
                                          </p:val>
                                        </p:tav>
                                      </p:tavLst>
                                    </p:anim>
                                    <p:animEffect transition="in" filter="wipe(right)">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 calcmode="lin" valueType="num">
                                      <p:cBhvr>
                                        <p:cTn id="4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anim calcmode="lin" valueType="num">
                                      <p:cBhvr>
                                        <p:cTn id="4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anim calcmode="lin" valueType="num">
                                      <p:cBhvr>
                                        <p:cTn id="5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2"/>
                                        </p:tgtEl>
                                        <p:attrNameLst>
                                          <p:attrName>ppt_y</p:attrName>
                                        </p:attrNameLst>
                                      </p:cBhvr>
                                      <p:tavLst>
                                        <p:tav tm="0">
                                          <p:val>
                                            <p:strVal val="#ppt_y"/>
                                          </p:val>
                                        </p:tav>
                                        <p:tav tm="100000">
                                          <p:val>
                                            <p:strVal val="#ppt_y"/>
                                          </p:val>
                                        </p:tav>
                                      </p:tavLst>
                                    </p:anim>
                                    <p:anim calcmode="lin" valueType="num">
                                      <p:cBhvr>
                                        <p:cTn id="6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3"/>
                                        </p:tgtEl>
                                        <p:attrNameLst>
                                          <p:attrName>ppt_y</p:attrName>
                                        </p:attrNameLst>
                                      </p:cBhvr>
                                      <p:tavLst>
                                        <p:tav tm="0">
                                          <p:val>
                                            <p:strVal val="#ppt_y"/>
                                          </p:val>
                                        </p:tav>
                                        <p:tav tm="100000">
                                          <p:val>
                                            <p:strVal val="#ppt_y"/>
                                          </p:val>
                                        </p:tav>
                                      </p:tavLst>
                                    </p:anim>
                                    <p:anim calcmode="lin" valueType="num">
                                      <p:cBhvr>
                                        <p:cTn id="7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2385" y="3914113"/>
            <a:ext cx="9687340" cy="1323439"/>
          </a:xfrm>
          <a:prstGeom prst="rect">
            <a:avLst/>
          </a:prstGeom>
          <a:noFill/>
        </p:spPr>
        <p:txBody>
          <a:bodyPr wrap="square" rtlCol="0">
            <a:spAutoFit/>
          </a:bodyPr>
          <a:lstStyle/>
          <a:p>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স্বাস্থ্য</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দিবস</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স্বাস্থ্য</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সংস্থার</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কাজগুলো</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1577008" y="2790079"/>
            <a:ext cx="7832593" cy="707886"/>
          </a:xfrm>
          <a:prstGeom prst="rect">
            <a:avLst/>
          </a:prstGeom>
        </p:spPr>
        <p:txBody>
          <a:bodyPr wrap="none">
            <a:spAutoFit/>
          </a:bodyPr>
          <a:lstStyle/>
          <a:p>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জাতিসংঘের</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উন্নয়নমূলক</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কয়টি</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Isosceles Triangle 8"/>
          <p:cNvSpPr/>
          <p:nvPr/>
        </p:nvSpPr>
        <p:spPr>
          <a:xfrm>
            <a:off x="940904" y="2749714"/>
            <a:ext cx="636104" cy="6096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1298714" y="3906092"/>
            <a:ext cx="636104" cy="6096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70" y="63439"/>
            <a:ext cx="2078372" cy="212107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449" y="4594070"/>
            <a:ext cx="2143125" cy="2143125"/>
          </a:xfrm>
          <a:prstGeom prst="rect">
            <a:avLst/>
          </a:prstGeom>
        </p:spPr>
      </p:pic>
    </p:spTree>
    <p:extLst>
      <p:ext uri="{BB962C8B-B14F-4D97-AF65-F5344CB8AC3E}">
        <p14:creationId xmlns:p14="http://schemas.microsoft.com/office/powerpoint/2010/main" val="9524990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1" presetClass="entr" presetSubtype="0" fill="hold" grpId="0" nodeType="withEffect">
                                  <p:stCondLst>
                                    <p:cond delay="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1000" fill="hold"/>
                                        <p:tgtEl>
                                          <p:spTgt spid="8"/>
                                        </p:tgtEl>
                                        <p:attrNameLst>
                                          <p:attrName>ppt_y</p:attrName>
                                        </p:attrNameLst>
                                      </p:cBhvr>
                                      <p:tavLst>
                                        <p:tav tm="0">
                                          <p:val>
                                            <p:strVal val="#ppt_y"/>
                                          </p:val>
                                        </p:tav>
                                        <p:tav tm="100000">
                                          <p:val>
                                            <p:strVal val="#ppt_y"/>
                                          </p:val>
                                        </p:tav>
                                      </p:tavLst>
                                    </p:anim>
                                    <p:anim calcmode="lin" valueType="num">
                                      <p:cBhvr>
                                        <p:cTn id="12"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1000" tmFilter="0,0; .5, 1; 1, 1"/>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41" presetClass="entr" presetSubtype="0" fill="hold" grpId="0" nodeType="with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 calcmode="lin" valueType="num">
                                      <p:cBhvr>
                                        <p:cTn id="2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82829" y="752059"/>
            <a:ext cx="1637731" cy="2646878"/>
          </a:xfrm>
          <a:prstGeom prst="rect">
            <a:avLst/>
          </a:prstGeom>
          <a:noFill/>
        </p:spPr>
        <p:txBody>
          <a:bodyPr wrap="square" rtlCol="0">
            <a:spAutoFit/>
          </a:bodyPr>
          <a:lstStyle/>
          <a:p>
            <a:r>
              <a:rPr lang="en-US" sz="16600" dirty="0" smtClean="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rPr>
              <a:t>ধ</a:t>
            </a:r>
            <a:endParaRPr lang="en-US" sz="16600" dirty="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endParaRPr>
          </a:p>
        </p:txBody>
      </p:sp>
      <p:sp>
        <p:nvSpPr>
          <p:cNvPr id="13" name="TextBox 12"/>
          <p:cNvSpPr txBox="1"/>
          <p:nvPr/>
        </p:nvSpPr>
        <p:spPr>
          <a:xfrm>
            <a:off x="5193392" y="752059"/>
            <a:ext cx="1637731" cy="2646878"/>
          </a:xfrm>
          <a:prstGeom prst="rect">
            <a:avLst/>
          </a:prstGeom>
          <a:noFill/>
        </p:spPr>
        <p:txBody>
          <a:bodyPr wrap="square" rtlCol="0">
            <a:spAutoFit/>
          </a:bodyPr>
          <a:lstStyle/>
          <a:p>
            <a:r>
              <a:rPr lang="en-US" sz="16600" dirty="0" err="1" smtClean="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rPr>
              <a:t>ন্য</a:t>
            </a:r>
            <a:endParaRPr lang="en-US" sz="16600" dirty="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endParaRPr>
          </a:p>
        </p:txBody>
      </p:sp>
      <p:sp>
        <p:nvSpPr>
          <p:cNvPr id="14" name="TextBox 13"/>
          <p:cNvSpPr txBox="1"/>
          <p:nvPr/>
        </p:nvSpPr>
        <p:spPr>
          <a:xfrm>
            <a:off x="5193392" y="782122"/>
            <a:ext cx="1637731" cy="2646878"/>
          </a:xfrm>
          <a:prstGeom prst="rect">
            <a:avLst/>
          </a:prstGeom>
          <a:noFill/>
        </p:spPr>
        <p:txBody>
          <a:bodyPr wrap="square" rtlCol="0">
            <a:spAutoFit/>
          </a:bodyPr>
          <a:lstStyle/>
          <a:p>
            <a:r>
              <a:rPr lang="en-US" sz="16600" dirty="0" err="1" smtClean="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rPr>
              <a:t>বা</a:t>
            </a:r>
            <a:endParaRPr lang="en-US" sz="16600" dirty="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endParaRPr>
          </a:p>
        </p:txBody>
      </p:sp>
      <p:sp>
        <p:nvSpPr>
          <p:cNvPr id="15" name="TextBox 14"/>
          <p:cNvSpPr txBox="1"/>
          <p:nvPr/>
        </p:nvSpPr>
        <p:spPr>
          <a:xfrm>
            <a:off x="5382829" y="782122"/>
            <a:ext cx="1637731" cy="2646878"/>
          </a:xfrm>
          <a:prstGeom prst="rect">
            <a:avLst/>
          </a:prstGeom>
          <a:noFill/>
        </p:spPr>
        <p:txBody>
          <a:bodyPr wrap="square" rtlCol="0">
            <a:spAutoFit/>
          </a:bodyPr>
          <a:lstStyle/>
          <a:p>
            <a:r>
              <a:rPr lang="en-US" sz="16600" dirty="0" smtClean="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rPr>
              <a:t>দ</a:t>
            </a:r>
            <a:endParaRPr lang="en-US" sz="16600" dirty="0">
              <a:gradFill>
                <a:gsLst>
                  <a:gs pos="51319">
                    <a:srgbClr val="C9DFF1"/>
                  </a:gs>
                  <a:gs pos="61934">
                    <a:srgbClr val="0070C0"/>
                  </a:gs>
                  <a:gs pos="43376">
                    <a:srgbClr val="00B050"/>
                  </a:gs>
                  <a:gs pos="31876">
                    <a:srgbClr val="FFFF00"/>
                  </a:gs>
                  <a:gs pos="18574">
                    <a:schemeClr val="accent3">
                      <a:lumMod val="75000"/>
                    </a:schemeClr>
                  </a:gs>
                  <a:gs pos="0">
                    <a:schemeClr val="accent2">
                      <a:lumMod val="60000"/>
                      <a:lumOff val="40000"/>
                    </a:schemeClr>
                  </a:gs>
                  <a:gs pos="74000">
                    <a:schemeClr val="accent1">
                      <a:lumMod val="45000"/>
                      <a:lumOff val="55000"/>
                    </a:schemeClr>
                  </a:gs>
                  <a:gs pos="83000">
                    <a:schemeClr val="accent6">
                      <a:lumMod val="75000"/>
                    </a:schemeClr>
                  </a:gs>
                  <a:gs pos="100000">
                    <a:srgbClr val="002060"/>
                  </a:gs>
                </a:gsLst>
                <a:lin ang="5400000" scaled="1"/>
              </a:gradFill>
              <a:latin typeface="NikoshBAN" panose="02000000000000000000" pitchFamily="2" charset="0"/>
              <a:cs typeface="NikoshBAN" panose="02000000000000000000" pitchFamily="2" charset="0"/>
            </a:endParaRPr>
          </a:p>
        </p:txBody>
      </p:sp>
      <p:sp>
        <p:nvSpPr>
          <p:cNvPr id="10" name="Rectangle 9"/>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570" y="4512810"/>
            <a:ext cx="2143125" cy="2143125"/>
          </a:xfrm>
          <a:prstGeom prst="rect">
            <a:avLst/>
          </a:prstGeom>
        </p:spPr>
      </p:pic>
    </p:spTree>
    <p:extLst>
      <p:ext uri="{BB962C8B-B14F-4D97-AF65-F5344CB8AC3E}">
        <p14:creationId xmlns:p14="http://schemas.microsoft.com/office/powerpoint/2010/main" val="3674559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5" presetClass="path" presetSubtype="0" accel="50000" decel="50000" fill="hold" grpId="1" nodeType="afterEffect">
                                  <p:stCondLst>
                                    <p:cond delay="0"/>
                                  </p:stCondLst>
                                  <p:childTnLst>
                                    <p:animMotion origin="layout" path="M 0.00586 0.01041 L -0.26289 0.28912 " pathEditMode="relative" rAng="0" ptsTypes="AA">
                                      <p:cBhvr>
                                        <p:cTn id="11" dur="2000" fill="hold"/>
                                        <p:tgtEl>
                                          <p:spTgt spid="9"/>
                                        </p:tgtEl>
                                        <p:attrNameLst>
                                          <p:attrName>ppt_x</p:attrName>
                                          <p:attrName>ppt_y</p:attrName>
                                        </p:attrNameLst>
                                      </p:cBhvr>
                                      <p:rCtr x="-13438" y="13935"/>
                                    </p:animMotion>
                                  </p:childTnLst>
                                </p:cTn>
                              </p:par>
                            </p:childTnLst>
                          </p:cTn>
                        </p:par>
                        <p:par>
                          <p:cTn id="12" fill="hold">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p:stCondLst>
                              <p:cond delay="3000"/>
                            </p:stCondLst>
                            <p:childTnLst>
                              <p:par>
                                <p:cTn id="18" presetID="35" presetClass="path" presetSubtype="0" accel="50000" decel="50000" fill="hold" grpId="1" nodeType="afterEffect">
                                  <p:stCondLst>
                                    <p:cond delay="0"/>
                                  </p:stCondLst>
                                  <p:childTnLst>
                                    <p:animMotion origin="layout" path="M 0.00586 0.01041 L -0.09961 0.29074 " pathEditMode="relative" rAng="0" ptsTypes="AA">
                                      <p:cBhvr>
                                        <p:cTn id="19" dur="2000" fill="hold"/>
                                        <p:tgtEl>
                                          <p:spTgt spid="13"/>
                                        </p:tgtEl>
                                        <p:attrNameLst>
                                          <p:attrName>ppt_x</p:attrName>
                                          <p:attrName>ppt_y</p:attrName>
                                        </p:attrNameLst>
                                      </p:cBhvr>
                                      <p:rCtr x="-5273" y="14005"/>
                                    </p:animMotion>
                                  </p:childTnLst>
                                </p:cTn>
                              </p:par>
                            </p:childTnLst>
                          </p:cTn>
                        </p:par>
                        <p:par>
                          <p:cTn id="20" fill="hold">
                            <p:stCondLst>
                              <p:cond delay="5000"/>
                            </p:stCondLst>
                            <p:childTnLst>
                              <p:par>
                                <p:cTn id="21" presetID="2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5500"/>
                            </p:stCondLst>
                            <p:childTnLst>
                              <p:par>
                                <p:cTn id="26" presetID="35" presetClass="path" presetSubtype="0" accel="50000" decel="50000" fill="hold" grpId="1" nodeType="afterEffect">
                                  <p:stCondLst>
                                    <p:cond delay="0"/>
                                  </p:stCondLst>
                                  <p:childTnLst>
                                    <p:animMotion origin="layout" path="M 0.00482 0.01042 L 0.1069 0.29051 " pathEditMode="relative" rAng="0" ptsTypes="AA">
                                      <p:cBhvr>
                                        <p:cTn id="27" dur="2000" fill="hold"/>
                                        <p:tgtEl>
                                          <p:spTgt spid="14"/>
                                        </p:tgtEl>
                                        <p:attrNameLst>
                                          <p:attrName>ppt_x</p:attrName>
                                          <p:attrName>ppt_y</p:attrName>
                                        </p:attrNameLst>
                                      </p:cBhvr>
                                      <p:rCtr x="5104" y="14005"/>
                                    </p:animMotion>
                                  </p:childTnLst>
                                </p:cTn>
                              </p:par>
                            </p:childTnLst>
                          </p:cTn>
                        </p:par>
                        <p:par>
                          <p:cTn id="28" fill="hold">
                            <p:stCondLst>
                              <p:cond delay="7500"/>
                            </p:stCondLst>
                            <p:childTnLst>
                              <p:par>
                                <p:cTn id="29" presetID="2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par>
                          <p:cTn id="33" fill="hold">
                            <p:stCondLst>
                              <p:cond delay="8000"/>
                            </p:stCondLst>
                            <p:childTnLst>
                              <p:par>
                                <p:cTn id="34" presetID="35" presetClass="path" presetSubtype="0" accel="50000" decel="50000" fill="hold" grpId="1" nodeType="afterEffect">
                                  <p:stCondLst>
                                    <p:cond delay="0"/>
                                  </p:stCondLst>
                                  <p:childTnLst>
                                    <p:animMotion origin="layout" path="M 0.00482 0.01042 L 0.26498 0.29051 " pathEditMode="relative" rAng="0" ptsTypes="AA">
                                      <p:cBhvr>
                                        <p:cTn id="35" dur="2000" fill="hold"/>
                                        <p:tgtEl>
                                          <p:spTgt spid="15"/>
                                        </p:tgtEl>
                                        <p:attrNameLst>
                                          <p:attrName>ppt_x</p:attrName>
                                          <p:attrName>ppt_y</p:attrName>
                                        </p:attrNameLst>
                                      </p:cBhvr>
                                      <p:rCtr x="13008" y="1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P spid="14" grpId="0"/>
      <p:bldP spid="14" grpId="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4929" y="94072"/>
            <a:ext cx="2962142" cy="707886"/>
          </a:xfrm>
          <a:prstGeom prst="rect">
            <a:avLst/>
          </a:prstGeom>
          <a:noFill/>
        </p:spPr>
        <p:txBody>
          <a:bodyPr wrap="square" rtlCol="0">
            <a:spAutoFit/>
          </a:bodyPr>
          <a:lstStyle/>
          <a:p>
            <a:pPr algn="ctr"/>
            <a:r>
              <a:rPr lang="bn-IN" sz="4000" u="sng"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 </a:t>
            </a:r>
            <a:r>
              <a:rPr lang="en-US" sz="4000" u="sng"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u="sng"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50486" y="771592"/>
            <a:ext cx="5182906" cy="1406188"/>
          </a:xfrm>
          <a:prstGeom prst="notchedRightArrow">
            <a:avLst/>
          </a:prstGeom>
          <a:noFill/>
        </p:spPr>
        <p:txBody>
          <a:bodyPr wrap="square" rtlCol="0">
            <a:spAutoFit/>
          </a:bodyPr>
          <a:lstStyle/>
          <a:p>
            <a:r>
              <a:rPr lang="bn-IN" sz="4000" i="1" dirty="0" smtClean="0">
                <a:solidFill>
                  <a:srgbClr val="002060"/>
                </a:solidFill>
                <a:latin typeface="NikoshBAN" panose="02000000000000000000" pitchFamily="2" charset="0"/>
                <a:cs typeface="NikoshBAN" panose="02000000000000000000" pitchFamily="2" charset="0"/>
              </a:rPr>
              <a:t>পাঠ শেষে শিক্ষার্থীরা...</a:t>
            </a:r>
            <a:endParaRPr lang="en-US" sz="4000" i="1"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740815" y="2350461"/>
            <a:ext cx="11160944" cy="2554545"/>
          </a:xfrm>
          <a:prstGeom prst="rect">
            <a:avLst/>
          </a:prstGeom>
        </p:spPr>
        <p:txBody>
          <a:bodyPr wrap="square">
            <a:spAutoFit/>
          </a:bodyPr>
          <a:lstStyle/>
          <a:p>
            <a:pPr algn="ctr"/>
            <a:r>
              <a:rPr lang="bn-IN" sz="4000" dirty="0">
                <a:solidFill>
                  <a:srgbClr val="002060"/>
                </a:solidFill>
                <a:latin typeface="NikoshBAN" panose="02000000000000000000" pitchFamily="2" charset="0"/>
                <a:cs typeface="NikoshBAN" panose="02000000000000000000" pitchFamily="2" charset="0"/>
              </a:rPr>
              <a:t>১৬.</a:t>
            </a:r>
            <a:r>
              <a:rPr lang="en-US" sz="4000" dirty="0">
                <a:solidFill>
                  <a:srgbClr val="002060"/>
                </a:solidFill>
                <a:latin typeface="NikoshBAN" panose="02000000000000000000" pitchFamily="2" charset="0"/>
                <a:cs typeface="NikoshBAN" panose="02000000000000000000" pitchFamily="2" charset="0"/>
              </a:rPr>
              <a:t>3.4 </a:t>
            </a:r>
            <a:r>
              <a:rPr lang="en-US" sz="4000" dirty="0" err="1">
                <a:solidFill>
                  <a:srgbClr val="002060"/>
                </a:solidFill>
                <a:latin typeface="NikoshBAN" panose="02000000000000000000" pitchFamily="2" charset="0"/>
                <a:cs typeface="NikoshBAN" panose="02000000000000000000" pitchFamily="2" charset="0"/>
              </a:rPr>
              <a:t>জাতিসংঘের</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কয়েকটি</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উন্নয়নমূলক</a:t>
            </a:r>
            <a:r>
              <a:rPr lang="en-US" sz="4000" dirty="0">
                <a:solidFill>
                  <a:srgbClr val="002060"/>
                </a:solidFill>
                <a:latin typeface="NikoshBAN" panose="02000000000000000000" pitchFamily="2" charset="0"/>
                <a:cs typeface="NikoshBAN" panose="02000000000000000000" pitchFamily="2" charset="0"/>
              </a:rPr>
              <a:t> </a:t>
            </a:r>
            <a:r>
              <a:rPr lang="en-US" sz="4000" dirty="0" err="1">
                <a:solidFill>
                  <a:srgbClr val="002060"/>
                </a:solidFill>
                <a:latin typeface="NikoshBAN" panose="02000000000000000000" pitchFamily="2" charset="0"/>
                <a:cs typeface="NikoshBAN" panose="02000000000000000000" pitchFamily="2" charset="0"/>
              </a:rPr>
              <a:t>সংস্থার</a:t>
            </a:r>
            <a:r>
              <a:rPr lang="en-US" sz="4000" dirty="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নাম ও কাজ বলতে পারবে। </a:t>
            </a:r>
          </a:p>
          <a:p>
            <a:pPr algn="ctr"/>
            <a:r>
              <a:rPr lang="bn-IN" sz="4000" dirty="0">
                <a:solidFill>
                  <a:srgbClr val="002060"/>
                </a:solidFill>
                <a:latin typeface="NikoshBAN" panose="02000000000000000000" pitchFamily="2" charset="0"/>
                <a:cs typeface="NikoshBAN" panose="02000000000000000000" pitchFamily="2" charset="0"/>
              </a:rPr>
              <a:t>১৬.৩.৫ শিশুদের স্বাস্থ্য ও শিক্ষার উন্নয়নে </a:t>
            </a:r>
            <a:r>
              <a:rPr lang="bn-IN" sz="4000" dirty="0" smtClean="0">
                <a:solidFill>
                  <a:srgbClr val="002060"/>
                </a:solidFill>
                <a:latin typeface="NikoshBAN" panose="02000000000000000000" pitchFamily="2" charset="0"/>
                <a:cs typeface="NikoshBAN" panose="02000000000000000000" pitchFamily="2" charset="0"/>
              </a:rPr>
              <a:t>ইউ</a:t>
            </a:r>
            <a:r>
              <a:rPr lang="en-US" sz="4000" dirty="0" err="1" smtClean="0">
                <a:solidFill>
                  <a:srgbClr val="002060"/>
                </a:solidFill>
                <a:latin typeface="NikoshBAN" panose="02000000000000000000" pitchFamily="2" charset="0"/>
                <a:cs typeface="NikoshBAN" panose="02000000000000000000" pitchFamily="2" charset="0"/>
              </a:rPr>
              <a:t>নি</a:t>
            </a:r>
            <a:r>
              <a:rPr lang="bn-IN" sz="4000" dirty="0" smtClean="0">
                <a:solidFill>
                  <a:srgbClr val="002060"/>
                </a:solidFill>
                <a:latin typeface="NikoshBAN" panose="02000000000000000000" pitchFamily="2" charset="0"/>
                <a:cs typeface="NikoshBAN" panose="02000000000000000000" pitchFamily="2" charset="0"/>
              </a:rPr>
              <a:t>সেফের </a:t>
            </a:r>
            <a:r>
              <a:rPr lang="bn-IN" sz="4000" dirty="0">
                <a:solidFill>
                  <a:srgbClr val="002060"/>
                </a:solidFill>
                <a:latin typeface="NikoshBAN" panose="02000000000000000000" pitchFamily="2" charset="0"/>
                <a:cs typeface="NikoshBAN" panose="02000000000000000000" pitchFamily="2" charset="0"/>
              </a:rPr>
              <a:t>কাজ উল্লেখ করতে পারবে। </a:t>
            </a:r>
          </a:p>
        </p:txBody>
      </p:sp>
      <p:sp>
        <p:nvSpPr>
          <p:cNvPr id="6" name="Rectangle 5"/>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9057" y="4189787"/>
            <a:ext cx="1876425" cy="2438400"/>
          </a:xfrm>
          <a:prstGeom prst="rect">
            <a:avLst/>
          </a:prstGeom>
        </p:spPr>
      </p:pic>
    </p:spTree>
    <p:extLst>
      <p:ext uri="{BB962C8B-B14F-4D97-AF65-F5344CB8AC3E}">
        <p14:creationId xmlns:p14="http://schemas.microsoft.com/office/powerpoint/2010/main" val="351010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517596" y="191809"/>
            <a:ext cx="5444183" cy="995422"/>
          </a:xfrm>
          <a:prstGeom prst="flowChartTerminator">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i="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জাতিসংঘের</a:t>
            </a:r>
            <a:r>
              <a:rPr lang="en-US" sz="4000" i="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i="1" dirty="0" err="1"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bn-IN" sz="4000" i="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কতটি?</a:t>
            </a:r>
            <a:endParaRPr lang="en-US" sz="4000" i="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524501420"/>
              </p:ext>
            </p:extLst>
          </p:nvPr>
        </p:nvGraphicFramePr>
        <p:xfrm>
          <a:off x="287380" y="-2"/>
          <a:ext cx="11904617"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0574" y="304800"/>
            <a:ext cx="2597426" cy="769441"/>
          </a:xfrm>
          <a:prstGeom prst="rect">
            <a:avLst/>
          </a:prstGeom>
          <a:noFill/>
          <a:ln w="28575">
            <a:solidFill>
              <a:schemeClr val="tx2"/>
            </a:solidFill>
          </a:ln>
        </p:spPr>
        <p:txBody>
          <a:bodyPr wrap="square" rtlCol="0">
            <a:spAutoFit/>
          </a:bodyPr>
          <a:lstStyle/>
          <a:p>
            <a:r>
              <a:rPr lang="bn-IN" sz="4400" dirty="0" smtClean="0">
                <a:solidFill>
                  <a:srgbClr val="002060"/>
                </a:solidFill>
                <a:latin typeface="NikoshBAN" panose="02000000000000000000" pitchFamily="2" charset="0"/>
                <a:cs typeface="NikoshBAN" panose="02000000000000000000" pitchFamily="2" charset="0"/>
              </a:rPr>
              <a:t>পূর্বজ্ঞান যাচাই</a:t>
            </a:r>
            <a:endParaRPr lang="en-US" sz="4400" dirty="0"/>
          </a:p>
        </p:txBody>
      </p:sp>
      <p:sp>
        <p:nvSpPr>
          <p:cNvPr id="8" name="Rectangle 7"/>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2848" y="2658773"/>
            <a:ext cx="1653685" cy="1540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012" y="5072062"/>
            <a:ext cx="2876550" cy="1590675"/>
          </a:xfrm>
          <a:prstGeom prst="rect">
            <a:avLst/>
          </a:prstGeom>
        </p:spPr>
      </p:pic>
    </p:spTree>
    <p:extLst>
      <p:ext uri="{BB962C8B-B14F-4D97-AF65-F5344CB8AC3E}">
        <p14:creationId xmlns:p14="http://schemas.microsoft.com/office/powerpoint/2010/main" val="24485981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 calcmode="lin" valueType="num">
                                      <p:cBhvr>
                                        <p:cTn id="15"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4000"/>
                                        <p:tgtEl>
                                          <p:spTgt spid="4"/>
                                        </p:tgtEl>
                                      </p:cBhvr>
                                    </p:animEffect>
                                    <p:anim calcmode="lin" valueType="num">
                                      <p:cBhvr>
                                        <p:cTn id="23" dur="4000" fill="hold"/>
                                        <p:tgtEl>
                                          <p:spTgt spid="4"/>
                                        </p:tgtEl>
                                        <p:attrNameLst>
                                          <p:attrName>style.rotation</p:attrName>
                                        </p:attrNameLst>
                                      </p:cBhvr>
                                      <p:tavLst>
                                        <p:tav tm="0">
                                          <p:val>
                                            <p:fltVal val="720"/>
                                          </p:val>
                                        </p:tav>
                                        <p:tav tm="100000">
                                          <p:val>
                                            <p:fltVal val="0"/>
                                          </p:val>
                                        </p:tav>
                                      </p:tavLst>
                                    </p:anim>
                                    <p:anim calcmode="lin" valueType="num">
                                      <p:cBhvr>
                                        <p:cTn id="24" dur="4000" fill="hold"/>
                                        <p:tgtEl>
                                          <p:spTgt spid="4"/>
                                        </p:tgtEl>
                                        <p:attrNameLst>
                                          <p:attrName>ppt_h</p:attrName>
                                        </p:attrNameLst>
                                      </p:cBhvr>
                                      <p:tavLst>
                                        <p:tav tm="0">
                                          <p:val>
                                            <p:fltVal val="0"/>
                                          </p:val>
                                        </p:tav>
                                        <p:tav tm="100000">
                                          <p:val>
                                            <p:strVal val="#ppt_h"/>
                                          </p:val>
                                        </p:tav>
                                      </p:tavLst>
                                    </p:anim>
                                    <p:anim calcmode="lin" valueType="num">
                                      <p:cBhvr>
                                        <p:cTn id="25" dur="4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16772">
            <a:off x="8971721" y="4812316"/>
            <a:ext cx="2843005" cy="1572125"/>
          </a:xfrm>
          <a:prstGeom prst="rect">
            <a:avLst/>
          </a:prstGeom>
        </p:spPr>
      </p:pic>
      <p:sp>
        <p:nvSpPr>
          <p:cNvPr id="2" name="Flowchart: Document 1"/>
          <p:cNvSpPr/>
          <p:nvPr/>
        </p:nvSpPr>
        <p:spPr>
          <a:xfrm>
            <a:off x="3004457" y="449943"/>
            <a:ext cx="6386286" cy="6139543"/>
          </a:xfrm>
          <a:prstGeom prst="flowChart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4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4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এটি সকল প্রশাসনিক কাজ পরিচালনা করে। </a:t>
            </a:r>
            <a:endParaRPr lang="en-US"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Flowchart: Off-page Connector 2"/>
          <p:cNvSpPr/>
          <p:nvPr/>
        </p:nvSpPr>
        <p:spPr>
          <a:xfrm>
            <a:off x="5460860" y="449943"/>
            <a:ext cx="1473480" cy="802600"/>
          </a:xfrm>
          <a:prstGeom prst="flowChartOffpageConnector">
            <a:avLst/>
          </a:prstGeom>
          <a:solidFill>
            <a:srgbClr val="FFFF00"/>
          </a:solidFill>
        </p:spPr>
        <p:txBody>
          <a:bodyPr wrap="none">
            <a:spAutoFit/>
          </a:bodyPr>
          <a:lstStyle/>
          <a:p>
            <a:pPr lvl="0"/>
            <a:r>
              <a:rPr lang="bn-IN" sz="3600" dirty="0">
                <a:latin typeface="NikoshBAN" panose="02000000000000000000" pitchFamily="2" charset="0"/>
                <a:cs typeface="NikoshBAN" panose="02000000000000000000" pitchFamily="2" charset="0"/>
              </a:rPr>
              <a:t>সচিবালয়</a:t>
            </a:r>
            <a:endParaRPr lang="en-US" sz="3600" dirty="0">
              <a:latin typeface="NikoshBAN" panose="02000000000000000000" pitchFamily="2" charset="0"/>
              <a:cs typeface="NikoshBAN" panose="02000000000000000000" pitchFamily="2" charset="0"/>
            </a:endParaRPr>
          </a:p>
        </p:txBody>
      </p:sp>
      <p:sp>
        <p:nvSpPr>
          <p:cNvPr id="4" name="Flowchart: Document 3"/>
          <p:cNvSpPr/>
          <p:nvPr/>
        </p:nvSpPr>
        <p:spPr>
          <a:xfrm>
            <a:off x="3004457" y="449943"/>
            <a:ext cx="6386286" cy="6139543"/>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4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4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এর কাজ অছিভুক্ত এলাকাসমূহের তত্ত্বাবধান করা। উপনিবেশ আমলে এ পরিষদের কাজ বেশি ছিলো। বর্তমানে অছি পরিষদের কাজ নেই বললেই চলে। </a:t>
            </a:r>
            <a:endParaRPr lang="en-US" sz="44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Flowchart: Off-page Connector 4"/>
          <p:cNvSpPr/>
          <p:nvPr/>
        </p:nvSpPr>
        <p:spPr>
          <a:xfrm>
            <a:off x="5460860" y="449943"/>
            <a:ext cx="1875835" cy="802600"/>
          </a:xfrm>
          <a:prstGeom prst="flowChartOffpageConnector">
            <a:avLst/>
          </a:prstGeom>
          <a:solidFill>
            <a:srgbClr val="FFFF00"/>
          </a:solidFill>
        </p:spPr>
        <p:txBody>
          <a:bodyPr wrap="none">
            <a:spAutoFit/>
          </a:bodyPr>
          <a:lstStyle/>
          <a:p>
            <a:pPr lvl="0"/>
            <a:r>
              <a:rPr lang="bn-IN" sz="3600" dirty="0" smtClean="0">
                <a:latin typeface="NikoshBAN" panose="02000000000000000000" pitchFamily="2" charset="0"/>
                <a:cs typeface="NikoshBAN" panose="02000000000000000000" pitchFamily="2" charset="0"/>
              </a:rPr>
              <a:t>অছি পরিষদ</a:t>
            </a:r>
            <a:endParaRPr lang="en-US" sz="3600" dirty="0">
              <a:latin typeface="NikoshBAN" panose="02000000000000000000" pitchFamily="2" charset="0"/>
              <a:cs typeface="NikoshBAN" panose="02000000000000000000" pitchFamily="2" charset="0"/>
            </a:endParaRPr>
          </a:p>
        </p:txBody>
      </p:sp>
      <p:sp>
        <p:nvSpPr>
          <p:cNvPr id="6" name="Flowchart: Document 5"/>
          <p:cNvSpPr/>
          <p:nvPr/>
        </p:nvSpPr>
        <p:spPr>
          <a:xfrm>
            <a:off x="3004457" y="449943"/>
            <a:ext cx="6386286" cy="6139543"/>
          </a:xfrm>
          <a:prstGeom prst="flowChart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 পরিষদে বিভিন্ন সদস্য শাখার নির্বাচন, বিশ্বের বিভিন্ন শাখার আলোচনা, ইত্যাদি গুরুত্বপূর্ণ কাজ হয়। প্রতিবছরে একবার অধিবেশন হয় এবং একজন সভাপতি নির্বাচিত হন। ১৯৮৬ সালে বাংলাদেশের হুমায়ুন রশীদ চৌধুরী সভাপতির দায়িত্ব পালন করেছেন। </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Flowchart: Off-page Connector 6"/>
          <p:cNvSpPr/>
          <p:nvPr/>
        </p:nvSpPr>
        <p:spPr>
          <a:xfrm>
            <a:off x="5036865" y="454257"/>
            <a:ext cx="2321469" cy="802600"/>
          </a:xfrm>
          <a:prstGeom prst="flowChartOffpageConnector">
            <a:avLst/>
          </a:prstGeom>
          <a:solidFill>
            <a:srgbClr val="FFFF00"/>
          </a:solidFill>
        </p:spPr>
        <p:txBody>
          <a:bodyPr wrap="none">
            <a:spAutoFit/>
          </a:bodyPr>
          <a:lstStyle/>
          <a:p>
            <a:pPr lvl="0"/>
            <a:r>
              <a:rPr lang="bn-IN" sz="3600" dirty="0" smtClean="0">
                <a:latin typeface="NikoshBAN" panose="02000000000000000000" pitchFamily="2" charset="0"/>
                <a:cs typeface="NikoshBAN" panose="02000000000000000000" pitchFamily="2" charset="0"/>
              </a:rPr>
              <a:t>সাধারণ পরিষদ</a:t>
            </a:r>
            <a:endParaRPr lang="en-US" sz="3600" dirty="0">
              <a:latin typeface="NikoshBAN" panose="02000000000000000000" pitchFamily="2" charset="0"/>
              <a:cs typeface="NikoshBAN" panose="02000000000000000000" pitchFamily="2" charset="0"/>
            </a:endParaRPr>
          </a:p>
        </p:txBody>
      </p:sp>
      <p:sp>
        <p:nvSpPr>
          <p:cNvPr id="8" name="Flowchart: Document 7"/>
          <p:cNvSpPr/>
          <p:nvPr/>
        </p:nvSpPr>
        <p:spPr>
          <a:xfrm>
            <a:off x="3004455" y="451343"/>
            <a:ext cx="6386286" cy="6139543"/>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সদস্য রাষ্ট্রগুলোর মধ্যে সীমানাসহ দেশের অন্য যেকোন বিরোধ মীমাংসা করা এর কাজ। ২০১২ সালে বঙ্গোপসাগরের সমূদ্রসীমা নিয়ে মিয়ানমারের সাথে একটি বিরোধে বাংলাদেশ নিজের পক্ষে রায় পায়।</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9" name="Flowchart: Off-page Connector 8"/>
          <p:cNvSpPr/>
          <p:nvPr/>
        </p:nvSpPr>
        <p:spPr>
          <a:xfrm>
            <a:off x="4668975" y="444057"/>
            <a:ext cx="3057247" cy="802600"/>
          </a:xfrm>
          <a:prstGeom prst="flowChartOffpageConnector">
            <a:avLst/>
          </a:prstGeom>
          <a:solidFill>
            <a:srgbClr val="FFFF00"/>
          </a:solidFill>
        </p:spPr>
        <p:txBody>
          <a:bodyPr wrap="none">
            <a:spAutoFit/>
          </a:bodyPr>
          <a:lstStyle/>
          <a:p>
            <a:pPr lvl="0"/>
            <a:r>
              <a:rPr lang="bn-IN" sz="3600" dirty="0" smtClean="0">
                <a:latin typeface="NikoshBAN" panose="02000000000000000000" pitchFamily="2" charset="0"/>
                <a:cs typeface="NikoshBAN" panose="02000000000000000000" pitchFamily="2" charset="0"/>
              </a:rPr>
              <a:t>আন্তর্জাতিক আদালত</a:t>
            </a:r>
            <a:endParaRPr lang="en-US" sz="3600" dirty="0">
              <a:latin typeface="NikoshBAN" panose="02000000000000000000" pitchFamily="2" charset="0"/>
              <a:cs typeface="NikoshBAN" panose="02000000000000000000" pitchFamily="2" charset="0"/>
            </a:endParaRPr>
          </a:p>
        </p:txBody>
      </p:sp>
      <p:sp>
        <p:nvSpPr>
          <p:cNvPr id="10" name="Flowchart: Document 9"/>
          <p:cNvSpPr/>
          <p:nvPr/>
        </p:nvSpPr>
        <p:spPr>
          <a:xfrm>
            <a:off x="3004455" y="462790"/>
            <a:ext cx="6386286" cy="6139543"/>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smtClean="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smtClean="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smtClean="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এটি বিশ্বের বিভিন্ন দেশের সামাজিক, অর্থনৈতিক সমস্যা যেমন- দারিদ্র দূরীকরন, শিক্ষা, বেকারত্ব ইত্যাদি ক্ষেত্রে জীবন যাত্রার মান উন্নয়নে কাজ করে থাকে। </a:t>
            </a:r>
            <a:endParaRPr lang="en-US" sz="4000" b="1" dirty="0">
              <a:ln w="6600">
                <a:no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1" name="Flowchart: Off-page Connector 10"/>
          <p:cNvSpPr/>
          <p:nvPr/>
        </p:nvSpPr>
        <p:spPr>
          <a:xfrm>
            <a:off x="3853046" y="454257"/>
            <a:ext cx="4689104" cy="802600"/>
          </a:xfrm>
          <a:prstGeom prst="flowChartOffpageConnector">
            <a:avLst/>
          </a:prstGeom>
          <a:solidFill>
            <a:srgbClr val="FFFF00"/>
          </a:solidFill>
        </p:spPr>
        <p:txBody>
          <a:bodyPr wrap="none">
            <a:spAutoFit/>
          </a:bodyPr>
          <a:lstStyle/>
          <a:p>
            <a:pPr lvl="0"/>
            <a:r>
              <a:rPr lang="bn-IN" sz="36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অর্থনৈতিক ও সামাজিক পরিষদ </a:t>
            </a:r>
            <a:endParaRPr lang="en-US" sz="3600"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lowchart: Document 11"/>
          <p:cNvSpPr/>
          <p:nvPr/>
        </p:nvSpPr>
        <p:spPr>
          <a:xfrm>
            <a:off x="3004455" y="437096"/>
            <a:ext cx="6386286" cy="6139543"/>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বিশ্বের শান্তি ও নিরাপত্তা রক্ষার দায়িত্ব পালন করে এ পরিষদ। এর পাঁচটি সদস্য রাষ্ট্র হলো যুক্তরাষ্ট্র, যুক্তরাজ্য, রাশিয়া, ফ্রান্স ও গনচীন। বাংলাদেশ দুইবার অস্থায়ীভাবে নিরাপত্তা পরিষদের দায়িত্ব পালন করেছে। </a:t>
            </a:r>
            <a:endParaRPr 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3" name="Flowchart: Off-page Connector 12"/>
          <p:cNvSpPr/>
          <p:nvPr/>
        </p:nvSpPr>
        <p:spPr>
          <a:xfrm>
            <a:off x="4875903" y="454257"/>
            <a:ext cx="2727029" cy="879038"/>
          </a:xfrm>
          <a:prstGeom prst="flowChartOffpageConnector">
            <a:avLst/>
          </a:prstGeom>
          <a:solidFill>
            <a:srgbClr val="FFFF00"/>
          </a:solidFill>
        </p:spPr>
        <p:txBody>
          <a:bodyPr wrap="none">
            <a:spAutoFit/>
          </a:bodyPr>
          <a:lstStyle/>
          <a:p>
            <a:pPr lvl="0"/>
            <a:r>
              <a:rPr lang="bn-IN" sz="4000" dirty="0">
                <a:latin typeface="NikoshBAN" panose="02000000000000000000" pitchFamily="2" charset="0"/>
                <a:cs typeface="NikoshBAN" panose="02000000000000000000" pitchFamily="2" charset="0"/>
              </a:rPr>
              <a:t>নিরাপত্তা পরিষদ</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374711" y="-25984"/>
            <a:ext cx="2597426" cy="646331"/>
          </a:xfrm>
          <a:prstGeom prst="rect">
            <a:avLst/>
          </a:prstGeom>
          <a:noFill/>
          <a:ln w="28575">
            <a:noFill/>
          </a:ln>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পূর্বজ্ঞান যাচাই</a:t>
            </a:r>
            <a:endParaRPr lang="en-US" sz="3600" dirty="0"/>
          </a:p>
        </p:txBody>
      </p:sp>
      <p:sp>
        <p:nvSpPr>
          <p:cNvPr id="17" name="Rectangle 16"/>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2024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3"/>
                                        </p:tgtEl>
                                        <p:attrNameLst>
                                          <p:attrName>ppt_x</p:attrName>
                                        </p:attrNameLst>
                                      </p:cBhvr>
                                      <p:tavLst>
                                        <p:tav tm="0">
                                          <p:val>
                                            <p:strVal val="ppt_x"/>
                                          </p:val>
                                        </p:tav>
                                        <p:tav tm="100000">
                                          <p:val>
                                            <p:strVal val="ppt_x"/>
                                          </p:val>
                                        </p:tav>
                                      </p:tavLst>
                                    </p:anim>
                                    <p:anim calcmode="lin" valueType="num">
                                      <p:cBhvr additive="base">
                                        <p:cTn id="29" dur="500"/>
                                        <p:tgtEl>
                                          <p:spTgt spid="3"/>
                                        </p:tgtEl>
                                        <p:attrNameLst>
                                          <p:attrName>ppt_y</p:attrName>
                                        </p:attrNameLst>
                                      </p:cBhvr>
                                      <p:tavLst>
                                        <p:tav tm="0">
                                          <p:val>
                                            <p:strVal val="ppt_y"/>
                                          </p:val>
                                        </p:tav>
                                        <p:tav tm="100000">
                                          <p:val>
                                            <p:strVal val="1+ppt_h/2"/>
                                          </p:val>
                                        </p:tav>
                                      </p:tavLst>
                                    </p:anim>
                                    <p:set>
                                      <p:cBhvr>
                                        <p:cTn id="30" dur="1" fill="hold">
                                          <p:stCondLst>
                                            <p:cond delay="499"/>
                                          </p:stCondLst>
                                        </p:cTn>
                                        <p:tgtEl>
                                          <p:spTgt spid="3"/>
                                        </p:tgtEl>
                                        <p:attrNameLst>
                                          <p:attrName>style.visibility</p:attrName>
                                        </p:attrNameLst>
                                      </p:cBhvr>
                                      <p:to>
                                        <p:strVal val="hidden"/>
                                      </p:to>
                                    </p:set>
                                  </p:childTnLst>
                                </p:cTn>
                              </p:par>
                              <p:par>
                                <p:cTn id="31" presetID="47"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5"/>
                                        </p:tgtEl>
                                        <p:attrNameLst>
                                          <p:attrName>ppt_x</p:attrName>
                                        </p:attrNameLst>
                                      </p:cBhvr>
                                      <p:tavLst>
                                        <p:tav tm="0">
                                          <p:val>
                                            <p:strVal val="ppt_x"/>
                                          </p:val>
                                        </p:tav>
                                        <p:tav tm="100000">
                                          <p:val>
                                            <p:strVal val="ppt_x"/>
                                          </p:val>
                                        </p:tav>
                                      </p:tavLst>
                                    </p:anim>
                                    <p:anim calcmode="lin" valueType="num">
                                      <p:cBhvr additive="base">
                                        <p:cTn id="49" dur="500"/>
                                        <p:tgtEl>
                                          <p:spTgt spid="5"/>
                                        </p:tgtEl>
                                        <p:attrNameLst>
                                          <p:attrName>ppt_y</p:attrName>
                                        </p:attrNameLst>
                                      </p:cBhvr>
                                      <p:tavLst>
                                        <p:tav tm="0">
                                          <p:val>
                                            <p:strVal val="ppt_y"/>
                                          </p:val>
                                        </p:tav>
                                        <p:tav tm="100000">
                                          <p:val>
                                            <p:strVal val="1+ppt_h/2"/>
                                          </p:val>
                                        </p:tav>
                                      </p:tavLst>
                                    </p:anim>
                                    <p:set>
                                      <p:cBhvr>
                                        <p:cTn id="50" dur="1" fill="hold">
                                          <p:stCondLst>
                                            <p:cond delay="499"/>
                                          </p:stCondLst>
                                        </p:cTn>
                                        <p:tgtEl>
                                          <p:spTgt spid="5"/>
                                        </p:tgtEl>
                                        <p:attrNameLst>
                                          <p:attrName>style.visibility</p:attrName>
                                        </p:attrNameLst>
                                      </p:cBhvr>
                                      <p:to>
                                        <p:strVal val="hidden"/>
                                      </p:to>
                                    </p:set>
                                  </p:childTnLst>
                                </p:cTn>
                              </p:par>
                              <p:par>
                                <p:cTn id="51" presetID="47"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7"/>
                                        </p:tgtEl>
                                        <p:attrNameLst>
                                          <p:attrName>ppt_x</p:attrName>
                                        </p:attrNameLst>
                                      </p:cBhvr>
                                      <p:tavLst>
                                        <p:tav tm="0">
                                          <p:val>
                                            <p:strVal val="ppt_x"/>
                                          </p:val>
                                        </p:tav>
                                        <p:tav tm="100000">
                                          <p:val>
                                            <p:strVal val="ppt_x"/>
                                          </p:val>
                                        </p:tav>
                                      </p:tavLst>
                                    </p:anim>
                                    <p:anim calcmode="lin" valueType="num">
                                      <p:cBhvr additive="base">
                                        <p:cTn id="69" dur="500"/>
                                        <p:tgtEl>
                                          <p:spTgt spid="7"/>
                                        </p:tgtEl>
                                        <p:attrNameLst>
                                          <p:attrName>ppt_y</p:attrName>
                                        </p:attrNameLst>
                                      </p:cBhvr>
                                      <p:tavLst>
                                        <p:tav tm="0">
                                          <p:val>
                                            <p:strVal val="ppt_y"/>
                                          </p:val>
                                        </p:tav>
                                        <p:tav tm="100000">
                                          <p:val>
                                            <p:strVal val="1+ppt_h/2"/>
                                          </p:val>
                                        </p:tav>
                                      </p:tavLst>
                                    </p:anim>
                                    <p:set>
                                      <p:cBhvr>
                                        <p:cTn id="70" dur="1" fill="hold">
                                          <p:stCondLst>
                                            <p:cond delay="499"/>
                                          </p:stCondLst>
                                        </p:cTn>
                                        <p:tgtEl>
                                          <p:spTgt spid="7"/>
                                        </p:tgtEl>
                                        <p:attrNameLst>
                                          <p:attrName>style.visibility</p:attrName>
                                        </p:attrNameLst>
                                      </p:cBhvr>
                                      <p:to>
                                        <p:strVal val="hidden"/>
                                      </p:to>
                                    </p:set>
                                  </p:childTnLst>
                                </p:cTn>
                              </p:par>
                              <p:par>
                                <p:cTn id="71" presetID="47"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8"/>
                                        </p:tgtEl>
                                        <p:attrNameLst>
                                          <p:attrName>ppt_x</p:attrName>
                                        </p:attrNameLst>
                                      </p:cBhvr>
                                      <p:tavLst>
                                        <p:tav tm="0">
                                          <p:val>
                                            <p:strVal val="ppt_x"/>
                                          </p:val>
                                        </p:tav>
                                        <p:tav tm="100000">
                                          <p:val>
                                            <p:strVal val="ppt_x"/>
                                          </p:val>
                                        </p:tav>
                                      </p:tavLst>
                                    </p:anim>
                                    <p:anim calcmode="lin" valueType="num">
                                      <p:cBhvr additive="base">
                                        <p:cTn id="85" dur="500"/>
                                        <p:tgtEl>
                                          <p:spTgt spid="8"/>
                                        </p:tgtEl>
                                        <p:attrNameLst>
                                          <p:attrName>ppt_y</p:attrName>
                                        </p:attrNameLst>
                                      </p:cBhvr>
                                      <p:tavLst>
                                        <p:tav tm="0">
                                          <p:val>
                                            <p:strVal val="ppt_y"/>
                                          </p:val>
                                        </p:tav>
                                        <p:tav tm="100000">
                                          <p:val>
                                            <p:strVal val="1+ppt_h/2"/>
                                          </p:val>
                                        </p:tav>
                                      </p:tavLst>
                                    </p:anim>
                                    <p:set>
                                      <p:cBhvr>
                                        <p:cTn id="86" dur="1" fill="hold">
                                          <p:stCondLst>
                                            <p:cond delay="499"/>
                                          </p:stCondLst>
                                        </p:cTn>
                                        <p:tgtEl>
                                          <p:spTgt spid="8"/>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9"/>
                                        </p:tgtEl>
                                        <p:attrNameLst>
                                          <p:attrName>ppt_x</p:attrName>
                                        </p:attrNameLst>
                                      </p:cBhvr>
                                      <p:tavLst>
                                        <p:tav tm="0">
                                          <p:val>
                                            <p:strVal val="ppt_x"/>
                                          </p:val>
                                        </p:tav>
                                        <p:tav tm="100000">
                                          <p:val>
                                            <p:strVal val="ppt_x"/>
                                          </p:val>
                                        </p:tav>
                                      </p:tavLst>
                                    </p:anim>
                                    <p:anim calcmode="lin" valueType="num">
                                      <p:cBhvr additive="base">
                                        <p:cTn id="89" dur="500"/>
                                        <p:tgtEl>
                                          <p:spTgt spid="9"/>
                                        </p:tgtEl>
                                        <p:attrNameLst>
                                          <p:attrName>ppt_y</p:attrName>
                                        </p:attrNameLst>
                                      </p:cBhvr>
                                      <p:tavLst>
                                        <p:tav tm="0">
                                          <p:val>
                                            <p:strVal val="ppt_y"/>
                                          </p:val>
                                        </p:tav>
                                        <p:tav tm="100000">
                                          <p:val>
                                            <p:strVal val="1+ppt_h/2"/>
                                          </p:val>
                                        </p:tav>
                                      </p:tavLst>
                                    </p:anim>
                                    <p:set>
                                      <p:cBhvr>
                                        <p:cTn id="90" dur="1" fill="hold">
                                          <p:stCondLst>
                                            <p:cond delay="499"/>
                                          </p:stCondLst>
                                        </p:cTn>
                                        <p:tgtEl>
                                          <p:spTgt spid="9"/>
                                        </p:tgtEl>
                                        <p:attrNameLst>
                                          <p:attrName>style.visibility</p:attrName>
                                        </p:attrNameLst>
                                      </p:cBhvr>
                                      <p:to>
                                        <p:strVal val="hidden"/>
                                      </p:to>
                                    </p:set>
                                  </p:childTnLst>
                                </p:cTn>
                              </p:par>
                              <p:par>
                                <p:cTn id="91" presetID="47" presetClass="entr" presetSubtype="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1000"/>
                                        <p:tgtEl>
                                          <p:spTgt spid="10"/>
                                        </p:tgtEl>
                                      </p:cBhvr>
                                    </p:animEffect>
                                    <p:anim calcmode="lin" valueType="num">
                                      <p:cBhvr>
                                        <p:cTn id="94" dur="1000" fill="hold"/>
                                        <p:tgtEl>
                                          <p:spTgt spid="10"/>
                                        </p:tgtEl>
                                        <p:attrNameLst>
                                          <p:attrName>ppt_x</p:attrName>
                                        </p:attrNameLst>
                                      </p:cBhvr>
                                      <p:tavLst>
                                        <p:tav tm="0">
                                          <p:val>
                                            <p:strVal val="#ppt_x"/>
                                          </p:val>
                                        </p:tav>
                                        <p:tav tm="100000">
                                          <p:val>
                                            <p:strVal val="#ppt_x"/>
                                          </p:val>
                                        </p:tav>
                                      </p:tavLst>
                                    </p:anim>
                                    <p:anim calcmode="lin" valueType="num">
                                      <p:cBhvr>
                                        <p:cTn id="95" dur="1000" fill="hold"/>
                                        <p:tgtEl>
                                          <p:spTgt spid="10"/>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1" nodeType="clickEffect">
                                  <p:stCondLst>
                                    <p:cond delay="0"/>
                                  </p:stCondLst>
                                  <p:childTnLst>
                                    <p:anim calcmode="lin" valueType="num">
                                      <p:cBhvr additive="base">
                                        <p:cTn id="104" dur="500"/>
                                        <p:tgtEl>
                                          <p:spTgt spid="10"/>
                                        </p:tgtEl>
                                        <p:attrNameLst>
                                          <p:attrName>ppt_x</p:attrName>
                                        </p:attrNameLst>
                                      </p:cBhvr>
                                      <p:tavLst>
                                        <p:tav tm="0">
                                          <p:val>
                                            <p:strVal val="ppt_x"/>
                                          </p:val>
                                        </p:tav>
                                        <p:tav tm="100000">
                                          <p:val>
                                            <p:strVal val="ppt_x"/>
                                          </p:val>
                                        </p:tav>
                                      </p:tavLst>
                                    </p:anim>
                                    <p:anim calcmode="lin" valueType="num">
                                      <p:cBhvr additive="base">
                                        <p:cTn id="105" dur="500"/>
                                        <p:tgtEl>
                                          <p:spTgt spid="10"/>
                                        </p:tgtEl>
                                        <p:attrNameLst>
                                          <p:attrName>ppt_y</p:attrName>
                                        </p:attrNameLst>
                                      </p:cBhvr>
                                      <p:tavLst>
                                        <p:tav tm="0">
                                          <p:val>
                                            <p:strVal val="ppt_y"/>
                                          </p:val>
                                        </p:tav>
                                        <p:tav tm="100000">
                                          <p:val>
                                            <p:strVal val="1+ppt_h/2"/>
                                          </p:val>
                                        </p:tav>
                                      </p:tavLst>
                                    </p:anim>
                                    <p:set>
                                      <p:cBhvr>
                                        <p:cTn id="106" dur="1" fill="hold">
                                          <p:stCondLst>
                                            <p:cond delay="499"/>
                                          </p:stCondLst>
                                        </p:cTn>
                                        <p:tgtEl>
                                          <p:spTgt spid="10"/>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11"/>
                                        </p:tgtEl>
                                        <p:attrNameLst>
                                          <p:attrName>ppt_x</p:attrName>
                                        </p:attrNameLst>
                                      </p:cBhvr>
                                      <p:tavLst>
                                        <p:tav tm="0">
                                          <p:val>
                                            <p:strVal val="ppt_x"/>
                                          </p:val>
                                        </p:tav>
                                        <p:tav tm="100000">
                                          <p:val>
                                            <p:strVal val="ppt_x"/>
                                          </p:val>
                                        </p:tav>
                                      </p:tavLst>
                                    </p:anim>
                                    <p:anim calcmode="lin" valueType="num">
                                      <p:cBhvr additive="base">
                                        <p:cTn id="109" dur="500"/>
                                        <p:tgtEl>
                                          <p:spTgt spid="11"/>
                                        </p:tgtEl>
                                        <p:attrNameLst>
                                          <p:attrName>ppt_y</p:attrName>
                                        </p:attrNameLst>
                                      </p:cBhvr>
                                      <p:tavLst>
                                        <p:tav tm="0">
                                          <p:val>
                                            <p:strVal val="ppt_y"/>
                                          </p:val>
                                        </p:tav>
                                        <p:tav tm="100000">
                                          <p:val>
                                            <p:strVal val="1+ppt_h/2"/>
                                          </p:val>
                                        </p:tav>
                                      </p:tavLst>
                                    </p:anim>
                                    <p:set>
                                      <p:cBhvr>
                                        <p:cTn id="110" dur="1" fill="hold">
                                          <p:stCondLst>
                                            <p:cond delay="499"/>
                                          </p:stCondLst>
                                        </p:cTn>
                                        <p:tgtEl>
                                          <p:spTgt spid="11"/>
                                        </p:tgtEl>
                                        <p:attrNameLst>
                                          <p:attrName>style.visibility</p:attrName>
                                        </p:attrNameLst>
                                      </p:cBhvr>
                                      <p:to>
                                        <p:strVal val="hidden"/>
                                      </p:to>
                                    </p:set>
                                  </p:childTnLst>
                                </p:cTn>
                              </p:par>
                              <p:par>
                                <p:cTn id="111" presetID="47" presetClass="entr" presetSubtype="0"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1000"/>
                                        <p:tgtEl>
                                          <p:spTgt spid="12"/>
                                        </p:tgtEl>
                                      </p:cBhvr>
                                    </p:animEffect>
                                    <p:anim calcmode="lin" valueType="num">
                                      <p:cBhvr>
                                        <p:cTn id="114" dur="1000" fill="hold"/>
                                        <p:tgtEl>
                                          <p:spTgt spid="12"/>
                                        </p:tgtEl>
                                        <p:attrNameLst>
                                          <p:attrName>ppt_x</p:attrName>
                                        </p:attrNameLst>
                                      </p:cBhvr>
                                      <p:tavLst>
                                        <p:tav tm="0">
                                          <p:val>
                                            <p:strVal val="#ppt_x"/>
                                          </p:val>
                                        </p:tav>
                                        <p:tav tm="100000">
                                          <p:val>
                                            <p:strVal val="#ppt_x"/>
                                          </p:val>
                                        </p:tav>
                                      </p:tavLst>
                                    </p:anim>
                                    <p:anim calcmode="lin" valueType="num">
                                      <p:cBhvr>
                                        <p:cTn id="115" dur="1000" fill="hold"/>
                                        <p:tgtEl>
                                          <p:spTgt spid="12"/>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1000"/>
                                        <p:tgtEl>
                                          <p:spTgt spid="13"/>
                                        </p:tgtEl>
                                      </p:cBhvr>
                                    </p:animEffect>
                                    <p:anim calcmode="lin" valueType="num">
                                      <p:cBhvr>
                                        <p:cTn id="119" dur="1000" fill="hold"/>
                                        <p:tgtEl>
                                          <p:spTgt spid="13"/>
                                        </p:tgtEl>
                                        <p:attrNameLst>
                                          <p:attrName>ppt_x</p:attrName>
                                        </p:attrNameLst>
                                      </p:cBhvr>
                                      <p:tavLst>
                                        <p:tav tm="0">
                                          <p:val>
                                            <p:strVal val="#ppt_x"/>
                                          </p:val>
                                        </p:tav>
                                        <p:tav tm="100000">
                                          <p:val>
                                            <p:strVal val="#ppt_x"/>
                                          </p:val>
                                        </p:tav>
                                      </p:tavLst>
                                    </p:anim>
                                    <p:anim calcmode="lin" valueType="num">
                                      <p:cBhvr>
                                        <p:cTn id="1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1" nodeType="clickEffect">
                                  <p:stCondLst>
                                    <p:cond delay="0"/>
                                  </p:stCondLst>
                                  <p:childTnLst>
                                    <p:anim calcmode="lin" valueType="num">
                                      <p:cBhvr additive="base">
                                        <p:cTn id="124" dur="500"/>
                                        <p:tgtEl>
                                          <p:spTgt spid="12"/>
                                        </p:tgtEl>
                                        <p:attrNameLst>
                                          <p:attrName>ppt_x</p:attrName>
                                        </p:attrNameLst>
                                      </p:cBhvr>
                                      <p:tavLst>
                                        <p:tav tm="0">
                                          <p:val>
                                            <p:strVal val="ppt_x"/>
                                          </p:val>
                                        </p:tav>
                                        <p:tav tm="100000">
                                          <p:val>
                                            <p:strVal val="ppt_x"/>
                                          </p:val>
                                        </p:tav>
                                      </p:tavLst>
                                    </p:anim>
                                    <p:anim calcmode="lin" valueType="num">
                                      <p:cBhvr additive="base">
                                        <p:cTn id="125" dur="500"/>
                                        <p:tgtEl>
                                          <p:spTgt spid="12"/>
                                        </p:tgtEl>
                                        <p:attrNameLst>
                                          <p:attrName>ppt_y</p:attrName>
                                        </p:attrNameLst>
                                      </p:cBhvr>
                                      <p:tavLst>
                                        <p:tav tm="0">
                                          <p:val>
                                            <p:strVal val="ppt_y"/>
                                          </p:val>
                                        </p:tav>
                                        <p:tav tm="100000">
                                          <p:val>
                                            <p:strVal val="1+ppt_h/2"/>
                                          </p:val>
                                        </p:tav>
                                      </p:tavLst>
                                    </p:anim>
                                    <p:set>
                                      <p:cBhvr>
                                        <p:cTn id="126" dur="1" fill="hold">
                                          <p:stCondLst>
                                            <p:cond delay="499"/>
                                          </p:stCondLst>
                                        </p:cTn>
                                        <p:tgtEl>
                                          <p:spTgt spid="12"/>
                                        </p:tgtEl>
                                        <p:attrNameLst>
                                          <p:attrName>style.visibility</p:attrName>
                                        </p:attrNameLst>
                                      </p:cBhvr>
                                      <p:to>
                                        <p:strVal val="hidden"/>
                                      </p:to>
                                    </p:set>
                                  </p:childTnLst>
                                </p:cTn>
                              </p:par>
                              <p:par>
                                <p:cTn id="127" presetID="2" presetClass="exit" presetSubtype="4" fill="hold" grpId="1" nodeType="withEffect">
                                  <p:stCondLst>
                                    <p:cond delay="0"/>
                                  </p:stCondLst>
                                  <p:childTnLst>
                                    <p:anim calcmode="lin" valueType="num">
                                      <p:cBhvr additive="base">
                                        <p:cTn id="128" dur="500"/>
                                        <p:tgtEl>
                                          <p:spTgt spid="13"/>
                                        </p:tgtEl>
                                        <p:attrNameLst>
                                          <p:attrName>ppt_x</p:attrName>
                                        </p:attrNameLst>
                                      </p:cBhvr>
                                      <p:tavLst>
                                        <p:tav tm="0">
                                          <p:val>
                                            <p:strVal val="ppt_x"/>
                                          </p:val>
                                        </p:tav>
                                        <p:tav tm="100000">
                                          <p:val>
                                            <p:strVal val="ppt_x"/>
                                          </p:val>
                                        </p:tav>
                                      </p:tavLst>
                                    </p:anim>
                                    <p:anim calcmode="lin" valueType="num">
                                      <p:cBhvr additive="base">
                                        <p:cTn id="129" dur="500"/>
                                        <p:tgtEl>
                                          <p:spTgt spid="13"/>
                                        </p:tgtEl>
                                        <p:attrNameLst>
                                          <p:attrName>ppt_y</p:attrName>
                                        </p:attrNameLst>
                                      </p:cBhvr>
                                      <p:tavLst>
                                        <p:tav tm="0">
                                          <p:val>
                                            <p:strVal val="ppt_y"/>
                                          </p:val>
                                        </p:tav>
                                        <p:tav tm="100000">
                                          <p:val>
                                            <p:strVal val="1+ppt_h/2"/>
                                          </p:val>
                                        </p:tav>
                                      </p:tavLst>
                                    </p:anim>
                                    <p:set>
                                      <p:cBhvr>
                                        <p:cTn id="1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0765" y="515155"/>
            <a:ext cx="10387651" cy="6078645"/>
            <a:chOff x="3004457" y="454257"/>
            <a:chExt cx="6386286" cy="6139543"/>
          </a:xfrm>
        </p:grpSpPr>
        <p:sp>
          <p:nvSpPr>
            <p:cNvPr id="2" name="Flowchart: Document 1"/>
            <p:cNvSpPr/>
            <p:nvPr/>
          </p:nvSpPr>
          <p:spPr>
            <a:xfrm>
              <a:off x="3004457" y="454257"/>
              <a:ext cx="6386286" cy="6139543"/>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bn-IN" sz="4000"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Flowchart: Off-page Connector 2"/>
            <p:cNvSpPr/>
            <p:nvPr/>
          </p:nvSpPr>
          <p:spPr>
            <a:xfrm>
              <a:off x="4801851" y="492623"/>
              <a:ext cx="2903539" cy="887845"/>
            </a:xfrm>
            <a:prstGeom prst="flowChartOffpageConnector">
              <a:avLst/>
            </a:prstGeom>
            <a:solidFill>
              <a:srgbClr val="FFFF00"/>
            </a:solidFill>
          </p:spPr>
          <p:txBody>
            <a:bodyPr wrap="none">
              <a:spAutoFit/>
            </a:bodyPr>
            <a:lstStyle/>
            <a:p>
              <a:pPr lvl="0" algn="ctr"/>
              <a:r>
                <a:rPr lang="en-US" sz="4000" dirty="0" err="1" smtClean="0">
                  <a:latin typeface="NikoshBAN" panose="02000000000000000000" pitchFamily="2" charset="0"/>
                  <a:cs typeface="NikoshBAN" panose="02000000000000000000" pitchFamily="2" charset="0"/>
                </a:rPr>
                <a:t>জাতিসংঘের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উদ্দেশ্য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কতটি</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grpSp>
      <p:sp>
        <p:nvSpPr>
          <p:cNvPr id="5" name="TextBox 4"/>
          <p:cNvSpPr txBox="1"/>
          <p:nvPr/>
        </p:nvSpPr>
        <p:spPr>
          <a:xfrm>
            <a:off x="1568354" y="1237124"/>
            <a:ext cx="5234609" cy="707886"/>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১) বিশ্বে শান্তি প্রতিষ্ঠা করা।</a:t>
            </a:r>
            <a:endParaRPr lang="en-US" sz="4000" dirty="0">
              <a:solidFill>
                <a:srgbClr val="002060"/>
              </a:solidFill>
            </a:endParaRPr>
          </a:p>
        </p:txBody>
      </p:sp>
      <p:sp>
        <p:nvSpPr>
          <p:cNvPr id="6" name="TextBox 5"/>
          <p:cNvSpPr txBox="1"/>
          <p:nvPr/>
        </p:nvSpPr>
        <p:spPr>
          <a:xfrm>
            <a:off x="1563756" y="4886651"/>
            <a:ext cx="8600661" cy="707886"/>
          </a:xfrm>
          <a:prstGeom prst="rect">
            <a:avLst/>
          </a:prstGeom>
          <a:noFill/>
        </p:spPr>
        <p:txBody>
          <a:bodyPr wrap="square" rtlCol="0">
            <a:spAutoFit/>
          </a:bodyPr>
          <a:lstStyle/>
          <a:p>
            <a:r>
              <a:rPr lang="bn-IN" sz="4000" dirty="0" smtClean="0">
                <a:solidFill>
                  <a:srgbClr val="7030A0"/>
                </a:solidFill>
                <a:latin typeface="NikoshBAN" panose="02000000000000000000" pitchFamily="2" charset="0"/>
                <a:cs typeface="NikoshBAN" panose="02000000000000000000" pitchFamily="2" charset="0"/>
              </a:rPr>
              <a:t>৫) বিভিন্ন দেশের মধ্যে বিদ্যমান বিবাদ মিমাংসা করা। </a:t>
            </a:r>
            <a:endParaRPr lang="en-US" sz="4000" dirty="0">
              <a:solidFill>
                <a:srgbClr val="7030A0"/>
              </a:solidFill>
            </a:endParaRPr>
          </a:p>
        </p:txBody>
      </p:sp>
      <p:sp>
        <p:nvSpPr>
          <p:cNvPr id="7" name="TextBox 6"/>
          <p:cNvSpPr txBox="1"/>
          <p:nvPr/>
        </p:nvSpPr>
        <p:spPr>
          <a:xfrm>
            <a:off x="1563756" y="2447089"/>
            <a:ext cx="9674087"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৩) অর্থনৈতিক, সামাজিক ও সাংস্কৃতিক ক্ষেত্রে বিভিন্ন দেশের মধ্যে সহযোগিতা গড়ে তোলা। </a:t>
            </a:r>
            <a:endParaRPr lang="en-US" sz="4000" dirty="0"/>
          </a:p>
        </p:txBody>
      </p:sp>
      <p:sp>
        <p:nvSpPr>
          <p:cNvPr id="8" name="TextBox 7"/>
          <p:cNvSpPr txBox="1"/>
          <p:nvPr/>
        </p:nvSpPr>
        <p:spPr>
          <a:xfrm>
            <a:off x="1563756" y="3650892"/>
            <a:ext cx="9859617" cy="1323439"/>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৪) জাতি, ধর্ম, বর্ণ নির্বিশেষে সবার স্বাধীনতা ও মৌলিক অধিকারের প্রতি সম্মান প্রদর্শন। </a:t>
            </a:r>
            <a:endParaRPr lang="en-US" sz="4000" dirty="0">
              <a:solidFill>
                <a:srgbClr val="002060"/>
              </a:solidFill>
            </a:endParaRPr>
          </a:p>
        </p:txBody>
      </p:sp>
      <p:sp>
        <p:nvSpPr>
          <p:cNvPr id="9" name="TextBox 8"/>
          <p:cNvSpPr txBox="1"/>
          <p:nvPr/>
        </p:nvSpPr>
        <p:spPr>
          <a:xfrm>
            <a:off x="1563756" y="1835374"/>
            <a:ext cx="8110331" cy="707886"/>
          </a:xfrm>
          <a:prstGeom prst="rect">
            <a:avLst/>
          </a:prstGeom>
          <a:noFill/>
        </p:spPr>
        <p:txBody>
          <a:bodyPr wrap="square" rtlCol="0">
            <a:spAutoFit/>
          </a:bodyPr>
          <a:lstStyle/>
          <a:p>
            <a:r>
              <a:rPr lang="bn-IN" sz="4000" dirty="0" smtClean="0">
                <a:solidFill>
                  <a:srgbClr val="0070C0"/>
                </a:solidFill>
                <a:latin typeface="NikoshBAN" panose="02000000000000000000" pitchFamily="2" charset="0"/>
                <a:cs typeface="NikoshBAN" panose="02000000000000000000" pitchFamily="2" charset="0"/>
              </a:rPr>
              <a:t>২) বিভিন্ন জাতি তথা দেশের মধ্যে সম্প্রীতি স্থাপন। </a:t>
            </a:r>
            <a:endParaRPr lang="en-US" sz="4000" dirty="0">
              <a:solidFill>
                <a:srgbClr val="0070C0"/>
              </a:solidFill>
            </a:endParaRPr>
          </a:p>
        </p:txBody>
      </p:sp>
      <p:sp>
        <p:nvSpPr>
          <p:cNvPr id="10" name="TextBox 9"/>
          <p:cNvSpPr txBox="1"/>
          <p:nvPr/>
        </p:nvSpPr>
        <p:spPr>
          <a:xfrm>
            <a:off x="371059" y="5876542"/>
            <a:ext cx="11661914" cy="908864"/>
          </a:xfrm>
          <a:prstGeom prst="flowChartTerminator">
            <a:avLst/>
          </a:prstGeom>
          <a:solidFill>
            <a:srgbClr val="92D050"/>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কোন উদ্দেশ্যটি থেকে বাংলাদেশ সবচেয়ে বেশি উপকৃত হবে বলে মনে কর? </a:t>
            </a:r>
            <a:endParaRPr lang="en-US" sz="3600" dirty="0"/>
          </a:p>
        </p:txBody>
      </p:sp>
      <p:sp>
        <p:nvSpPr>
          <p:cNvPr id="11" name="TextBox 10"/>
          <p:cNvSpPr txBox="1"/>
          <p:nvPr/>
        </p:nvSpPr>
        <p:spPr>
          <a:xfrm>
            <a:off x="374711" y="-25984"/>
            <a:ext cx="2597426" cy="646331"/>
          </a:xfrm>
          <a:prstGeom prst="rect">
            <a:avLst/>
          </a:prstGeom>
          <a:noFill/>
          <a:ln w="28575">
            <a:noFill/>
          </a:ln>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পূর্বজ্ঞান যাচাই</a:t>
            </a:r>
            <a:endParaRPr lang="en-US" sz="3600" dirty="0"/>
          </a:p>
        </p:txBody>
      </p:sp>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333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ppt_x"/>
                                          </p:val>
                                        </p:tav>
                                        <p:tav tm="100000">
                                          <p:val>
                                            <p:strVal val="#ppt_x"/>
                                          </p:val>
                                        </p:tav>
                                      </p:tavLst>
                                    </p:anim>
                                    <p:anim calcmode="lin" valueType="num">
                                      <p:cBhvr additive="base">
                                        <p:cTn id="4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3000" fill="hold"/>
                                        <p:tgtEl>
                                          <p:spTgt spid="10"/>
                                        </p:tgtEl>
                                        <p:attrNameLst>
                                          <p:attrName>ppt_x</p:attrName>
                                        </p:attrNameLst>
                                      </p:cBhvr>
                                      <p:tavLst>
                                        <p:tav tm="0">
                                          <p:val>
                                            <p:strVal val="0-#ppt_w/2"/>
                                          </p:val>
                                        </p:tav>
                                        <p:tav tm="100000">
                                          <p:val>
                                            <p:strVal val="#ppt_x"/>
                                          </p:val>
                                        </p:tav>
                                      </p:tavLst>
                                    </p:anim>
                                    <p:anim calcmode="lin" valueType="num">
                                      <p:cBhvr additive="base">
                                        <p:cTn id="5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33343" y="2176302"/>
            <a:ext cx="5460640" cy="707886"/>
          </a:xfrm>
          <a:prstGeom prst="rect">
            <a:avLst/>
          </a:prstGeom>
          <a:noFill/>
          <a:ln w="38100">
            <a:solidFill>
              <a:srgbClr val="002060"/>
            </a:solidFill>
          </a:ln>
        </p:spPr>
        <p:txBody>
          <a:bodyPr wrap="square" rtlCol="0">
            <a:spAutoFit/>
          </a:bodyPr>
          <a:lstStyle/>
          <a:p>
            <a:r>
              <a:rPr lang="bn-IN" sz="40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 আমরা এর বাকি অংশ পড়ব। </a:t>
            </a:r>
            <a:endParaRPr lang="en-US" sz="4000" dirty="0">
              <a:effectLst>
                <a:outerShdw blurRad="38100" dist="38100" dir="2700000" algn="tl">
                  <a:srgbClr val="000000">
                    <a:alpha val="43137"/>
                  </a:srgbClr>
                </a:outerShdw>
              </a:effectLst>
            </a:endParaRPr>
          </a:p>
        </p:txBody>
      </p:sp>
      <p:sp>
        <p:nvSpPr>
          <p:cNvPr id="2" name="TextBox 1"/>
          <p:cNvSpPr txBox="1"/>
          <p:nvPr/>
        </p:nvSpPr>
        <p:spPr>
          <a:xfrm>
            <a:off x="3219718" y="3850783"/>
            <a:ext cx="5318976" cy="707886"/>
          </a:xfrm>
          <a:prstGeom prst="rect">
            <a:avLst/>
          </a:prstGeom>
          <a:noFill/>
          <a:ln w="57150">
            <a:solidFill>
              <a:schemeClr val="accent5"/>
            </a:solidFill>
          </a:ln>
        </p:spPr>
        <p:txBody>
          <a:bodyPr wrap="square" rtlCol="0">
            <a:spAutoFit/>
          </a:bodyPr>
          <a:lstStyle/>
          <a:p>
            <a:r>
              <a:rPr lang="bn-IN" sz="4000"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‘জাতিসংঘের উন্নয়নমূলক সংস্থা’</a:t>
            </a:r>
            <a:endParaRPr lang="en-US" sz="4000" dirty="0">
              <a:solidFill>
                <a:schemeClr val="accent5">
                  <a:lumMod val="50000"/>
                </a:schemeClr>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990" y="451150"/>
            <a:ext cx="2572910" cy="23967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767" y="5076073"/>
            <a:ext cx="2843005" cy="1572125"/>
          </a:xfrm>
          <a:prstGeom prst="rect">
            <a:avLst/>
          </a:prstGeom>
        </p:spPr>
      </p:pic>
    </p:spTree>
    <p:extLst>
      <p:ext uri="{BB962C8B-B14F-4D97-AF65-F5344CB8AC3E}">
        <p14:creationId xmlns:p14="http://schemas.microsoft.com/office/powerpoint/2010/main" val="39648135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2"/>
                                        </p:tgtEl>
                                        <p:attrNameLst>
                                          <p:attrName>fillcolor</p:attrName>
                                        </p:attrNameLst>
                                      </p:cBhvr>
                                      <p:to>
                                        <a:schemeClr val="accent2"/>
                                      </p:to>
                                    </p:animClr>
                                    <p:set>
                                      <p:cBhvr>
                                        <p:cTn id="22" dur="2000" fill="hold"/>
                                        <p:tgtEl>
                                          <p:spTgt spid="2"/>
                                        </p:tgtEl>
                                        <p:attrNameLst>
                                          <p:attrName>fill.type</p:attrName>
                                        </p:attrNameLst>
                                      </p:cBhvr>
                                      <p:to>
                                        <p:strVal val="solid"/>
                                      </p:to>
                                    </p:set>
                                    <p:set>
                                      <p:cBhvr>
                                        <p:cTn id="23"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rot="3310461">
            <a:off x="4728439" y="3630617"/>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6948558">
            <a:off x="3743911" y="2676865"/>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0800000">
            <a:off x="4111608" y="1241984"/>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139270" y="3317854"/>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7893195">
            <a:off x="6664216" y="1839844"/>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4728066">
            <a:off x="5666323" y="914320"/>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889579" y="3217090"/>
            <a:ext cx="457200" cy="457200"/>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3689154" y="962757"/>
            <a:ext cx="5127928" cy="4806354"/>
            <a:chOff x="6916024" y="2038915"/>
            <a:chExt cx="5127928" cy="4806354"/>
          </a:xfrm>
        </p:grpSpPr>
        <p:sp>
          <p:nvSpPr>
            <p:cNvPr id="31" name="Freeform 30"/>
            <p:cNvSpPr/>
            <p:nvPr/>
          </p:nvSpPr>
          <p:spPr>
            <a:xfrm rot="3310461">
              <a:off x="7959335" y="4696429"/>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a:gsLst>
                <a:gs pos="40700">
                  <a:srgbClr val="FF0000"/>
                </a:gs>
                <a:gs pos="57516">
                  <a:srgbClr val="FFC000"/>
                </a:gs>
                <a:gs pos="0">
                  <a:srgbClr val="C00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a:t>
              </a:r>
              <a:r>
                <a:rPr lang="bn-IN"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কৃষি</a:t>
              </a:r>
            </a:p>
            <a:p>
              <a:pPr algn="ctr"/>
              <a:r>
                <a:rPr lang="bn-IN"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সংস্থা</a:t>
              </a:r>
              <a:endParaRPr lang="en-US"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2800" dirty="0">
                <a:solidFill>
                  <a:schemeClr val="bg1"/>
                </a:solidFill>
              </a:endParaRPr>
            </a:p>
          </p:txBody>
        </p:sp>
        <p:sp>
          <p:nvSpPr>
            <p:cNvPr id="32" name="Freeform 31"/>
            <p:cNvSpPr/>
            <p:nvPr/>
          </p:nvSpPr>
          <p:spPr>
            <a:xfrm rot="6948558">
              <a:off x="6974807" y="3742677"/>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flip="none" rotWithShape="1">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ইউনিসেফ</a:t>
              </a:r>
              <a:endParaRPr lang="bn-IN" sz="28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2800" dirty="0">
                <a:solidFill>
                  <a:schemeClr val="bg1"/>
                </a:solidFill>
              </a:endParaRPr>
            </a:p>
          </p:txBody>
        </p:sp>
        <p:sp>
          <p:nvSpPr>
            <p:cNvPr id="33" name="Freeform 32"/>
            <p:cNvSpPr/>
            <p:nvPr/>
          </p:nvSpPr>
          <p:spPr>
            <a:xfrm rot="10800000">
              <a:off x="7342504" y="2307796"/>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flip="none" rotWithShape="1">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বিশ্বস্বাস্থ্য</a:t>
              </a:r>
              <a:endPar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সংস্থা  </a:t>
              </a:r>
              <a:endParaRPr lang="en-US" sz="3600" dirty="0">
                <a:solidFill>
                  <a:schemeClr val="bg1"/>
                </a:solidFill>
              </a:endParaRPr>
            </a:p>
            <a:p>
              <a:pPr algn="ctr"/>
              <a:endParaRPr lang="en-US" sz="3600" dirty="0">
                <a:solidFill>
                  <a:schemeClr val="bg1"/>
                </a:solidFill>
              </a:endParaRPr>
            </a:p>
          </p:txBody>
        </p:sp>
        <p:sp>
          <p:nvSpPr>
            <p:cNvPr id="34" name="Freeform 33"/>
            <p:cNvSpPr/>
            <p:nvPr/>
          </p:nvSpPr>
          <p:spPr>
            <a:xfrm>
              <a:off x="9370166" y="4383666"/>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flip="none" rotWithShape="1">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ইউনেস্কো</a:t>
              </a:r>
              <a:endParaRPr lang="en-US" sz="3600" dirty="0">
                <a:solidFill>
                  <a:schemeClr val="bg1"/>
                </a:solidFill>
              </a:endParaRPr>
            </a:p>
            <a:p>
              <a:pPr algn="ctr"/>
              <a:endParaRPr lang="en-US" sz="3600" dirty="0">
                <a:solidFill>
                  <a:schemeClr val="bg1"/>
                </a:solidFill>
              </a:endParaRPr>
            </a:p>
          </p:txBody>
        </p:sp>
        <p:sp>
          <p:nvSpPr>
            <p:cNvPr id="35" name="Freeform 34"/>
            <p:cNvSpPr/>
            <p:nvPr/>
          </p:nvSpPr>
          <p:spPr>
            <a:xfrm rot="17893195">
              <a:off x="9895112" y="2905656"/>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flip="none" rotWithShape="1">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ইউএনডিপি</a:t>
              </a:r>
              <a:endParaRPr lang="en-US" sz="36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3600" dirty="0">
                <a:solidFill>
                  <a:schemeClr val="bg1"/>
                </a:solidFill>
              </a:endParaRPr>
            </a:p>
          </p:txBody>
        </p:sp>
        <p:sp>
          <p:nvSpPr>
            <p:cNvPr id="36" name="Freeform 35"/>
            <p:cNvSpPr/>
            <p:nvPr/>
          </p:nvSpPr>
          <p:spPr>
            <a:xfrm rot="14728066">
              <a:off x="8897219" y="1980132"/>
              <a:ext cx="2090057" cy="2207623"/>
            </a:xfrm>
            <a:custGeom>
              <a:avLst/>
              <a:gdLst>
                <a:gd name="connsiteX0" fmla="*/ 0 w 2090057"/>
                <a:gd name="connsiteY0" fmla="*/ 0 h 2207623"/>
                <a:gd name="connsiteX1" fmla="*/ 13063 w 2090057"/>
                <a:gd name="connsiteY1" fmla="*/ 365760 h 2207623"/>
                <a:gd name="connsiteX2" fmla="*/ 52251 w 2090057"/>
                <a:gd name="connsiteY2" fmla="*/ 692331 h 2207623"/>
                <a:gd name="connsiteX3" fmla="*/ 104503 w 2090057"/>
                <a:gd name="connsiteY3" fmla="*/ 1005840 h 2207623"/>
                <a:gd name="connsiteX4" fmla="*/ 195943 w 2090057"/>
                <a:gd name="connsiteY4" fmla="*/ 1345474 h 2207623"/>
                <a:gd name="connsiteX5" fmla="*/ 274320 w 2090057"/>
                <a:gd name="connsiteY5" fmla="*/ 1541417 h 2207623"/>
                <a:gd name="connsiteX6" fmla="*/ 378823 w 2090057"/>
                <a:gd name="connsiteY6" fmla="*/ 1724297 h 2207623"/>
                <a:gd name="connsiteX7" fmla="*/ 561703 w 2090057"/>
                <a:gd name="connsiteY7" fmla="*/ 1920240 h 2207623"/>
                <a:gd name="connsiteX8" fmla="*/ 757645 w 2090057"/>
                <a:gd name="connsiteY8" fmla="*/ 2076994 h 2207623"/>
                <a:gd name="connsiteX9" fmla="*/ 979714 w 2090057"/>
                <a:gd name="connsiteY9" fmla="*/ 2194560 h 2207623"/>
                <a:gd name="connsiteX10" fmla="*/ 1097280 w 2090057"/>
                <a:gd name="connsiteY10" fmla="*/ 2207623 h 2207623"/>
                <a:gd name="connsiteX11" fmla="*/ 1110343 w 2090057"/>
                <a:gd name="connsiteY11" fmla="*/ 2142308 h 2207623"/>
                <a:gd name="connsiteX12" fmla="*/ 1214845 w 2090057"/>
                <a:gd name="connsiteY12" fmla="*/ 2194560 h 2207623"/>
                <a:gd name="connsiteX13" fmla="*/ 1319348 w 2090057"/>
                <a:gd name="connsiteY13" fmla="*/ 2050868 h 2207623"/>
                <a:gd name="connsiteX14" fmla="*/ 1476103 w 2090057"/>
                <a:gd name="connsiteY14" fmla="*/ 2037805 h 2207623"/>
                <a:gd name="connsiteX15" fmla="*/ 1567543 w 2090057"/>
                <a:gd name="connsiteY15" fmla="*/ 1985554 h 2207623"/>
                <a:gd name="connsiteX16" fmla="*/ 1606731 w 2090057"/>
                <a:gd name="connsiteY16" fmla="*/ 1972491 h 2207623"/>
                <a:gd name="connsiteX17" fmla="*/ 1658983 w 2090057"/>
                <a:gd name="connsiteY17" fmla="*/ 1802674 h 2207623"/>
                <a:gd name="connsiteX18" fmla="*/ 1685108 w 2090057"/>
                <a:gd name="connsiteY18" fmla="*/ 1789611 h 2207623"/>
                <a:gd name="connsiteX19" fmla="*/ 1802674 w 2090057"/>
                <a:gd name="connsiteY19" fmla="*/ 1802674 h 2207623"/>
                <a:gd name="connsiteX20" fmla="*/ 1828800 w 2090057"/>
                <a:gd name="connsiteY20" fmla="*/ 1737360 h 2207623"/>
                <a:gd name="connsiteX21" fmla="*/ 1894114 w 2090057"/>
                <a:gd name="connsiteY21" fmla="*/ 1463040 h 2207623"/>
                <a:gd name="connsiteX22" fmla="*/ 2063931 w 2090057"/>
                <a:gd name="connsiteY22" fmla="*/ 1384663 h 2207623"/>
                <a:gd name="connsiteX23" fmla="*/ 2090057 w 2090057"/>
                <a:gd name="connsiteY23" fmla="*/ 1332411 h 2207623"/>
                <a:gd name="connsiteX24" fmla="*/ 2011680 w 2090057"/>
                <a:gd name="connsiteY24" fmla="*/ 1280160 h 2207623"/>
                <a:gd name="connsiteX25" fmla="*/ 2050868 w 2090057"/>
                <a:gd name="connsiteY25" fmla="*/ 1267097 h 2207623"/>
                <a:gd name="connsiteX26" fmla="*/ 2050868 w 2090057"/>
                <a:gd name="connsiteY26" fmla="*/ 1045028 h 2207623"/>
                <a:gd name="connsiteX27" fmla="*/ 1959428 w 2090057"/>
                <a:gd name="connsiteY27" fmla="*/ 836023 h 2207623"/>
                <a:gd name="connsiteX28" fmla="*/ 1802674 w 2090057"/>
                <a:gd name="connsiteY28" fmla="*/ 613954 h 2207623"/>
                <a:gd name="connsiteX29" fmla="*/ 1593668 w 2090057"/>
                <a:gd name="connsiteY29" fmla="*/ 404948 h 2207623"/>
                <a:gd name="connsiteX30" fmla="*/ 1319348 w 2090057"/>
                <a:gd name="connsiteY30" fmla="*/ 261257 h 2207623"/>
                <a:gd name="connsiteX31" fmla="*/ 953588 w 2090057"/>
                <a:gd name="connsiteY31" fmla="*/ 130628 h 2207623"/>
                <a:gd name="connsiteX32" fmla="*/ 640080 w 2090057"/>
                <a:gd name="connsiteY32" fmla="*/ 52251 h 2207623"/>
                <a:gd name="connsiteX33" fmla="*/ 378823 w 2090057"/>
                <a:gd name="connsiteY33" fmla="*/ 26125 h 2207623"/>
                <a:gd name="connsiteX34" fmla="*/ 287383 w 2090057"/>
                <a:gd name="connsiteY34" fmla="*/ 26125 h 2207623"/>
                <a:gd name="connsiteX35" fmla="*/ 0 w 2090057"/>
                <a:gd name="connsiteY35" fmla="*/ 0 h 22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90057" h="2207623">
                  <a:moveTo>
                    <a:pt x="0" y="0"/>
                  </a:moveTo>
                  <a:lnTo>
                    <a:pt x="13063" y="365760"/>
                  </a:lnTo>
                  <a:lnTo>
                    <a:pt x="52251" y="692331"/>
                  </a:lnTo>
                  <a:lnTo>
                    <a:pt x="104503" y="1005840"/>
                  </a:lnTo>
                  <a:lnTo>
                    <a:pt x="195943" y="1345474"/>
                  </a:lnTo>
                  <a:lnTo>
                    <a:pt x="274320" y="1541417"/>
                  </a:lnTo>
                  <a:lnTo>
                    <a:pt x="378823" y="1724297"/>
                  </a:lnTo>
                  <a:lnTo>
                    <a:pt x="561703" y="1920240"/>
                  </a:lnTo>
                  <a:lnTo>
                    <a:pt x="757645" y="2076994"/>
                  </a:lnTo>
                  <a:lnTo>
                    <a:pt x="979714" y="2194560"/>
                  </a:lnTo>
                  <a:lnTo>
                    <a:pt x="1097280" y="2207623"/>
                  </a:lnTo>
                  <a:lnTo>
                    <a:pt x="1110343" y="2142308"/>
                  </a:lnTo>
                  <a:lnTo>
                    <a:pt x="1214845" y="2194560"/>
                  </a:lnTo>
                  <a:lnTo>
                    <a:pt x="1319348" y="2050868"/>
                  </a:lnTo>
                  <a:lnTo>
                    <a:pt x="1476103" y="2037805"/>
                  </a:lnTo>
                  <a:lnTo>
                    <a:pt x="1567543" y="1985554"/>
                  </a:lnTo>
                  <a:lnTo>
                    <a:pt x="1606731" y="1972491"/>
                  </a:lnTo>
                  <a:lnTo>
                    <a:pt x="1658983" y="1802674"/>
                  </a:lnTo>
                  <a:lnTo>
                    <a:pt x="1685108" y="1789611"/>
                  </a:lnTo>
                  <a:lnTo>
                    <a:pt x="1802674" y="1802674"/>
                  </a:lnTo>
                  <a:lnTo>
                    <a:pt x="1828800" y="1737360"/>
                  </a:lnTo>
                  <a:lnTo>
                    <a:pt x="1894114" y="1463040"/>
                  </a:lnTo>
                  <a:lnTo>
                    <a:pt x="2063931" y="1384663"/>
                  </a:lnTo>
                  <a:lnTo>
                    <a:pt x="2090057" y="1332411"/>
                  </a:lnTo>
                  <a:lnTo>
                    <a:pt x="2011680" y="1280160"/>
                  </a:lnTo>
                  <a:lnTo>
                    <a:pt x="2050868" y="1267097"/>
                  </a:lnTo>
                  <a:lnTo>
                    <a:pt x="2050868" y="1045028"/>
                  </a:lnTo>
                  <a:lnTo>
                    <a:pt x="1959428" y="836023"/>
                  </a:lnTo>
                  <a:lnTo>
                    <a:pt x="1802674" y="613954"/>
                  </a:lnTo>
                  <a:lnTo>
                    <a:pt x="1593668" y="404948"/>
                  </a:lnTo>
                  <a:lnTo>
                    <a:pt x="1319348" y="261257"/>
                  </a:lnTo>
                  <a:lnTo>
                    <a:pt x="953588" y="130628"/>
                  </a:lnTo>
                  <a:lnTo>
                    <a:pt x="640080" y="52251"/>
                  </a:lnTo>
                  <a:lnTo>
                    <a:pt x="378823" y="26125"/>
                  </a:lnTo>
                  <a:lnTo>
                    <a:pt x="287383" y="26125"/>
                  </a:lnTo>
                  <a:lnTo>
                    <a:pt x="0" y="0"/>
                  </a:lnTo>
                  <a:close/>
                </a:path>
              </a:pathLst>
            </a:custGeom>
            <a:gradFill flip="none" rotWithShape="1">
              <a:gsLst>
                <a:gs pos="40700">
                  <a:srgbClr val="FF0000"/>
                </a:gs>
                <a:gs pos="57516">
                  <a:srgbClr val="FFC000"/>
                </a:gs>
                <a:gs pos="0">
                  <a:srgbClr val="FFC000"/>
                </a:gs>
                <a:gs pos="24780">
                  <a:srgbClr val="002060"/>
                </a:gs>
                <a:gs pos="12373">
                  <a:srgbClr val="C00000"/>
                </a:gs>
                <a:gs pos="91143">
                  <a:schemeClr val="accent4">
                    <a:lumMod val="75000"/>
                  </a:schemeClr>
                </a:gs>
                <a:gs pos="74000">
                  <a:schemeClr val="accent2">
                    <a:lumMod val="75000"/>
                  </a:schemeClr>
                </a:gs>
                <a:gs pos="83000">
                  <a:schemeClr val="accent2">
                    <a:lumMod val="75000"/>
                  </a:schemeClr>
                </a:gs>
                <a:gs pos="100000">
                  <a:schemeClr val="accent1">
                    <a:lumMod val="30000"/>
                    <a:lumOff val="70000"/>
                  </a:schemeClr>
                </a:gs>
              </a:gsLst>
              <a:lin ang="780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বিশ্বব্যাংক</a:t>
              </a:r>
              <a:endParaRPr lang="bn-IN" sz="4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4000" dirty="0"/>
            </a:p>
          </p:txBody>
        </p:sp>
        <p:sp>
          <p:nvSpPr>
            <p:cNvPr id="37" name="Flowchart: Connector 36"/>
            <p:cNvSpPr/>
            <p:nvPr/>
          </p:nvSpPr>
          <p:spPr>
            <a:xfrm>
              <a:off x="9120475" y="4282902"/>
              <a:ext cx="457200" cy="457200"/>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994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p:tgtEl>
                                          <p:spTgt spid="16"/>
                                        </p:tgtEl>
                                        <p:attrNameLst>
                                          <p:attrName>ppt_y</p:attrName>
                                        </p:attrNameLst>
                                      </p:cBhvr>
                                      <p:tavLst>
                                        <p:tav tm="0">
                                          <p:val>
                                            <p:strVal val="#ppt_y-#ppt_h*1.125000"/>
                                          </p:val>
                                        </p:tav>
                                        <p:tav tm="100000">
                                          <p:val>
                                            <p:strVal val="#ppt_y"/>
                                          </p:val>
                                        </p:tav>
                                      </p:tavLst>
                                    </p:anim>
                                    <p:animEffect transition="in" filter="wipe(down)">
                                      <p:cBhvr>
                                        <p:cTn id="13" dur="250"/>
                                        <p:tgtEl>
                                          <p:spTgt spid="16"/>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p:tgtEl>
                                          <p:spTgt spid="9"/>
                                        </p:tgtEl>
                                        <p:attrNameLst>
                                          <p:attrName>ppt_y</p:attrName>
                                        </p:attrNameLst>
                                      </p:cBhvr>
                                      <p:tavLst>
                                        <p:tav tm="0">
                                          <p:val>
                                            <p:strVal val="#ppt_y+#ppt_h*1.125000"/>
                                          </p:val>
                                        </p:tav>
                                        <p:tav tm="100000">
                                          <p:val>
                                            <p:strVal val="#ppt_y"/>
                                          </p:val>
                                        </p:tav>
                                      </p:tavLst>
                                    </p:anim>
                                    <p:animEffect transition="in" filter="wipe(up)">
                                      <p:cBhvr>
                                        <p:cTn id="18" dur="250"/>
                                        <p:tgtEl>
                                          <p:spTgt spid="9"/>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p:tgtEl>
                                          <p:spTgt spid="13"/>
                                        </p:tgtEl>
                                        <p:attrNameLst>
                                          <p:attrName>ppt_x</p:attrName>
                                        </p:attrNameLst>
                                      </p:cBhvr>
                                      <p:tavLst>
                                        <p:tav tm="0">
                                          <p:val>
                                            <p:strVal val="#ppt_x-#ppt_w*1.125000"/>
                                          </p:val>
                                        </p:tav>
                                        <p:tav tm="100000">
                                          <p:val>
                                            <p:strVal val="#ppt_x"/>
                                          </p:val>
                                        </p:tav>
                                      </p:tavLst>
                                    </p:anim>
                                    <p:animEffect transition="in" filter="wipe(right)">
                                      <p:cBhvr>
                                        <p:cTn id="23" dur="250"/>
                                        <p:tgtEl>
                                          <p:spTgt spid="13"/>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50"/>
                                        <p:tgtEl>
                                          <p:spTgt spid="14"/>
                                        </p:tgtEl>
                                        <p:attrNameLst>
                                          <p:attrName>ppt_y</p:attrName>
                                        </p:attrNameLst>
                                      </p:cBhvr>
                                      <p:tavLst>
                                        <p:tav tm="0">
                                          <p:val>
                                            <p:strVal val="#ppt_y+#ppt_h*1.125000"/>
                                          </p:val>
                                        </p:tav>
                                        <p:tav tm="100000">
                                          <p:val>
                                            <p:strVal val="#ppt_y"/>
                                          </p:val>
                                        </p:tav>
                                      </p:tavLst>
                                    </p:anim>
                                    <p:animEffect transition="in" filter="wipe(up)">
                                      <p:cBhvr>
                                        <p:cTn id="28" dur="250"/>
                                        <p:tgtEl>
                                          <p:spTgt spid="14"/>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50"/>
                                        <p:tgtEl>
                                          <p:spTgt spid="10"/>
                                        </p:tgtEl>
                                        <p:attrNameLst>
                                          <p:attrName>ppt_x</p:attrName>
                                        </p:attrNameLst>
                                      </p:cBhvr>
                                      <p:tavLst>
                                        <p:tav tm="0">
                                          <p:val>
                                            <p:strVal val="#ppt_x-#ppt_w*1.125000"/>
                                          </p:val>
                                        </p:tav>
                                        <p:tav tm="100000">
                                          <p:val>
                                            <p:strVal val="#ppt_x"/>
                                          </p:val>
                                        </p:tav>
                                      </p:tavLst>
                                    </p:anim>
                                    <p:animEffect transition="in" filter="wipe(right)">
                                      <p:cBhvr>
                                        <p:cTn id="33" dur="250"/>
                                        <p:tgtEl>
                                          <p:spTgt spid="10"/>
                                        </p:tgtEl>
                                      </p:cBhvr>
                                    </p:animEffect>
                                  </p:childTnLst>
                                </p:cTn>
                              </p:par>
                            </p:childTnLst>
                          </p:cTn>
                        </p:par>
                        <p:par>
                          <p:cTn id="34" fill="hold">
                            <p:stCondLst>
                              <p:cond delay="1750"/>
                            </p:stCondLst>
                            <p:childTnLst>
                              <p:par>
                                <p:cTn id="35" presetID="1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p:tgtEl>
                                          <p:spTgt spid="15"/>
                                        </p:tgtEl>
                                        <p:attrNameLst>
                                          <p:attrName>ppt_x</p:attrName>
                                        </p:attrNameLst>
                                      </p:cBhvr>
                                      <p:tavLst>
                                        <p:tav tm="0">
                                          <p:val>
                                            <p:strVal val="#ppt_x+#ppt_w*1.125000"/>
                                          </p:val>
                                        </p:tav>
                                        <p:tav tm="100000">
                                          <p:val>
                                            <p:strVal val="#ppt_x"/>
                                          </p:val>
                                        </p:tav>
                                      </p:tavLst>
                                    </p:anim>
                                    <p:animEffect transition="in" filter="wipe(left)">
                                      <p:cBhvr>
                                        <p:cTn id="38" dur="25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heel(1)">
                                      <p:cBhvr>
                                        <p:cTn id="43" dur="2000"/>
                                        <p:tgtEl>
                                          <p:spTgt spid="38"/>
                                        </p:tgtEl>
                                      </p:cBhvr>
                                    </p:animEffect>
                                  </p:childTnLst>
                                </p:cTn>
                              </p:par>
                            </p:childTnLst>
                          </p:cTn>
                        </p:par>
                        <p:par>
                          <p:cTn id="44" fill="hold">
                            <p:stCondLst>
                              <p:cond delay="2000"/>
                            </p:stCondLst>
                            <p:childTnLst>
                              <p:par>
                                <p:cTn id="45" presetID="1" presetClass="exit" presetSubtype="0" fill="hold" grpId="1" nodeType="after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par>
                          <p:cTn id="47" fill="hold">
                            <p:stCondLst>
                              <p:cond delay="2000"/>
                            </p:stCondLst>
                            <p:childTnLst>
                              <p:par>
                                <p:cTn id="48" presetID="1" presetClass="exit" presetSubtype="0" fill="hold" grpId="1" nodeType="after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par>
                          <p:cTn id="50" fill="hold">
                            <p:stCondLst>
                              <p:cond delay="2000"/>
                            </p:stCondLst>
                            <p:childTnLst>
                              <p:par>
                                <p:cTn id="51" presetID="1" presetClass="exit" presetSubtype="0" fill="hold" grpId="1" nodeType="after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par>
                          <p:cTn id="53" fill="hold">
                            <p:stCondLst>
                              <p:cond delay="2000"/>
                            </p:stCondLst>
                            <p:childTnLst>
                              <p:par>
                                <p:cTn id="54" presetID="1" presetClass="exit" presetSubtype="0" fill="hold" grpId="1" nodeType="afterEffect">
                                  <p:stCondLst>
                                    <p:cond delay="0"/>
                                  </p:stCondLst>
                                  <p:childTnLst>
                                    <p:set>
                                      <p:cBhvr>
                                        <p:cTn id="55" dur="1" fill="hold">
                                          <p:stCondLst>
                                            <p:cond delay="0"/>
                                          </p:stCondLst>
                                        </p:cTn>
                                        <p:tgtEl>
                                          <p:spTgt spid="13"/>
                                        </p:tgtEl>
                                        <p:attrNameLst>
                                          <p:attrName>style.visibility</p:attrName>
                                        </p:attrNameLst>
                                      </p:cBhvr>
                                      <p:to>
                                        <p:strVal val="hidden"/>
                                      </p:to>
                                    </p:set>
                                  </p:childTnLst>
                                </p:cTn>
                              </p:par>
                            </p:childTnLst>
                          </p:cTn>
                        </p:par>
                        <p:par>
                          <p:cTn id="56" fill="hold">
                            <p:stCondLst>
                              <p:cond delay="2000"/>
                            </p:stCondLst>
                            <p:childTnLst>
                              <p:par>
                                <p:cTn id="57" presetID="1" presetClass="exit" presetSubtype="0" fill="hold" grpId="1" nodeType="after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par>
                          <p:cTn id="59" fill="hold">
                            <p:stCondLst>
                              <p:cond delay="2000"/>
                            </p:stCondLst>
                            <p:childTnLst>
                              <p:par>
                                <p:cTn id="60" presetID="1" presetClass="exit" presetSubtype="0" fill="hold" grpId="1" nodeType="afterEffect">
                                  <p:stCondLst>
                                    <p:cond delay="0"/>
                                  </p:stCondLst>
                                  <p:childTnLst>
                                    <p:set>
                                      <p:cBhvr>
                                        <p:cTn id="61" dur="1" fill="hold">
                                          <p:stCondLst>
                                            <p:cond delay="0"/>
                                          </p:stCondLst>
                                        </p:cTn>
                                        <p:tgtEl>
                                          <p:spTgt spid="10"/>
                                        </p:tgtEl>
                                        <p:attrNameLst>
                                          <p:attrName>style.visibility</p:attrName>
                                        </p:attrNameLst>
                                      </p:cBhvr>
                                      <p:to>
                                        <p:strVal val="hidden"/>
                                      </p:to>
                                    </p:set>
                                  </p:childTnLst>
                                </p:cTn>
                              </p:par>
                            </p:childTnLst>
                          </p:cTn>
                        </p:par>
                        <p:par>
                          <p:cTn id="62" fill="hold">
                            <p:stCondLst>
                              <p:cond delay="2000"/>
                            </p:stCondLst>
                            <p:childTnLst>
                              <p:par>
                                <p:cTn id="63" presetID="1" presetClass="exit" presetSubtype="0" fill="hold" grpId="1" nodeType="after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3600000">
                                      <p:cBhvr>
                                        <p:cTn id="68" dur="2000" fill="hold"/>
                                        <p:tgtEl>
                                          <p:spTgt spid="3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8" presetClass="emph" presetSubtype="0" fill="hold" nodeType="clickEffect">
                                  <p:stCondLst>
                                    <p:cond delay="0"/>
                                  </p:stCondLst>
                                  <p:childTnLst>
                                    <p:animRot by="3600000">
                                      <p:cBhvr>
                                        <p:cTn id="72" dur="2000" fill="hold"/>
                                        <p:tgtEl>
                                          <p:spTgt spid="3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3600000">
                                      <p:cBhvr>
                                        <p:cTn id="76" dur="2000" fill="hold"/>
                                        <p:tgtEl>
                                          <p:spTgt spid="38"/>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nodeType="clickEffect">
                                  <p:stCondLst>
                                    <p:cond delay="0"/>
                                  </p:stCondLst>
                                  <p:childTnLst>
                                    <p:animRot by="3600000">
                                      <p:cBhvr>
                                        <p:cTn id="80" dur="2000" fill="hold"/>
                                        <p:tgtEl>
                                          <p:spTgt spid="38"/>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3600000">
                                      <p:cBhvr>
                                        <p:cTn id="84" dur="2000" fill="hold"/>
                                        <p:tgtEl>
                                          <p:spTgt spid="3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8" presetClass="emph" presetSubtype="0" fill="hold" nodeType="clickEffect">
                                  <p:stCondLst>
                                    <p:cond delay="0"/>
                                  </p:stCondLst>
                                  <p:childTnLst>
                                    <p:animRot by="3600000">
                                      <p:cBhvr>
                                        <p:cTn id="88"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008" y="53008"/>
            <a:ext cx="12085983" cy="675198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2173" t="8374" r="22173" b="8755"/>
          <a:stretch/>
        </p:blipFill>
        <p:spPr>
          <a:xfrm>
            <a:off x="397566" y="331304"/>
            <a:ext cx="1457740" cy="1444487"/>
          </a:xfrm>
          <a:prstGeom prst="rect">
            <a:avLst/>
          </a:prstGeom>
        </p:spPr>
      </p:pic>
      <p:sp>
        <p:nvSpPr>
          <p:cNvPr id="9" name="TextBox 8"/>
          <p:cNvSpPr txBox="1"/>
          <p:nvPr/>
        </p:nvSpPr>
        <p:spPr>
          <a:xfrm>
            <a:off x="205410" y="1684755"/>
            <a:ext cx="1842051"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World Bank</a:t>
            </a:r>
            <a:endParaRPr lang="en-US"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2405270" y="1210126"/>
            <a:ext cx="7381461" cy="443774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50435" y="345661"/>
            <a:ext cx="9037983" cy="707886"/>
          </a:xfrm>
          <a:prstGeom prst="rect">
            <a:avLst/>
          </a:prstGeom>
          <a:noFill/>
        </p:spPr>
        <p:txBody>
          <a:bodyPr wrap="square" rtlCol="0">
            <a:spAutoFit/>
          </a:bodyPr>
          <a:lstStyle/>
          <a:p>
            <a:pPr algn="ctr"/>
            <a:r>
              <a:rPr lang="en-US" sz="4000" dirty="0" err="1" smtClean="0">
                <a:solidFill>
                  <a:schemeClr val="tx2"/>
                </a:solidFill>
                <a:latin typeface="NikoshBAN" panose="02000000000000000000" pitchFamily="2" charset="0"/>
                <a:cs typeface="NikoshBAN" panose="02000000000000000000" pitchFamily="2" charset="0"/>
              </a:rPr>
              <a:t>বিশ্বব্যাংকের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দপ্তর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যুক্তরাষ্ট্রের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ওয়াশিংটনে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অবস্থিত</a:t>
            </a:r>
            <a:r>
              <a:rPr lang="en-US" sz="4000" dirty="0">
                <a:solidFill>
                  <a:schemeClr val="tx2"/>
                </a:solidFill>
                <a:latin typeface="NikoshBAN" panose="02000000000000000000" pitchFamily="2" charset="0"/>
                <a:cs typeface="NikoshBAN" panose="02000000000000000000" pitchFamily="2" charset="0"/>
              </a:rPr>
              <a:t>।</a:t>
            </a:r>
            <a:endParaRPr lang="en-US" sz="4000" dirty="0">
              <a:solidFill>
                <a:schemeClr val="tx2"/>
              </a:solidFill>
            </a:endParaRPr>
          </a:p>
        </p:txBody>
      </p:sp>
    </p:spTree>
    <p:extLst>
      <p:ext uri="{BB962C8B-B14F-4D97-AF65-F5344CB8AC3E}">
        <p14:creationId xmlns:p14="http://schemas.microsoft.com/office/powerpoint/2010/main" val="911473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par>
                                <p:cTn id="8" presetID="18" presetClass="entr" presetSubtype="6" fill="hold" grpId="0" nodeType="withEffect">
                                  <p:stCondLst>
                                    <p:cond delay="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strips(downRight)">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1" nodeType="clickEffect">
                                  <p:stCondLst>
                                    <p:cond delay="0"/>
                                  </p:stCondLst>
                                  <p:iterate type="lt">
                                    <p:tmPct val="4000"/>
                                  </p:iterate>
                                  <p:childTnLst>
                                    <p:set>
                                      <p:cBhvr override="childStyle">
                                        <p:cTn id="14"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1778</TotalTime>
  <Words>772</Words>
  <Application>Microsoft Office PowerPoint</Application>
  <PresentationFormat>Widescreen</PresentationFormat>
  <Paragraphs>156</Paragraphs>
  <Slides>24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137</cp:revision>
  <dcterms:created xsi:type="dcterms:W3CDTF">2019-07-12T13:29:12Z</dcterms:created>
  <dcterms:modified xsi:type="dcterms:W3CDTF">2019-09-03T19:09:12Z</dcterms:modified>
</cp:coreProperties>
</file>