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0"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98BC6-D07A-4548-9F07-0A19399313E6}"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6FD3B375-07D3-448C-AB71-B72B3A68FBEC}">
      <dgm:prSet phldrT="[Text]" phldr="1"/>
      <dgm:spPr>
        <a:solidFill>
          <a:srgbClr val="7030A0"/>
        </a:solidFill>
      </dgm:spPr>
      <dgm:t>
        <a:bodyPr/>
        <a:lstStyle/>
        <a:p>
          <a:endParaRPr lang="en-US" dirty="0"/>
        </a:p>
      </dgm:t>
    </dgm:pt>
    <dgm:pt modelId="{38B56D65-4B17-4703-94D9-DF1E5D48E8E6}" type="parTrans" cxnId="{A84563F0-4873-460B-B03B-D9270B2C3FCB}">
      <dgm:prSet/>
      <dgm:spPr/>
      <dgm:t>
        <a:bodyPr/>
        <a:lstStyle/>
        <a:p>
          <a:endParaRPr lang="en-US"/>
        </a:p>
      </dgm:t>
    </dgm:pt>
    <dgm:pt modelId="{24814CE2-FDEF-478C-B990-C3A2E09D6763}" type="sibTrans" cxnId="{A84563F0-4873-460B-B03B-D9270B2C3FCB}">
      <dgm:prSet/>
      <dgm:spPr/>
      <dgm:t>
        <a:bodyPr/>
        <a:lstStyle/>
        <a:p>
          <a:endParaRPr lang="en-US"/>
        </a:p>
      </dgm:t>
    </dgm:pt>
    <dgm:pt modelId="{69FB1585-EAD3-4E38-9BCE-A3EC2377A9A6}">
      <dgm:prSet phldrT="[Text]" custT="1"/>
      <dgm:spPr>
        <a:solidFill>
          <a:srgbClr val="FF0000"/>
        </a:solidFill>
      </dgm:spPr>
      <dgm:t>
        <a:bodyPr/>
        <a:lstStyle/>
        <a:p>
          <a:r>
            <a:rPr lang="bn-IN" sz="4000" dirty="0">
              <a:latin typeface="NikoshBAN" panose="02000000000000000000" pitchFamily="2" charset="0"/>
              <a:cs typeface="NikoshBAN" panose="02000000000000000000" pitchFamily="2" charset="0"/>
            </a:rPr>
            <a:t>সচিবালয়</a:t>
          </a:r>
          <a:endParaRPr lang="en-US" sz="4000" dirty="0">
            <a:latin typeface="NikoshBAN" panose="02000000000000000000" pitchFamily="2" charset="0"/>
            <a:cs typeface="NikoshBAN" panose="02000000000000000000" pitchFamily="2" charset="0"/>
          </a:endParaRPr>
        </a:p>
      </dgm:t>
    </dgm:pt>
    <dgm:pt modelId="{7E233AA4-1CC0-467B-8E20-C4E35D5EA41A}" type="parTrans" cxnId="{66EE4F53-CF02-4F4A-B561-6885C811E369}">
      <dgm:prSet/>
      <dgm:spPr/>
      <dgm:t>
        <a:bodyPr/>
        <a:lstStyle/>
        <a:p>
          <a:endParaRPr lang="en-US"/>
        </a:p>
      </dgm:t>
    </dgm:pt>
    <dgm:pt modelId="{4A1B302B-595C-43D0-A6F4-E8BC06E97F17}" type="sibTrans" cxnId="{66EE4F53-CF02-4F4A-B561-6885C811E369}">
      <dgm:prSet/>
      <dgm:spPr/>
      <dgm:t>
        <a:bodyPr/>
        <a:lstStyle/>
        <a:p>
          <a:endParaRPr lang="en-US"/>
        </a:p>
      </dgm:t>
    </dgm:pt>
    <dgm:pt modelId="{C353B145-1C6E-4BD4-B7A0-D673ABFBA6E0}">
      <dgm:prSet phldrT="[Text]" custT="1"/>
      <dgm:spPr>
        <a:solidFill>
          <a:srgbClr val="002060"/>
        </a:solidFill>
      </dgm:spPr>
      <dgm:t>
        <a:bodyPr/>
        <a:lstStyle/>
        <a:p>
          <a:r>
            <a:rPr lang="bn-IN" sz="4000" dirty="0">
              <a:latin typeface="NikoshBAN" panose="02000000000000000000" pitchFamily="2" charset="0"/>
              <a:cs typeface="NikoshBAN" panose="02000000000000000000" pitchFamily="2" charset="0"/>
            </a:rPr>
            <a:t>অছি পরিষদ</a:t>
          </a:r>
          <a:endParaRPr lang="en-US" sz="4000" dirty="0">
            <a:latin typeface="NikoshBAN" panose="02000000000000000000" pitchFamily="2" charset="0"/>
            <a:cs typeface="NikoshBAN" panose="02000000000000000000" pitchFamily="2" charset="0"/>
          </a:endParaRPr>
        </a:p>
      </dgm:t>
    </dgm:pt>
    <dgm:pt modelId="{5C5FDFC5-D81E-4856-87C1-264BD34A9A4D}" type="parTrans" cxnId="{886D705D-FD63-4D0B-8F39-87405B5DD19D}">
      <dgm:prSet/>
      <dgm:spPr/>
      <dgm:t>
        <a:bodyPr/>
        <a:lstStyle/>
        <a:p>
          <a:endParaRPr lang="en-US"/>
        </a:p>
      </dgm:t>
    </dgm:pt>
    <dgm:pt modelId="{03BB6B44-EC59-45AF-A670-364ACB656E66}" type="sibTrans" cxnId="{886D705D-FD63-4D0B-8F39-87405B5DD19D}">
      <dgm:prSet/>
      <dgm:spPr/>
      <dgm:t>
        <a:bodyPr/>
        <a:lstStyle/>
        <a:p>
          <a:endParaRPr lang="en-US"/>
        </a:p>
      </dgm:t>
    </dgm:pt>
    <dgm:pt modelId="{C5D0DBA8-C0E7-4A55-9765-6F2380B3F028}">
      <dgm:prSet phldrT="[Text]" custT="1"/>
      <dgm:spPr>
        <a:solidFill>
          <a:srgbClr val="92D050"/>
        </a:solidFill>
      </dgm:spPr>
      <dgm:t>
        <a:bodyPr/>
        <a:lstStyle/>
        <a:p>
          <a:r>
            <a:rPr lang="bn-IN" sz="4000" dirty="0">
              <a:solidFill>
                <a:schemeClr val="tx1"/>
              </a:solidFill>
              <a:latin typeface="NikoshBAN" panose="02000000000000000000" pitchFamily="2" charset="0"/>
              <a:cs typeface="NikoshBAN" panose="02000000000000000000" pitchFamily="2" charset="0"/>
            </a:rPr>
            <a:t>নিরাপত্তা পরিষদ</a:t>
          </a:r>
          <a:endParaRPr lang="en-US" sz="4000" dirty="0">
            <a:solidFill>
              <a:schemeClr val="tx1"/>
            </a:solidFill>
            <a:latin typeface="NikoshBAN" panose="02000000000000000000" pitchFamily="2" charset="0"/>
            <a:cs typeface="NikoshBAN" panose="02000000000000000000" pitchFamily="2" charset="0"/>
          </a:endParaRPr>
        </a:p>
      </dgm:t>
    </dgm:pt>
    <dgm:pt modelId="{54D2348F-0B71-4020-B3CF-D5B0E660AFCD}" type="parTrans" cxnId="{91964544-DC2E-47AF-8122-4CCB49BE4DB3}">
      <dgm:prSet/>
      <dgm:spPr/>
      <dgm:t>
        <a:bodyPr/>
        <a:lstStyle/>
        <a:p>
          <a:endParaRPr lang="en-US"/>
        </a:p>
      </dgm:t>
    </dgm:pt>
    <dgm:pt modelId="{28B44D98-C438-4AFB-9412-4919DF90A2E0}" type="sibTrans" cxnId="{91964544-DC2E-47AF-8122-4CCB49BE4DB3}">
      <dgm:prSet/>
      <dgm:spPr/>
      <dgm:t>
        <a:bodyPr/>
        <a:lstStyle/>
        <a:p>
          <a:endParaRPr lang="en-US"/>
        </a:p>
      </dgm:t>
    </dgm:pt>
    <dgm:pt modelId="{05041C4A-EE2C-4BCF-BCF7-D10266C3C8A2}">
      <dgm:prSet phldrT="[Text]" custT="1"/>
      <dgm:spPr>
        <a:solidFill>
          <a:srgbClr val="00B050"/>
        </a:solidFill>
      </dgm:spPr>
      <dgm:t>
        <a:bodyPr/>
        <a:lstStyle/>
        <a:p>
          <a:r>
            <a:rPr lang="bn-IN" sz="3200" dirty="0">
              <a:solidFill>
                <a:schemeClr val="tx1"/>
              </a:solidFill>
              <a:latin typeface="NikoshBAN" panose="02000000000000000000" pitchFamily="2" charset="0"/>
              <a:cs typeface="NikoshBAN" panose="02000000000000000000" pitchFamily="2" charset="0"/>
            </a:rPr>
            <a:t>অর্থনৈতিক ও সামাজিক পরিষদ </a:t>
          </a:r>
          <a:endParaRPr lang="en-US" sz="3200" dirty="0">
            <a:solidFill>
              <a:schemeClr val="tx1"/>
            </a:solidFill>
            <a:latin typeface="NikoshBAN" panose="02000000000000000000" pitchFamily="2" charset="0"/>
            <a:cs typeface="NikoshBAN" panose="02000000000000000000" pitchFamily="2" charset="0"/>
          </a:endParaRPr>
        </a:p>
      </dgm:t>
    </dgm:pt>
    <dgm:pt modelId="{20C93E5B-7254-443B-A43A-176CFC12F2B0}" type="parTrans" cxnId="{87CC1C8E-ED4A-4C1C-A70B-E485F302327D}">
      <dgm:prSet/>
      <dgm:spPr/>
      <dgm:t>
        <a:bodyPr/>
        <a:lstStyle/>
        <a:p>
          <a:endParaRPr lang="en-US"/>
        </a:p>
      </dgm:t>
    </dgm:pt>
    <dgm:pt modelId="{45EB48EC-C792-42AB-BCA1-0D74D4C08F62}" type="sibTrans" cxnId="{87CC1C8E-ED4A-4C1C-A70B-E485F302327D}">
      <dgm:prSet/>
      <dgm:spPr/>
      <dgm:t>
        <a:bodyPr/>
        <a:lstStyle/>
        <a:p>
          <a:endParaRPr lang="en-US"/>
        </a:p>
      </dgm:t>
    </dgm:pt>
    <dgm:pt modelId="{3C7988D9-D5D8-40D5-8577-DE5D6DE4E12D}">
      <dgm:prSet phldrT="[Text]"/>
      <dgm:spPr>
        <a:solidFill>
          <a:srgbClr val="0070C0"/>
        </a:solidFill>
      </dgm:spPr>
      <dgm:t>
        <a:bodyPr/>
        <a:lstStyle/>
        <a:p>
          <a:r>
            <a:rPr lang="bn-IN" dirty="0">
              <a:latin typeface="NikoshBAN" panose="02000000000000000000" pitchFamily="2" charset="0"/>
              <a:cs typeface="NikoshBAN" panose="02000000000000000000" pitchFamily="2" charset="0"/>
            </a:rPr>
            <a:t>আন্তর্জাতিক আদালত</a:t>
          </a:r>
          <a:endParaRPr lang="en-US" dirty="0">
            <a:latin typeface="NikoshBAN" panose="02000000000000000000" pitchFamily="2" charset="0"/>
            <a:cs typeface="NikoshBAN" panose="02000000000000000000" pitchFamily="2" charset="0"/>
          </a:endParaRPr>
        </a:p>
      </dgm:t>
    </dgm:pt>
    <dgm:pt modelId="{FF91F74B-8E59-4A97-9062-ECD8211E66E3}" type="parTrans" cxnId="{E11183BC-BC5C-4E08-9114-F080DAC5807D}">
      <dgm:prSet/>
      <dgm:spPr/>
      <dgm:t>
        <a:bodyPr/>
        <a:lstStyle/>
        <a:p>
          <a:endParaRPr lang="en-US"/>
        </a:p>
      </dgm:t>
    </dgm:pt>
    <dgm:pt modelId="{6822EFEA-8F9C-4517-8815-5D3611138688}" type="sibTrans" cxnId="{E11183BC-BC5C-4E08-9114-F080DAC5807D}">
      <dgm:prSet/>
      <dgm:spPr/>
      <dgm:t>
        <a:bodyPr/>
        <a:lstStyle/>
        <a:p>
          <a:endParaRPr lang="en-US"/>
        </a:p>
      </dgm:t>
    </dgm:pt>
    <dgm:pt modelId="{F9C1462F-D477-416E-A4E2-B5A0ABDA46E4}">
      <dgm:prSet phldrT="[Text]" custT="1"/>
      <dgm:spPr>
        <a:solidFill>
          <a:srgbClr val="C00000"/>
        </a:solidFill>
      </dgm:spPr>
      <dgm:t>
        <a:bodyPr/>
        <a:lstStyle/>
        <a:p>
          <a:r>
            <a:rPr lang="bn-IN" sz="4000" dirty="0">
              <a:latin typeface="NikoshBAN" panose="02000000000000000000" pitchFamily="2" charset="0"/>
              <a:cs typeface="NikoshBAN" panose="02000000000000000000" pitchFamily="2" charset="0"/>
            </a:rPr>
            <a:t>সাধারন পরিষদ</a:t>
          </a:r>
          <a:endParaRPr lang="en-US" sz="4000" dirty="0">
            <a:latin typeface="NikoshBAN" panose="02000000000000000000" pitchFamily="2" charset="0"/>
            <a:cs typeface="NikoshBAN" panose="02000000000000000000" pitchFamily="2" charset="0"/>
          </a:endParaRPr>
        </a:p>
      </dgm:t>
    </dgm:pt>
    <dgm:pt modelId="{7A8D26C5-4CFF-4E6C-8E27-A3609B1EB669}" type="parTrans" cxnId="{573D9EA6-B5FA-43ED-9E87-FB0AD84186D8}">
      <dgm:prSet/>
      <dgm:spPr/>
      <dgm:t>
        <a:bodyPr/>
        <a:lstStyle/>
        <a:p>
          <a:endParaRPr lang="en-US"/>
        </a:p>
      </dgm:t>
    </dgm:pt>
    <dgm:pt modelId="{0805F90E-C099-4AB7-A804-F9D908F51318}" type="sibTrans" cxnId="{573D9EA6-B5FA-43ED-9E87-FB0AD84186D8}">
      <dgm:prSet/>
      <dgm:spPr/>
      <dgm:t>
        <a:bodyPr/>
        <a:lstStyle/>
        <a:p>
          <a:endParaRPr lang="en-US"/>
        </a:p>
      </dgm:t>
    </dgm:pt>
    <dgm:pt modelId="{8A71A2C5-51E6-4858-AC34-6CD827954092}" type="pres">
      <dgm:prSet presAssocID="{0BE98BC6-D07A-4548-9F07-0A19399313E6}" presName="Name0" presStyleCnt="0">
        <dgm:presLayoutVars>
          <dgm:chMax val="1"/>
          <dgm:chPref val="1"/>
          <dgm:dir/>
          <dgm:animOne val="branch"/>
          <dgm:animLvl val="lvl"/>
        </dgm:presLayoutVars>
      </dgm:prSet>
      <dgm:spPr/>
    </dgm:pt>
    <dgm:pt modelId="{D248DED5-88E6-41BC-8AED-8B5D5332FD1E}" type="pres">
      <dgm:prSet presAssocID="{6FD3B375-07D3-448C-AB71-B72B3A68FBEC}" presName="Parent" presStyleLbl="node0" presStyleIdx="0" presStyleCnt="1">
        <dgm:presLayoutVars>
          <dgm:chMax val="6"/>
          <dgm:chPref val="6"/>
        </dgm:presLayoutVars>
      </dgm:prSet>
      <dgm:spPr/>
    </dgm:pt>
    <dgm:pt modelId="{675B17AC-1881-412F-A485-4A1D1866FEAA}" type="pres">
      <dgm:prSet presAssocID="{69FB1585-EAD3-4E38-9BCE-A3EC2377A9A6}" presName="Accent1" presStyleCnt="0"/>
      <dgm:spPr/>
    </dgm:pt>
    <dgm:pt modelId="{0ABEE079-BA60-42EA-AF4B-7FE239CE1CEA}" type="pres">
      <dgm:prSet presAssocID="{69FB1585-EAD3-4E38-9BCE-A3EC2377A9A6}" presName="Accent" presStyleLbl="bgShp" presStyleIdx="0" presStyleCnt="6"/>
      <dgm:spPr/>
    </dgm:pt>
    <dgm:pt modelId="{CF4BEE67-5BE0-4AF1-BA13-84B7FA0FA038}" type="pres">
      <dgm:prSet presAssocID="{69FB1585-EAD3-4E38-9BCE-A3EC2377A9A6}" presName="Child1" presStyleLbl="node1" presStyleIdx="0" presStyleCnt="6">
        <dgm:presLayoutVars>
          <dgm:chMax val="0"/>
          <dgm:chPref val="0"/>
          <dgm:bulletEnabled val="1"/>
        </dgm:presLayoutVars>
      </dgm:prSet>
      <dgm:spPr/>
    </dgm:pt>
    <dgm:pt modelId="{1A595F67-A21A-4C62-9466-F2CFE8EAC25D}" type="pres">
      <dgm:prSet presAssocID="{C353B145-1C6E-4BD4-B7A0-D673ABFBA6E0}" presName="Accent2" presStyleCnt="0"/>
      <dgm:spPr/>
    </dgm:pt>
    <dgm:pt modelId="{EFBC076A-FFD9-4517-BCD4-28EC2067F497}" type="pres">
      <dgm:prSet presAssocID="{C353B145-1C6E-4BD4-B7A0-D673ABFBA6E0}" presName="Accent" presStyleLbl="bgShp" presStyleIdx="1" presStyleCnt="6"/>
      <dgm:spPr/>
    </dgm:pt>
    <dgm:pt modelId="{3BC33672-DD14-436C-814C-5A74A031610C}" type="pres">
      <dgm:prSet presAssocID="{C353B145-1C6E-4BD4-B7A0-D673ABFBA6E0}" presName="Child2" presStyleLbl="node1" presStyleIdx="1" presStyleCnt="6">
        <dgm:presLayoutVars>
          <dgm:chMax val="0"/>
          <dgm:chPref val="0"/>
          <dgm:bulletEnabled val="1"/>
        </dgm:presLayoutVars>
      </dgm:prSet>
      <dgm:spPr/>
    </dgm:pt>
    <dgm:pt modelId="{7B21E776-C563-4C66-B84A-FBF9752D2182}" type="pres">
      <dgm:prSet presAssocID="{C5D0DBA8-C0E7-4A55-9765-6F2380B3F028}" presName="Accent3" presStyleCnt="0"/>
      <dgm:spPr/>
    </dgm:pt>
    <dgm:pt modelId="{AB663D69-A324-48F3-8C9A-73C948AD59A6}" type="pres">
      <dgm:prSet presAssocID="{C5D0DBA8-C0E7-4A55-9765-6F2380B3F028}" presName="Accent" presStyleLbl="bgShp" presStyleIdx="2" presStyleCnt="6"/>
      <dgm:spPr/>
    </dgm:pt>
    <dgm:pt modelId="{0F801ADF-2F07-414F-96D6-238B49EADACE}" type="pres">
      <dgm:prSet presAssocID="{C5D0DBA8-C0E7-4A55-9765-6F2380B3F028}" presName="Child3" presStyleLbl="node1" presStyleIdx="2" presStyleCnt="6">
        <dgm:presLayoutVars>
          <dgm:chMax val="0"/>
          <dgm:chPref val="0"/>
          <dgm:bulletEnabled val="1"/>
        </dgm:presLayoutVars>
      </dgm:prSet>
      <dgm:spPr/>
    </dgm:pt>
    <dgm:pt modelId="{C5A2FD93-5368-4BE2-9BED-57EAB6A64C38}" type="pres">
      <dgm:prSet presAssocID="{05041C4A-EE2C-4BCF-BCF7-D10266C3C8A2}" presName="Accent4" presStyleCnt="0"/>
      <dgm:spPr/>
    </dgm:pt>
    <dgm:pt modelId="{745AF57D-2B19-47F5-AEBA-E66F97328C6C}" type="pres">
      <dgm:prSet presAssocID="{05041C4A-EE2C-4BCF-BCF7-D10266C3C8A2}" presName="Accent" presStyleLbl="bgShp" presStyleIdx="3" presStyleCnt="6"/>
      <dgm:spPr/>
    </dgm:pt>
    <dgm:pt modelId="{77867BA3-6A8E-48FE-9C98-DA83AA79AD2A}" type="pres">
      <dgm:prSet presAssocID="{05041C4A-EE2C-4BCF-BCF7-D10266C3C8A2}" presName="Child4" presStyleLbl="node1" presStyleIdx="3" presStyleCnt="6">
        <dgm:presLayoutVars>
          <dgm:chMax val="0"/>
          <dgm:chPref val="0"/>
          <dgm:bulletEnabled val="1"/>
        </dgm:presLayoutVars>
      </dgm:prSet>
      <dgm:spPr/>
    </dgm:pt>
    <dgm:pt modelId="{2C2BC237-3F45-4EB4-84D6-F142A4C3CEE5}" type="pres">
      <dgm:prSet presAssocID="{3C7988D9-D5D8-40D5-8577-DE5D6DE4E12D}" presName="Accent5" presStyleCnt="0"/>
      <dgm:spPr/>
    </dgm:pt>
    <dgm:pt modelId="{212614BD-3631-4868-B83F-AC01A9E8F804}" type="pres">
      <dgm:prSet presAssocID="{3C7988D9-D5D8-40D5-8577-DE5D6DE4E12D}" presName="Accent" presStyleLbl="bgShp" presStyleIdx="4" presStyleCnt="6"/>
      <dgm:spPr/>
    </dgm:pt>
    <dgm:pt modelId="{A67692ED-8653-4499-BC44-D500FC221F03}" type="pres">
      <dgm:prSet presAssocID="{3C7988D9-D5D8-40D5-8577-DE5D6DE4E12D}" presName="Child5" presStyleLbl="node1" presStyleIdx="4" presStyleCnt="6">
        <dgm:presLayoutVars>
          <dgm:chMax val="0"/>
          <dgm:chPref val="0"/>
          <dgm:bulletEnabled val="1"/>
        </dgm:presLayoutVars>
      </dgm:prSet>
      <dgm:spPr/>
    </dgm:pt>
    <dgm:pt modelId="{F1108E00-8732-4DC2-9A0D-7AEB3726622D}" type="pres">
      <dgm:prSet presAssocID="{F9C1462F-D477-416E-A4E2-B5A0ABDA46E4}" presName="Accent6" presStyleCnt="0"/>
      <dgm:spPr/>
    </dgm:pt>
    <dgm:pt modelId="{55287F7C-3A4D-4A66-8EE0-D51139EC0F34}" type="pres">
      <dgm:prSet presAssocID="{F9C1462F-D477-416E-A4E2-B5A0ABDA46E4}" presName="Accent" presStyleLbl="bgShp" presStyleIdx="5" presStyleCnt="6"/>
      <dgm:spPr/>
    </dgm:pt>
    <dgm:pt modelId="{3DE370B8-BCB3-4268-B184-795BC2E43314}" type="pres">
      <dgm:prSet presAssocID="{F9C1462F-D477-416E-A4E2-B5A0ABDA46E4}" presName="Child6" presStyleLbl="node1" presStyleIdx="5" presStyleCnt="6">
        <dgm:presLayoutVars>
          <dgm:chMax val="0"/>
          <dgm:chPref val="0"/>
          <dgm:bulletEnabled val="1"/>
        </dgm:presLayoutVars>
      </dgm:prSet>
      <dgm:spPr/>
    </dgm:pt>
  </dgm:ptLst>
  <dgm:cxnLst>
    <dgm:cxn modelId="{F53FCC04-DFF4-42CF-983E-B0874BE03871}" type="presOf" srcId="{69FB1585-EAD3-4E38-9BCE-A3EC2377A9A6}" destId="{CF4BEE67-5BE0-4AF1-BA13-84B7FA0FA038}" srcOrd="0" destOrd="0" presId="urn:microsoft.com/office/officeart/2011/layout/HexagonRadial"/>
    <dgm:cxn modelId="{3F008B25-CBFF-4F06-B52C-D96D589B17D3}" type="presOf" srcId="{3C7988D9-D5D8-40D5-8577-DE5D6DE4E12D}" destId="{A67692ED-8653-4499-BC44-D500FC221F03}" srcOrd="0" destOrd="0" presId="urn:microsoft.com/office/officeart/2011/layout/HexagonRadial"/>
    <dgm:cxn modelId="{886D705D-FD63-4D0B-8F39-87405B5DD19D}" srcId="{6FD3B375-07D3-448C-AB71-B72B3A68FBEC}" destId="{C353B145-1C6E-4BD4-B7A0-D673ABFBA6E0}" srcOrd="1" destOrd="0" parTransId="{5C5FDFC5-D81E-4856-87C1-264BD34A9A4D}" sibTransId="{03BB6B44-EC59-45AF-A670-364ACB656E66}"/>
    <dgm:cxn modelId="{91964544-DC2E-47AF-8122-4CCB49BE4DB3}" srcId="{6FD3B375-07D3-448C-AB71-B72B3A68FBEC}" destId="{C5D0DBA8-C0E7-4A55-9765-6F2380B3F028}" srcOrd="2" destOrd="0" parTransId="{54D2348F-0B71-4020-B3CF-D5B0E660AFCD}" sibTransId="{28B44D98-C438-4AFB-9412-4919DF90A2E0}"/>
    <dgm:cxn modelId="{917FF166-D48F-4213-A5F2-298384FE8207}" type="presOf" srcId="{C5D0DBA8-C0E7-4A55-9765-6F2380B3F028}" destId="{0F801ADF-2F07-414F-96D6-238B49EADACE}" srcOrd="0" destOrd="0" presId="urn:microsoft.com/office/officeart/2011/layout/HexagonRadial"/>
    <dgm:cxn modelId="{66EE4F53-CF02-4F4A-B561-6885C811E369}" srcId="{6FD3B375-07D3-448C-AB71-B72B3A68FBEC}" destId="{69FB1585-EAD3-4E38-9BCE-A3EC2377A9A6}" srcOrd="0" destOrd="0" parTransId="{7E233AA4-1CC0-467B-8E20-C4E35D5EA41A}" sibTransId="{4A1B302B-595C-43D0-A6F4-E8BC06E97F17}"/>
    <dgm:cxn modelId="{87CC1C8E-ED4A-4C1C-A70B-E485F302327D}" srcId="{6FD3B375-07D3-448C-AB71-B72B3A68FBEC}" destId="{05041C4A-EE2C-4BCF-BCF7-D10266C3C8A2}" srcOrd="3" destOrd="0" parTransId="{20C93E5B-7254-443B-A43A-176CFC12F2B0}" sibTransId="{45EB48EC-C792-42AB-BCA1-0D74D4C08F62}"/>
    <dgm:cxn modelId="{06D61197-EB04-4E90-ABCF-84E4E436F534}" type="presOf" srcId="{0BE98BC6-D07A-4548-9F07-0A19399313E6}" destId="{8A71A2C5-51E6-4858-AC34-6CD827954092}" srcOrd="0" destOrd="0" presId="urn:microsoft.com/office/officeart/2011/layout/HexagonRadial"/>
    <dgm:cxn modelId="{573D9EA6-B5FA-43ED-9E87-FB0AD84186D8}" srcId="{6FD3B375-07D3-448C-AB71-B72B3A68FBEC}" destId="{F9C1462F-D477-416E-A4E2-B5A0ABDA46E4}" srcOrd="5" destOrd="0" parTransId="{7A8D26C5-4CFF-4E6C-8E27-A3609B1EB669}" sibTransId="{0805F90E-C099-4AB7-A804-F9D908F51318}"/>
    <dgm:cxn modelId="{E11183BC-BC5C-4E08-9114-F080DAC5807D}" srcId="{6FD3B375-07D3-448C-AB71-B72B3A68FBEC}" destId="{3C7988D9-D5D8-40D5-8577-DE5D6DE4E12D}" srcOrd="4" destOrd="0" parTransId="{FF91F74B-8E59-4A97-9062-ECD8211E66E3}" sibTransId="{6822EFEA-8F9C-4517-8815-5D3611138688}"/>
    <dgm:cxn modelId="{91A61AC5-3653-4BDF-A4CB-D493BD80B2F7}" type="presOf" srcId="{05041C4A-EE2C-4BCF-BCF7-D10266C3C8A2}" destId="{77867BA3-6A8E-48FE-9C98-DA83AA79AD2A}" srcOrd="0" destOrd="0" presId="urn:microsoft.com/office/officeart/2011/layout/HexagonRadial"/>
    <dgm:cxn modelId="{F560ACC8-1145-4BAE-B8A0-F4A7E8A5AA9B}" type="presOf" srcId="{C353B145-1C6E-4BD4-B7A0-D673ABFBA6E0}" destId="{3BC33672-DD14-436C-814C-5A74A031610C}" srcOrd="0" destOrd="0" presId="urn:microsoft.com/office/officeart/2011/layout/HexagonRadial"/>
    <dgm:cxn modelId="{8B3347D1-53F9-4C63-AC19-FE16B7741E11}" type="presOf" srcId="{F9C1462F-D477-416E-A4E2-B5A0ABDA46E4}" destId="{3DE370B8-BCB3-4268-B184-795BC2E43314}" srcOrd="0" destOrd="0" presId="urn:microsoft.com/office/officeart/2011/layout/HexagonRadial"/>
    <dgm:cxn modelId="{A84563F0-4873-460B-B03B-D9270B2C3FCB}" srcId="{0BE98BC6-D07A-4548-9F07-0A19399313E6}" destId="{6FD3B375-07D3-448C-AB71-B72B3A68FBEC}" srcOrd="0" destOrd="0" parTransId="{38B56D65-4B17-4703-94D9-DF1E5D48E8E6}" sibTransId="{24814CE2-FDEF-478C-B990-C3A2E09D6763}"/>
    <dgm:cxn modelId="{EB67F9F5-0BEC-47C5-8DA1-01F12EC84963}" type="presOf" srcId="{6FD3B375-07D3-448C-AB71-B72B3A68FBEC}" destId="{D248DED5-88E6-41BC-8AED-8B5D5332FD1E}" srcOrd="0" destOrd="0" presId="urn:microsoft.com/office/officeart/2011/layout/HexagonRadial"/>
    <dgm:cxn modelId="{0FA2C33B-B5EE-48A6-97D0-5BD302BA4314}" type="presParOf" srcId="{8A71A2C5-51E6-4858-AC34-6CD827954092}" destId="{D248DED5-88E6-41BC-8AED-8B5D5332FD1E}" srcOrd="0" destOrd="0" presId="urn:microsoft.com/office/officeart/2011/layout/HexagonRadial"/>
    <dgm:cxn modelId="{03A050E4-AB2C-40EB-B328-F104D5D661F1}" type="presParOf" srcId="{8A71A2C5-51E6-4858-AC34-6CD827954092}" destId="{675B17AC-1881-412F-A485-4A1D1866FEAA}" srcOrd="1" destOrd="0" presId="urn:microsoft.com/office/officeart/2011/layout/HexagonRadial"/>
    <dgm:cxn modelId="{93D01008-4F3F-46D5-AB9F-74B8C224CF8E}" type="presParOf" srcId="{675B17AC-1881-412F-A485-4A1D1866FEAA}" destId="{0ABEE079-BA60-42EA-AF4B-7FE239CE1CEA}" srcOrd="0" destOrd="0" presId="urn:microsoft.com/office/officeart/2011/layout/HexagonRadial"/>
    <dgm:cxn modelId="{A91EEB30-28E1-48EC-8C4D-F7B014D04DB1}" type="presParOf" srcId="{8A71A2C5-51E6-4858-AC34-6CD827954092}" destId="{CF4BEE67-5BE0-4AF1-BA13-84B7FA0FA038}" srcOrd="2" destOrd="0" presId="urn:microsoft.com/office/officeart/2011/layout/HexagonRadial"/>
    <dgm:cxn modelId="{0598A6C3-2D09-4C31-ADE3-A32F0F101278}" type="presParOf" srcId="{8A71A2C5-51E6-4858-AC34-6CD827954092}" destId="{1A595F67-A21A-4C62-9466-F2CFE8EAC25D}" srcOrd="3" destOrd="0" presId="urn:microsoft.com/office/officeart/2011/layout/HexagonRadial"/>
    <dgm:cxn modelId="{D6C4CDE5-EA85-40C7-AB89-AF9A919D4C40}" type="presParOf" srcId="{1A595F67-A21A-4C62-9466-F2CFE8EAC25D}" destId="{EFBC076A-FFD9-4517-BCD4-28EC2067F497}" srcOrd="0" destOrd="0" presId="urn:microsoft.com/office/officeart/2011/layout/HexagonRadial"/>
    <dgm:cxn modelId="{8E87C25C-A6B4-4431-9003-FC48042DC961}" type="presParOf" srcId="{8A71A2C5-51E6-4858-AC34-6CD827954092}" destId="{3BC33672-DD14-436C-814C-5A74A031610C}" srcOrd="4" destOrd="0" presId="urn:microsoft.com/office/officeart/2011/layout/HexagonRadial"/>
    <dgm:cxn modelId="{D1C2C3B9-8D53-494F-8B18-EA44FF68096E}" type="presParOf" srcId="{8A71A2C5-51E6-4858-AC34-6CD827954092}" destId="{7B21E776-C563-4C66-B84A-FBF9752D2182}" srcOrd="5" destOrd="0" presId="urn:microsoft.com/office/officeart/2011/layout/HexagonRadial"/>
    <dgm:cxn modelId="{0B20D9DE-4DDD-4368-91F1-CFE31FFC1D1F}" type="presParOf" srcId="{7B21E776-C563-4C66-B84A-FBF9752D2182}" destId="{AB663D69-A324-48F3-8C9A-73C948AD59A6}" srcOrd="0" destOrd="0" presId="urn:microsoft.com/office/officeart/2011/layout/HexagonRadial"/>
    <dgm:cxn modelId="{B4C92F08-8EB7-4D2F-AB66-F5C55E1B2035}" type="presParOf" srcId="{8A71A2C5-51E6-4858-AC34-6CD827954092}" destId="{0F801ADF-2F07-414F-96D6-238B49EADACE}" srcOrd="6" destOrd="0" presId="urn:microsoft.com/office/officeart/2011/layout/HexagonRadial"/>
    <dgm:cxn modelId="{2180EAF5-4743-4281-B5B7-AE55BBAA8622}" type="presParOf" srcId="{8A71A2C5-51E6-4858-AC34-6CD827954092}" destId="{C5A2FD93-5368-4BE2-9BED-57EAB6A64C38}" srcOrd="7" destOrd="0" presId="urn:microsoft.com/office/officeart/2011/layout/HexagonRadial"/>
    <dgm:cxn modelId="{0E6A8215-BFA3-4A54-A1F7-29E2E10E210E}" type="presParOf" srcId="{C5A2FD93-5368-4BE2-9BED-57EAB6A64C38}" destId="{745AF57D-2B19-47F5-AEBA-E66F97328C6C}" srcOrd="0" destOrd="0" presId="urn:microsoft.com/office/officeart/2011/layout/HexagonRadial"/>
    <dgm:cxn modelId="{DAD51174-B7F9-41FC-99A3-806F2AD3E624}" type="presParOf" srcId="{8A71A2C5-51E6-4858-AC34-6CD827954092}" destId="{77867BA3-6A8E-48FE-9C98-DA83AA79AD2A}" srcOrd="8" destOrd="0" presId="urn:microsoft.com/office/officeart/2011/layout/HexagonRadial"/>
    <dgm:cxn modelId="{23430DE4-4C3E-4347-A7EB-3B01D5385A2B}" type="presParOf" srcId="{8A71A2C5-51E6-4858-AC34-6CD827954092}" destId="{2C2BC237-3F45-4EB4-84D6-F142A4C3CEE5}" srcOrd="9" destOrd="0" presId="urn:microsoft.com/office/officeart/2011/layout/HexagonRadial"/>
    <dgm:cxn modelId="{36D43ABB-709D-41F2-AACE-E02DA0F739B8}" type="presParOf" srcId="{2C2BC237-3F45-4EB4-84D6-F142A4C3CEE5}" destId="{212614BD-3631-4868-B83F-AC01A9E8F804}" srcOrd="0" destOrd="0" presId="urn:microsoft.com/office/officeart/2011/layout/HexagonRadial"/>
    <dgm:cxn modelId="{CB0848F6-27A2-4509-89BB-080923177591}" type="presParOf" srcId="{8A71A2C5-51E6-4858-AC34-6CD827954092}" destId="{A67692ED-8653-4499-BC44-D500FC221F03}" srcOrd="10" destOrd="0" presId="urn:microsoft.com/office/officeart/2011/layout/HexagonRadial"/>
    <dgm:cxn modelId="{25B438D0-7E6D-422E-A7E2-040F55F1B2D6}" type="presParOf" srcId="{8A71A2C5-51E6-4858-AC34-6CD827954092}" destId="{F1108E00-8732-4DC2-9A0D-7AEB3726622D}" srcOrd="11" destOrd="0" presId="urn:microsoft.com/office/officeart/2011/layout/HexagonRadial"/>
    <dgm:cxn modelId="{73C0298E-FBB1-448C-A2E4-194B4AAD3D24}" type="presParOf" srcId="{F1108E00-8732-4DC2-9A0D-7AEB3726622D}" destId="{55287F7C-3A4D-4A66-8EE0-D51139EC0F34}" srcOrd="0" destOrd="0" presId="urn:microsoft.com/office/officeart/2011/layout/HexagonRadial"/>
    <dgm:cxn modelId="{9CFB394B-74E2-4E8F-BDE0-92A53412D603}" type="presParOf" srcId="{8A71A2C5-51E6-4858-AC34-6CD827954092}" destId="{3DE370B8-BCB3-4268-B184-795BC2E4331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8DED5-88E6-41BC-8AED-8B5D5332FD1E}">
      <dsp:nvSpPr>
        <dsp:cNvPr id="0" name=""/>
        <dsp:cNvSpPr/>
      </dsp:nvSpPr>
      <dsp:spPr>
        <a:xfrm>
          <a:off x="4545959" y="2212390"/>
          <a:ext cx="2812044" cy="2432532"/>
        </a:xfrm>
        <a:prstGeom prst="hexagon">
          <a:avLst>
            <a:gd name="adj" fmla="val 28570"/>
            <a:gd name="vf" fmla="val 115470"/>
          </a:avLst>
        </a:prstGeom>
        <a:solidFill>
          <a:srgbClr val="7030A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5011954" y="2615495"/>
        <a:ext cx="1880054" cy="1626322"/>
      </dsp:txXfrm>
    </dsp:sp>
    <dsp:sp modelId="{EFBC076A-FFD9-4517-BCD4-28EC2067F497}">
      <dsp:nvSpPr>
        <dsp:cNvPr id="0" name=""/>
        <dsp:cNvSpPr/>
      </dsp:nvSpPr>
      <dsp:spPr>
        <a:xfrm>
          <a:off x="6306839" y="1048588"/>
          <a:ext cx="106097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4BEE67-5BE0-4AF1-BA13-84B7FA0FA038}">
      <dsp:nvSpPr>
        <dsp:cNvPr id="0" name=""/>
        <dsp:cNvSpPr/>
      </dsp:nvSpPr>
      <dsp:spPr>
        <a:xfrm>
          <a:off x="4804989" y="0"/>
          <a:ext cx="2304450" cy="1993620"/>
        </a:xfrm>
        <a:prstGeom prst="hexagon">
          <a:avLst>
            <a:gd name="adj" fmla="val 28570"/>
            <a:gd name="vf" fmla="val 115470"/>
          </a:avLst>
        </a:prstGeom>
        <a:solidFill>
          <a:srgbClr val="FF0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bn-IN" sz="4000" kern="1200" dirty="0">
              <a:latin typeface="NikoshBAN" panose="02000000000000000000" pitchFamily="2" charset="0"/>
              <a:cs typeface="NikoshBAN" panose="02000000000000000000" pitchFamily="2" charset="0"/>
            </a:rPr>
            <a:t>সচিবালয়</a:t>
          </a:r>
          <a:endParaRPr lang="en-US" sz="4000" kern="1200" dirty="0">
            <a:latin typeface="NikoshBAN" panose="02000000000000000000" pitchFamily="2" charset="0"/>
            <a:cs typeface="NikoshBAN" panose="02000000000000000000" pitchFamily="2" charset="0"/>
          </a:endParaRPr>
        </a:p>
      </dsp:txBody>
      <dsp:txXfrm>
        <a:off x="5186886" y="330385"/>
        <a:ext cx="1540656" cy="1332850"/>
      </dsp:txXfrm>
    </dsp:sp>
    <dsp:sp modelId="{AB663D69-A324-48F3-8C9A-73C948AD59A6}">
      <dsp:nvSpPr>
        <dsp:cNvPr id="0" name=""/>
        <dsp:cNvSpPr/>
      </dsp:nvSpPr>
      <dsp:spPr>
        <a:xfrm>
          <a:off x="7545080" y="2757601"/>
          <a:ext cx="106097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C33672-DD14-436C-814C-5A74A031610C}">
      <dsp:nvSpPr>
        <dsp:cNvPr id="0" name=""/>
        <dsp:cNvSpPr/>
      </dsp:nvSpPr>
      <dsp:spPr>
        <a:xfrm>
          <a:off x="6918437" y="1226210"/>
          <a:ext cx="2304450" cy="1993620"/>
        </a:xfrm>
        <a:prstGeom prst="hexagon">
          <a:avLst>
            <a:gd name="adj" fmla="val 28570"/>
            <a:gd name="vf" fmla="val 115470"/>
          </a:avLst>
        </a:prstGeom>
        <a:solidFill>
          <a:srgbClr val="00206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bn-IN" sz="4000" kern="1200" dirty="0">
              <a:latin typeface="NikoshBAN" panose="02000000000000000000" pitchFamily="2" charset="0"/>
              <a:cs typeface="NikoshBAN" panose="02000000000000000000" pitchFamily="2" charset="0"/>
            </a:rPr>
            <a:t>অছি পরিষদ</a:t>
          </a:r>
          <a:endParaRPr lang="en-US" sz="4000" kern="1200" dirty="0">
            <a:latin typeface="NikoshBAN" panose="02000000000000000000" pitchFamily="2" charset="0"/>
            <a:cs typeface="NikoshBAN" panose="02000000000000000000" pitchFamily="2" charset="0"/>
          </a:endParaRPr>
        </a:p>
      </dsp:txBody>
      <dsp:txXfrm>
        <a:off x="7300334" y="1556595"/>
        <a:ext cx="1540656" cy="1332850"/>
      </dsp:txXfrm>
    </dsp:sp>
    <dsp:sp modelId="{745AF57D-2B19-47F5-AEBA-E66F97328C6C}">
      <dsp:nvSpPr>
        <dsp:cNvPr id="0" name=""/>
        <dsp:cNvSpPr/>
      </dsp:nvSpPr>
      <dsp:spPr>
        <a:xfrm>
          <a:off x="6684918" y="4686756"/>
          <a:ext cx="106097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801ADF-2F07-414F-96D6-238B49EADACE}">
      <dsp:nvSpPr>
        <dsp:cNvPr id="0" name=""/>
        <dsp:cNvSpPr/>
      </dsp:nvSpPr>
      <dsp:spPr>
        <a:xfrm>
          <a:off x="6918437" y="3636796"/>
          <a:ext cx="2304450" cy="1993620"/>
        </a:xfrm>
        <a:prstGeom prst="hexagon">
          <a:avLst>
            <a:gd name="adj" fmla="val 28570"/>
            <a:gd name="vf" fmla="val 115470"/>
          </a:avLst>
        </a:prstGeom>
        <a:solidFill>
          <a:srgbClr val="92D05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bn-IN" sz="4000" kern="1200" dirty="0">
              <a:solidFill>
                <a:schemeClr val="tx1"/>
              </a:solidFill>
              <a:latin typeface="NikoshBAN" panose="02000000000000000000" pitchFamily="2" charset="0"/>
              <a:cs typeface="NikoshBAN" panose="02000000000000000000" pitchFamily="2" charset="0"/>
            </a:rPr>
            <a:t>নিরাপত্তা পরিষদ</a:t>
          </a:r>
          <a:endParaRPr lang="en-US" sz="4000" kern="1200" dirty="0">
            <a:solidFill>
              <a:schemeClr val="tx1"/>
            </a:solidFill>
            <a:latin typeface="NikoshBAN" panose="02000000000000000000" pitchFamily="2" charset="0"/>
            <a:cs typeface="NikoshBAN" panose="02000000000000000000" pitchFamily="2" charset="0"/>
          </a:endParaRPr>
        </a:p>
      </dsp:txBody>
      <dsp:txXfrm>
        <a:off x="7300334" y="3967181"/>
        <a:ext cx="1540656" cy="1332850"/>
      </dsp:txXfrm>
    </dsp:sp>
    <dsp:sp modelId="{212614BD-3631-4868-B83F-AC01A9E8F804}">
      <dsp:nvSpPr>
        <dsp:cNvPr id="0" name=""/>
        <dsp:cNvSpPr/>
      </dsp:nvSpPr>
      <dsp:spPr>
        <a:xfrm>
          <a:off x="4551192" y="4887010"/>
          <a:ext cx="106097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67BA3-6A8E-48FE-9C98-DA83AA79AD2A}">
      <dsp:nvSpPr>
        <dsp:cNvPr id="0" name=""/>
        <dsp:cNvSpPr/>
      </dsp:nvSpPr>
      <dsp:spPr>
        <a:xfrm>
          <a:off x="4804989" y="4864378"/>
          <a:ext cx="2304450" cy="1993620"/>
        </a:xfrm>
        <a:prstGeom prst="hexagon">
          <a:avLst>
            <a:gd name="adj" fmla="val 28570"/>
            <a:gd name="vf" fmla="val 115470"/>
          </a:avLst>
        </a:prstGeom>
        <a:solidFill>
          <a:srgbClr val="00B05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bn-IN" sz="3200" kern="1200" dirty="0">
              <a:solidFill>
                <a:schemeClr val="tx1"/>
              </a:solidFill>
              <a:latin typeface="NikoshBAN" panose="02000000000000000000" pitchFamily="2" charset="0"/>
              <a:cs typeface="NikoshBAN" panose="02000000000000000000" pitchFamily="2" charset="0"/>
            </a:rPr>
            <a:t>অর্থনৈতিক ও সামাজিক পরিষদ </a:t>
          </a:r>
          <a:endParaRPr lang="en-US" sz="3200" kern="1200" dirty="0">
            <a:solidFill>
              <a:schemeClr val="tx1"/>
            </a:solidFill>
            <a:latin typeface="NikoshBAN" panose="02000000000000000000" pitchFamily="2" charset="0"/>
            <a:cs typeface="NikoshBAN" panose="02000000000000000000" pitchFamily="2" charset="0"/>
          </a:endParaRPr>
        </a:p>
      </dsp:txBody>
      <dsp:txXfrm>
        <a:off x="5186886" y="5194763"/>
        <a:ext cx="1540656" cy="1332850"/>
      </dsp:txXfrm>
    </dsp:sp>
    <dsp:sp modelId="{55287F7C-3A4D-4A66-8EE0-D51139EC0F34}">
      <dsp:nvSpPr>
        <dsp:cNvPr id="0" name=""/>
        <dsp:cNvSpPr/>
      </dsp:nvSpPr>
      <dsp:spPr>
        <a:xfrm>
          <a:off x="3292673" y="3178682"/>
          <a:ext cx="106097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692ED-8653-4499-BC44-D500FC221F03}">
      <dsp:nvSpPr>
        <dsp:cNvPr id="0" name=""/>
        <dsp:cNvSpPr/>
      </dsp:nvSpPr>
      <dsp:spPr>
        <a:xfrm>
          <a:off x="2681728" y="3638168"/>
          <a:ext cx="2304450" cy="1993620"/>
        </a:xfrm>
        <a:prstGeom prst="hexagon">
          <a:avLst>
            <a:gd name="adj" fmla="val 28570"/>
            <a:gd name="vf" fmla="val 115470"/>
          </a:avLst>
        </a:prstGeom>
        <a:solidFill>
          <a:srgbClr val="0070C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bn-IN" sz="3300" kern="1200" dirty="0">
              <a:latin typeface="NikoshBAN" panose="02000000000000000000" pitchFamily="2" charset="0"/>
              <a:cs typeface="NikoshBAN" panose="02000000000000000000" pitchFamily="2" charset="0"/>
            </a:rPr>
            <a:t>আন্তর্জাতিক আদালত</a:t>
          </a:r>
          <a:endParaRPr lang="en-US" sz="3300" kern="1200" dirty="0">
            <a:latin typeface="NikoshBAN" panose="02000000000000000000" pitchFamily="2" charset="0"/>
            <a:cs typeface="NikoshBAN" panose="02000000000000000000" pitchFamily="2" charset="0"/>
          </a:endParaRPr>
        </a:p>
      </dsp:txBody>
      <dsp:txXfrm>
        <a:off x="3063625" y="3968553"/>
        <a:ext cx="1540656" cy="1332850"/>
      </dsp:txXfrm>
    </dsp:sp>
    <dsp:sp modelId="{3DE370B8-BCB3-4268-B184-795BC2E43314}">
      <dsp:nvSpPr>
        <dsp:cNvPr id="0" name=""/>
        <dsp:cNvSpPr/>
      </dsp:nvSpPr>
      <dsp:spPr>
        <a:xfrm>
          <a:off x="2681728" y="1223467"/>
          <a:ext cx="2304450" cy="1993620"/>
        </a:xfrm>
        <a:prstGeom prst="hexagon">
          <a:avLst>
            <a:gd name="adj" fmla="val 28570"/>
            <a:gd name="vf" fmla="val 115470"/>
          </a:avLst>
        </a:prstGeom>
        <a:solidFill>
          <a:srgbClr val="C00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bn-IN" sz="4000" kern="1200" dirty="0">
              <a:latin typeface="NikoshBAN" panose="02000000000000000000" pitchFamily="2" charset="0"/>
              <a:cs typeface="NikoshBAN" panose="02000000000000000000" pitchFamily="2" charset="0"/>
            </a:rPr>
            <a:t>সাধারন পরিষদ</a:t>
          </a:r>
          <a:endParaRPr lang="en-US" sz="4000" kern="1200" dirty="0">
            <a:latin typeface="NikoshBAN" panose="02000000000000000000" pitchFamily="2" charset="0"/>
            <a:cs typeface="NikoshBAN" panose="02000000000000000000" pitchFamily="2" charset="0"/>
          </a:endParaRPr>
        </a:p>
      </dsp:txBody>
      <dsp:txXfrm>
        <a:off x="3063625" y="1553852"/>
        <a:ext cx="1540656" cy="133285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12/28/2019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12/28/2019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12/28/2019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12/28/2019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12/28/2019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1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4.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7.jpg"/><Relationship Id="rId21" Type="http://schemas.openxmlformats.org/officeDocument/2006/relationships/image" Target="../media/image26.jpg"/><Relationship Id="rId7" Type="http://schemas.openxmlformats.org/officeDocument/2006/relationships/image" Target="../media/image10.jpg"/><Relationship Id="rId12" Type="http://schemas.openxmlformats.org/officeDocument/2006/relationships/image" Target="../media/image17.jpg"/><Relationship Id="rId17" Type="http://schemas.openxmlformats.org/officeDocument/2006/relationships/image" Target="../media/image22.jpg"/><Relationship Id="rId2" Type="http://schemas.openxmlformats.org/officeDocument/2006/relationships/image" Target="../media/image6.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1.xml"/><Relationship Id="rId6" Type="http://schemas.openxmlformats.org/officeDocument/2006/relationships/image" Target="../media/image12.jpg"/><Relationship Id="rId11" Type="http://schemas.openxmlformats.org/officeDocument/2006/relationships/image" Target="../media/image16.jpg"/><Relationship Id="rId5" Type="http://schemas.openxmlformats.org/officeDocument/2006/relationships/image" Target="../media/image11.jpg"/><Relationship Id="rId15" Type="http://schemas.openxmlformats.org/officeDocument/2006/relationships/image" Target="../media/image20.jp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29.gif"/></Relationships>
</file>

<file path=ppt/slides/_rels/slide7.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3690" y="990808"/>
            <a:ext cx="4450525" cy="769441"/>
          </a:xfrm>
          <a:prstGeom prst="rect">
            <a:avLst/>
          </a:prstGeom>
          <a:noFill/>
        </p:spPr>
        <p:txBody>
          <a:bodyPr wrap="square" rtlCol="0">
            <a:spAutoFit/>
          </a:bodyPr>
          <a:lstStyle/>
          <a:p>
            <a:r>
              <a:rPr lang="en-US" sz="4400" dirty="0" err="1">
                <a:solidFill>
                  <a:srgbClr val="C00000"/>
                </a:solidFill>
                <a:latin typeface="NikoshBAN" panose="02000000000000000000" pitchFamily="2" charset="0"/>
                <a:cs typeface="NikoshBAN" panose="02000000000000000000" pitchFamily="2" charset="0"/>
              </a:rPr>
              <a:t>আজকের</a:t>
            </a:r>
            <a:r>
              <a:rPr lang="en-US" sz="4400" dirty="0">
                <a:solidFill>
                  <a:srgbClr val="C00000"/>
                </a:solidFill>
                <a:latin typeface="NikoshBAN" panose="02000000000000000000" pitchFamily="2" charset="0"/>
                <a:cs typeface="NikoshBAN" panose="02000000000000000000" pitchFamily="2" charset="0"/>
              </a:rPr>
              <a:t> </a:t>
            </a:r>
            <a:r>
              <a:rPr lang="en-US" sz="4400" dirty="0" err="1">
                <a:solidFill>
                  <a:srgbClr val="C00000"/>
                </a:solidFill>
                <a:latin typeface="NikoshBAN" panose="02000000000000000000" pitchFamily="2" charset="0"/>
                <a:cs typeface="NikoshBAN" panose="02000000000000000000" pitchFamily="2" charset="0"/>
              </a:rPr>
              <a:t>পাঠে</a:t>
            </a:r>
            <a:r>
              <a:rPr lang="en-US" sz="4400" dirty="0">
                <a:solidFill>
                  <a:srgbClr val="C00000"/>
                </a:solidFill>
                <a:latin typeface="NikoshBAN" panose="02000000000000000000" pitchFamily="2" charset="0"/>
                <a:cs typeface="NikoshBAN" panose="02000000000000000000" pitchFamily="2" charset="0"/>
              </a:rPr>
              <a:t> </a:t>
            </a:r>
            <a:r>
              <a:rPr lang="en-US" sz="4400" dirty="0" err="1">
                <a:solidFill>
                  <a:srgbClr val="C00000"/>
                </a:solidFill>
                <a:latin typeface="NikoshBAN" panose="02000000000000000000" pitchFamily="2" charset="0"/>
                <a:cs typeface="NikoshBAN" panose="02000000000000000000" pitchFamily="2" charset="0"/>
              </a:rPr>
              <a:t>সকলকে</a:t>
            </a:r>
            <a:r>
              <a:rPr lang="en-US" sz="4400" dirty="0">
                <a:solidFill>
                  <a:srgbClr val="C00000"/>
                </a:solidFill>
                <a:latin typeface="NikoshBAN" panose="02000000000000000000" pitchFamily="2" charset="0"/>
                <a:cs typeface="NikoshBAN" panose="02000000000000000000" pitchFamily="2" charset="0"/>
              </a:rPr>
              <a:t>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38" r="36394" b="-438"/>
          <a:stretch/>
        </p:blipFill>
        <p:spPr>
          <a:xfrm rot="16200000">
            <a:off x="4579105" y="1955368"/>
            <a:ext cx="3415045" cy="3024809"/>
          </a:xfrm>
          <a:prstGeom prst="rect">
            <a:avLst/>
          </a:prstGeom>
        </p:spPr>
      </p:pic>
      <p:sp>
        <p:nvSpPr>
          <p:cNvPr id="7" name="TextBox 6"/>
          <p:cNvSpPr txBox="1"/>
          <p:nvPr/>
        </p:nvSpPr>
        <p:spPr>
          <a:xfrm>
            <a:off x="1381008" y="2038546"/>
            <a:ext cx="9811238" cy="5386090"/>
          </a:xfrm>
          <a:prstGeom prst="rect">
            <a:avLst/>
          </a:prstGeom>
          <a:noFill/>
        </p:spPr>
        <p:txBody>
          <a:bodyPr wrap="square" rtlCol="0">
            <a:spAutoFit/>
          </a:bodyPr>
          <a:lstStyle/>
          <a:p>
            <a:r>
              <a:rPr lang="bn-IN" sz="34400" dirty="0">
                <a:solidFill>
                  <a:srgbClr val="002060"/>
                </a:solidFill>
                <a:latin typeface="NikoshBAN" panose="02000000000000000000" pitchFamily="2" charset="0"/>
                <a:cs typeface="NikoshBAN" panose="02000000000000000000" pitchFamily="2" charset="0"/>
              </a:rPr>
              <a:t>স্বা</a:t>
            </a:r>
            <a:r>
              <a:rPr lang="bn-IN" sz="28700" dirty="0">
                <a:solidFill>
                  <a:srgbClr val="FF0000"/>
                </a:solidFill>
                <a:latin typeface="NikoshBAN" panose="02000000000000000000" pitchFamily="2" charset="0"/>
                <a:cs typeface="NikoshBAN" panose="02000000000000000000" pitchFamily="2" charset="0"/>
              </a:rPr>
              <a:t>গ</a:t>
            </a:r>
            <a:r>
              <a:rPr lang="bn-IN" sz="28700" dirty="0">
                <a:solidFill>
                  <a:srgbClr val="7030A0"/>
                </a:solidFill>
                <a:latin typeface="NikoshBAN" panose="02000000000000000000" pitchFamily="2" charset="0"/>
                <a:cs typeface="NikoshBAN" panose="02000000000000000000" pitchFamily="2" charset="0"/>
              </a:rPr>
              <a:t>ত</a:t>
            </a:r>
            <a:r>
              <a:rPr lang="bn-IN" sz="28700" dirty="0">
                <a:solidFill>
                  <a:srgbClr val="00B0F0"/>
                </a:solidFill>
                <a:latin typeface="NikoshBAN" panose="02000000000000000000" pitchFamily="2" charset="0"/>
                <a:cs typeface="NikoshBAN" panose="02000000000000000000" pitchFamily="2" charset="0"/>
              </a:rPr>
              <a:t>ম</a:t>
            </a:r>
            <a:r>
              <a:rPr lang="bn-IN" sz="28700" dirty="0">
                <a:latin typeface="NikoshBAN" panose="02000000000000000000" pitchFamily="2" charset="0"/>
                <a:cs typeface="NikoshBAN" panose="02000000000000000000" pitchFamily="2" charset="0"/>
              </a:rPr>
              <a:t> </a:t>
            </a:r>
            <a:endParaRPr lang="en-US" sz="28700" dirty="0">
              <a:latin typeface="NikoshBAN" panose="02000000000000000000" pitchFamily="2" charset="0"/>
              <a:cs typeface="NikoshBAN" panose="02000000000000000000" pitchFamily="2" charset="0"/>
            </a:endParaRPr>
          </a:p>
        </p:txBody>
      </p:sp>
      <p:grpSp>
        <p:nvGrpSpPr>
          <p:cNvPr id="8" name="Group 7"/>
          <p:cNvGrpSpPr/>
          <p:nvPr/>
        </p:nvGrpSpPr>
        <p:grpSpPr>
          <a:xfrm>
            <a:off x="10590664" y="183425"/>
            <a:ext cx="1392070" cy="1130632"/>
            <a:chOff x="10446660" y="862694"/>
            <a:chExt cx="783146" cy="727568"/>
          </a:xfrm>
        </p:grpSpPr>
        <p:pic>
          <p:nvPicPr>
            <p:cNvPr id="9" name="Picture 8"/>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0446660" y="988618"/>
              <a:ext cx="783146" cy="601644"/>
            </a:xfrm>
            <a:prstGeom prst="rect">
              <a:avLst/>
            </a:prstGeom>
            <a:noFill/>
            <a:ln>
              <a:noFill/>
            </a:ln>
          </p:spPr>
        </p:pic>
        <p:pic>
          <p:nvPicPr>
            <p:cNvPr id="10" name="Picture 9"/>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0535479" y="862694"/>
              <a:ext cx="453696" cy="340272"/>
            </a:xfrm>
            <a:prstGeom prst="rect">
              <a:avLst/>
            </a:prstGeom>
            <a:noFill/>
            <a:ln>
              <a:noFill/>
            </a:ln>
          </p:spPr>
        </p:pic>
      </p:grpSp>
    </p:spTree>
    <p:extLst>
      <p:ext uri="{BB962C8B-B14F-4D97-AF65-F5344CB8AC3E}">
        <p14:creationId xmlns:p14="http://schemas.microsoft.com/office/powerpoint/2010/main" val="1174080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7"/>
                                        </p:tgtEl>
                                        <p:attrNameLst>
                                          <p:attrName>ppt_x</p:attrName>
                                          <p:attrName>ppt_y</p:attrName>
                                        </p:attrNameLst>
                                      </p:cBhvr>
                                    </p:animMotion>
                                    <p:animRot by="1500000">
                                      <p:cBhvr>
                                        <p:cTn id="7" dur="250" fill="hold">
                                          <p:stCondLst>
                                            <p:cond delay="0"/>
                                          </p:stCondLst>
                                        </p:cTn>
                                        <p:tgtEl>
                                          <p:spTgt spid="7"/>
                                        </p:tgtEl>
                                        <p:attrNameLst>
                                          <p:attrName>r</p:attrName>
                                        </p:attrNameLst>
                                      </p:cBhvr>
                                    </p:animRot>
                                    <p:animRot by="-1500000">
                                      <p:cBhvr>
                                        <p:cTn id="8" dur="250" fill="hold">
                                          <p:stCondLst>
                                            <p:cond delay="250"/>
                                          </p:stCondLst>
                                        </p:cTn>
                                        <p:tgtEl>
                                          <p:spTgt spid="7"/>
                                        </p:tgtEl>
                                        <p:attrNameLst>
                                          <p:attrName>r</p:attrName>
                                        </p:attrNameLst>
                                      </p:cBhvr>
                                    </p:animRot>
                                    <p:animRot by="-1500000">
                                      <p:cBhvr>
                                        <p:cTn id="9" dur="250" fill="hold">
                                          <p:stCondLst>
                                            <p:cond delay="500"/>
                                          </p:stCondLst>
                                        </p:cTn>
                                        <p:tgtEl>
                                          <p:spTgt spid="7"/>
                                        </p:tgtEl>
                                        <p:attrNameLst>
                                          <p:attrName>r</p:attrName>
                                        </p:attrNameLst>
                                      </p:cBhvr>
                                    </p:animRot>
                                    <p:animRot by="1500000">
                                      <p:cBhvr>
                                        <p:cTn id="10" dur="250" fill="hold">
                                          <p:stCondLst>
                                            <p:cond delay="75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0436" y="261257"/>
            <a:ext cx="7230764" cy="707886"/>
          </a:xfrm>
          <a:prstGeom prst="rect">
            <a:avLst/>
          </a:prstGeom>
          <a:noFill/>
        </p:spPr>
        <p:txBody>
          <a:bodyPr wrap="square" rtlCol="0">
            <a:spAutoFit/>
          </a:bodyPr>
          <a:lstStyle/>
          <a:p>
            <a:pPr algn="ct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বর্তমানে জাতিসংঘের সদস্য সংখ্যা ১৯৩। </a:t>
            </a:r>
            <a:endPar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6" name="Group 5"/>
          <p:cNvGrpSpPr/>
          <p:nvPr/>
        </p:nvGrpSpPr>
        <p:grpSpPr>
          <a:xfrm>
            <a:off x="622850" y="1537252"/>
            <a:ext cx="11251095" cy="3882887"/>
            <a:chOff x="556591" y="1219200"/>
            <a:chExt cx="11251095" cy="3882887"/>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8065"/>
            <a:stretch/>
          </p:blipFill>
          <p:spPr>
            <a:xfrm>
              <a:off x="4558748" y="1219200"/>
              <a:ext cx="2937427" cy="388288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76"/>
            <a:stretch/>
          </p:blipFill>
          <p:spPr>
            <a:xfrm>
              <a:off x="7602191" y="1577009"/>
              <a:ext cx="4205495" cy="28094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9963"/>
            <a:stretch/>
          </p:blipFill>
          <p:spPr>
            <a:xfrm>
              <a:off x="556591" y="1577009"/>
              <a:ext cx="3896141" cy="28094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4528385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par>
                                <p:cTn id="10" presetID="50" presetClass="entr" presetSubtype="0"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661" y="1928267"/>
            <a:ext cx="3109103" cy="3022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16" y="1928266"/>
            <a:ext cx="3098755" cy="3060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0823" y="1928266"/>
            <a:ext cx="3140800" cy="3022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420756" y="155239"/>
            <a:ext cx="11690121" cy="707886"/>
          </a:xfrm>
          <a:prstGeom prst="rect">
            <a:avLst/>
          </a:prstGeom>
          <a:noFill/>
        </p:spPr>
        <p:txBody>
          <a:bodyPr wrap="square" rtlCol="0">
            <a:spAutoFit/>
          </a:bodyPr>
          <a:lstStyle/>
          <a:p>
            <a:pPr algn="ct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 তিনটি দেশ এখনো  জাতিসংঘের সদস্যপদ লাভ করেনি সেগুলো হলো ।</a:t>
            </a:r>
            <a:endPar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8829527" y="5086222"/>
            <a:ext cx="1903392" cy="879038"/>
          </a:xfrm>
          <a:prstGeom prst="flowChartManualInput">
            <a:avLst/>
          </a:prstGeom>
          <a:solidFill>
            <a:srgbClr val="00B0F0"/>
          </a:solidFill>
        </p:spPr>
        <p:txBody>
          <a:bodyPr wrap="square" rtlCol="0">
            <a:spAutoFit/>
          </a:bodyPr>
          <a:lstStyle/>
          <a:p>
            <a:pPr algn="ct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কসোভো</a:t>
            </a:r>
            <a:endPar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flipH="1">
            <a:off x="1892454" y="5086222"/>
            <a:ext cx="1881516" cy="879038"/>
          </a:xfrm>
          <a:prstGeom prst="flowChartManualInput">
            <a:avLst/>
          </a:prstGeom>
          <a:solidFill>
            <a:srgbClr val="00B0F0"/>
          </a:solidFill>
        </p:spPr>
        <p:txBody>
          <a:bodyPr wrap="square" rtlCol="0">
            <a:spAutoFit/>
          </a:bodyPr>
          <a:lstStyle/>
          <a:p>
            <a:pPr algn="ct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তাইওয়ান</a:t>
            </a:r>
            <a:endPar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Oval 8"/>
          <p:cNvSpPr/>
          <p:nvPr/>
        </p:nvSpPr>
        <p:spPr>
          <a:xfrm>
            <a:off x="5133987" y="5086222"/>
            <a:ext cx="2263661"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i="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ভাটিকান</a:t>
            </a:r>
            <a:endParaRPr lang="en-US" sz="4000" b="1" i="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907985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 calcmode="lin" valueType="num">
                                      <p:cBhvr>
                                        <p:cTn id="9"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0-#ppt_w/2"/>
                                          </p:val>
                                        </p:tav>
                                        <p:tav tm="100000">
                                          <p:val>
                                            <p:strVal val="#ppt_x"/>
                                          </p:val>
                                        </p:tav>
                                      </p:tavLst>
                                    </p:anim>
                                    <p:anim calcmode="lin" valueType="num">
                                      <p:cBhvr additive="base">
                                        <p:cTn id="17" dur="1000" fill="hold"/>
                                        <p:tgtEl>
                                          <p:spTgt spid="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1+#ppt_w/2"/>
                                          </p:val>
                                        </p:tav>
                                        <p:tav tm="100000">
                                          <p:val>
                                            <p:strVal val="#ppt_x"/>
                                          </p:val>
                                        </p:tav>
                                      </p:tavLst>
                                    </p:anim>
                                    <p:anim calcmode="lin" valueType="num">
                                      <p:cBhvr additive="base">
                                        <p:cTn id="27" dur="10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1000" fill="hold"/>
                                        <p:tgtEl>
                                          <p:spTgt spid="7"/>
                                        </p:tgtEl>
                                        <p:attrNameLst>
                                          <p:attrName>ppt_x</p:attrName>
                                        </p:attrNameLst>
                                      </p:cBhvr>
                                      <p:tavLst>
                                        <p:tav tm="0">
                                          <p:val>
                                            <p:strVal val="1+#ppt_w/2"/>
                                          </p:val>
                                        </p:tav>
                                        <p:tav tm="100000">
                                          <p:val>
                                            <p:strVal val="#ppt_x"/>
                                          </p:val>
                                        </p:tav>
                                      </p:tavLst>
                                    </p:anim>
                                    <p:anim calcmode="lin" valueType="num">
                                      <p:cBhvr additive="base">
                                        <p:cTn id="31"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fltVal val="0"/>
                                          </p:val>
                                        </p:tav>
                                        <p:tav tm="100000">
                                          <p:val>
                                            <p:strVal val="#ppt_w"/>
                                          </p:val>
                                        </p:tav>
                                      </p:tavLst>
                                    </p:anim>
                                    <p:anim calcmode="lin" valueType="num">
                                      <p:cBhvr>
                                        <p:cTn id="37" dur="1000" fill="hold"/>
                                        <p:tgtEl>
                                          <p:spTgt spid="4"/>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3951608" y="206525"/>
            <a:ext cx="4238235" cy="995422"/>
          </a:xfrm>
          <a:prstGeom prst="flowChartTerminator">
            <a:avLst/>
          </a:prstGeom>
          <a:solidFill>
            <a:srgbClr val="7030A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00" i="1"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জাতিসংঘের</a:t>
            </a:r>
            <a:r>
              <a:rPr lang="en-US" sz="4000" i="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৬টি </a:t>
            </a:r>
            <a:r>
              <a:rPr lang="en-US" sz="4000" i="1"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a:t>
            </a:r>
            <a:endParaRPr lang="en-US" sz="4000" i="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4" name="Diagram 3"/>
          <p:cNvGraphicFramePr/>
          <p:nvPr>
            <p:extLst>
              <p:ext uri="{D42A27DB-BD31-4B8C-83A1-F6EECF244321}">
                <p14:modId xmlns:p14="http://schemas.microsoft.com/office/powerpoint/2010/main" val="1088371174"/>
              </p:ext>
            </p:extLst>
          </p:nvPr>
        </p:nvGraphicFramePr>
        <p:xfrm>
          <a:off x="287380" y="-2"/>
          <a:ext cx="11904617"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2848" y="2658773"/>
            <a:ext cx="1653685" cy="1540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485981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35"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4000"/>
                                        <p:tgtEl>
                                          <p:spTgt spid="4"/>
                                        </p:tgtEl>
                                      </p:cBhvr>
                                    </p:animEffect>
                                    <p:anim calcmode="lin" valueType="num">
                                      <p:cBhvr>
                                        <p:cTn id="17" dur="4000" fill="hold"/>
                                        <p:tgtEl>
                                          <p:spTgt spid="4"/>
                                        </p:tgtEl>
                                        <p:attrNameLst>
                                          <p:attrName>style.rotation</p:attrName>
                                        </p:attrNameLst>
                                      </p:cBhvr>
                                      <p:tavLst>
                                        <p:tav tm="0">
                                          <p:val>
                                            <p:fltVal val="720"/>
                                          </p:val>
                                        </p:tav>
                                        <p:tav tm="100000">
                                          <p:val>
                                            <p:fltVal val="0"/>
                                          </p:val>
                                        </p:tav>
                                      </p:tavLst>
                                    </p:anim>
                                    <p:anim calcmode="lin" valueType="num">
                                      <p:cBhvr>
                                        <p:cTn id="18" dur="4000" fill="hold"/>
                                        <p:tgtEl>
                                          <p:spTgt spid="4"/>
                                        </p:tgtEl>
                                        <p:attrNameLst>
                                          <p:attrName>ppt_h</p:attrName>
                                        </p:attrNameLst>
                                      </p:cBhvr>
                                      <p:tavLst>
                                        <p:tav tm="0">
                                          <p:val>
                                            <p:fltVal val="0"/>
                                          </p:val>
                                        </p:tav>
                                        <p:tav tm="100000">
                                          <p:val>
                                            <p:strVal val="#ppt_h"/>
                                          </p:val>
                                        </p:tav>
                                      </p:tavLst>
                                    </p:anim>
                                    <p:anim calcmode="lin" valueType="num">
                                      <p:cBhvr>
                                        <p:cTn id="19" dur="4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a:xfrm>
            <a:off x="3004457" y="449943"/>
            <a:ext cx="6386286" cy="6139543"/>
          </a:xfrm>
          <a:prstGeom prst="flowChartDocumen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bn-IN" sz="44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endParaRPr lang="bn-IN" sz="44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bn-IN" sz="44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এটি সকল প্রশাসনিক কাজ পরিচালনা করে। </a:t>
            </a:r>
            <a:endParaRPr lang="en-US" sz="44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3" name="Flowchart: Off-page Connector 2"/>
          <p:cNvSpPr/>
          <p:nvPr/>
        </p:nvSpPr>
        <p:spPr>
          <a:xfrm>
            <a:off x="5460860" y="449943"/>
            <a:ext cx="1473480" cy="802600"/>
          </a:xfrm>
          <a:prstGeom prst="flowChartOffpageConnector">
            <a:avLst/>
          </a:prstGeom>
          <a:solidFill>
            <a:srgbClr val="FFFF00"/>
          </a:solidFill>
        </p:spPr>
        <p:txBody>
          <a:bodyPr wrap="none">
            <a:spAutoFit/>
          </a:bodyPr>
          <a:lstStyle/>
          <a:p>
            <a:pPr lvl="0"/>
            <a:r>
              <a:rPr lang="bn-IN" sz="3600" dirty="0">
                <a:latin typeface="NikoshBAN" panose="02000000000000000000" pitchFamily="2" charset="0"/>
                <a:cs typeface="NikoshBAN" panose="02000000000000000000" pitchFamily="2" charset="0"/>
              </a:rPr>
              <a:t>সচিবালয়</a:t>
            </a:r>
            <a:endParaRPr lang="en-US" sz="3600" dirty="0">
              <a:latin typeface="NikoshBAN" panose="02000000000000000000" pitchFamily="2" charset="0"/>
              <a:cs typeface="NikoshBAN" panose="02000000000000000000" pitchFamily="2" charset="0"/>
            </a:endParaRPr>
          </a:p>
        </p:txBody>
      </p:sp>
      <p:sp>
        <p:nvSpPr>
          <p:cNvPr id="4" name="Flowchart: Document 3"/>
          <p:cNvSpPr/>
          <p:nvPr/>
        </p:nvSpPr>
        <p:spPr>
          <a:xfrm>
            <a:off x="3004457" y="449943"/>
            <a:ext cx="6386286" cy="6139543"/>
          </a:xfrm>
          <a:prstGeom prst="flowChartDocumen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bn-IN" sz="44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bn-IN" sz="44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এর কাজ অছিভুক্ত এলাকাসমূহের তত্ত্বাবধান করা। উপনিবেশ আমলে এ পরিষদের কাজ বেশি ছিলো। বর্তমানে অছি পরিষদের কাজ নেই বললেই চলে। </a:t>
            </a:r>
            <a:endParaRPr lang="en-US" sz="44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5" name="Flowchart: Off-page Connector 4"/>
          <p:cNvSpPr/>
          <p:nvPr/>
        </p:nvSpPr>
        <p:spPr>
          <a:xfrm>
            <a:off x="5460860" y="449943"/>
            <a:ext cx="1875835" cy="802600"/>
          </a:xfrm>
          <a:prstGeom prst="flowChartOffpageConnector">
            <a:avLst/>
          </a:prstGeom>
          <a:solidFill>
            <a:srgbClr val="FFFF00"/>
          </a:solidFill>
        </p:spPr>
        <p:txBody>
          <a:bodyPr wrap="none">
            <a:spAutoFit/>
          </a:bodyPr>
          <a:lstStyle/>
          <a:p>
            <a:pPr lvl="0"/>
            <a:r>
              <a:rPr lang="bn-IN" sz="3600" dirty="0">
                <a:latin typeface="NikoshBAN" panose="02000000000000000000" pitchFamily="2" charset="0"/>
                <a:cs typeface="NikoshBAN" panose="02000000000000000000" pitchFamily="2" charset="0"/>
              </a:rPr>
              <a:t>অছি পরিষদ</a:t>
            </a:r>
            <a:endParaRPr lang="en-US" sz="3600" dirty="0">
              <a:latin typeface="NikoshBAN" panose="02000000000000000000" pitchFamily="2" charset="0"/>
              <a:cs typeface="NikoshBAN" panose="02000000000000000000" pitchFamily="2" charset="0"/>
            </a:endParaRPr>
          </a:p>
        </p:txBody>
      </p:sp>
      <p:sp>
        <p:nvSpPr>
          <p:cNvPr id="6" name="Flowchart: Document 5"/>
          <p:cNvSpPr/>
          <p:nvPr/>
        </p:nvSpPr>
        <p:spPr>
          <a:xfrm>
            <a:off x="3004457" y="449943"/>
            <a:ext cx="6386286" cy="6139543"/>
          </a:xfrm>
          <a:prstGeom prst="flowChart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bn-IN"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bn-IN"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এ পরিষদে বিভিন্ন সদস্য শাখার নির্বাচন, বিশ্বের বিভিন্ন শাখার আলোচনা, ইত্যাদি গুরুত্বপূর্ণ কাজ হয়। প্রতিবছরে একবার অধিবেশন হয় এবং একজন সভাপতি নির্বাচিত হন। ১৯৮৬ সালে বাংলাদেশের হুমায়ুন রশীদ চৌধুরী সভাপতির দায়িত্ব পালন করেছেন। </a:t>
            </a:r>
            <a:endParaRPr lang="en-US"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7" name="Flowchart: Off-page Connector 6"/>
          <p:cNvSpPr/>
          <p:nvPr/>
        </p:nvSpPr>
        <p:spPr>
          <a:xfrm>
            <a:off x="5036865" y="454257"/>
            <a:ext cx="2321469" cy="802600"/>
          </a:xfrm>
          <a:prstGeom prst="flowChartOffpageConnector">
            <a:avLst/>
          </a:prstGeom>
          <a:solidFill>
            <a:srgbClr val="FFFF00"/>
          </a:solidFill>
        </p:spPr>
        <p:txBody>
          <a:bodyPr wrap="none">
            <a:spAutoFit/>
          </a:bodyPr>
          <a:lstStyle/>
          <a:p>
            <a:pPr lvl="0"/>
            <a:r>
              <a:rPr lang="bn-IN" sz="3600" dirty="0">
                <a:latin typeface="NikoshBAN" panose="02000000000000000000" pitchFamily="2" charset="0"/>
                <a:cs typeface="NikoshBAN" panose="02000000000000000000" pitchFamily="2" charset="0"/>
              </a:rPr>
              <a:t>সাধারণ পরিষদ</a:t>
            </a:r>
            <a:endParaRPr lang="en-US" sz="3600" dirty="0">
              <a:latin typeface="NikoshBAN" panose="02000000000000000000" pitchFamily="2" charset="0"/>
              <a:cs typeface="NikoshBAN" panose="02000000000000000000" pitchFamily="2" charset="0"/>
            </a:endParaRPr>
          </a:p>
        </p:txBody>
      </p:sp>
      <p:sp>
        <p:nvSpPr>
          <p:cNvPr id="8" name="Flowchart: Document 7"/>
          <p:cNvSpPr/>
          <p:nvPr/>
        </p:nvSpPr>
        <p:spPr>
          <a:xfrm>
            <a:off x="3004455" y="451343"/>
            <a:ext cx="6386286" cy="6139543"/>
          </a:xfrm>
          <a:prstGeom prst="flowChartDocumen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bn-IN"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endParaRPr lang="bn-IN"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bn-IN"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সদস্য রাষ্ট্রগুলোর মধ্যে সীমানাসহ দেশের অন্য যেকোন বিরোধ মীমাংসা করা এর কাজ। ২০১২ সালে বঙ্গোপসাগরের সমূদ্রসীমা নিয়ে মিয়ানমারের সাথে একটি বিরোধে বাংলাদেশ নিজের পক্ষে রায় পায়।</a:t>
            </a:r>
            <a:endParaRPr lang="en-US"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9" name="Flowchart: Off-page Connector 8"/>
          <p:cNvSpPr/>
          <p:nvPr/>
        </p:nvSpPr>
        <p:spPr>
          <a:xfrm>
            <a:off x="4668975" y="444057"/>
            <a:ext cx="3057247" cy="802600"/>
          </a:xfrm>
          <a:prstGeom prst="flowChartOffpageConnector">
            <a:avLst/>
          </a:prstGeom>
          <a:solidFill>
            <a:srgbClr val="FFFF00"/>
          </a:solidFill>
        </p:spPr>
        <p:txBody>
          <a:bodyPr wrap="none">
            <a:spAutoFit/>
          </a:bodyPr>
          <a:lstStyle/>
          <a:p>
            <a:pPr lvl="0"/>
            <a:r>
              <a:rPr lang="bn-IN" sz="3600" dirty="0">
                <a:latin typeface="NikoshBAN" panose="02000000000000000000" pitchFamily="2" charset="0"/>
                <a:cs typeface="NikoshBAN" panose="02000000000000000000" pitchFamily="2" charset="0"/>
              </a:rPr>
              <a:t>আন্তর্জাতিক আদালত</a:t>
            </a:r>
            <a:endParaRPr lang="en-US" sz="3600" dirty="0">
              <a:latin typeface="NikoshBAN" panose="02000000000000000000" pitchFamily="2" charset="0"/>
              <a:cs typeface="NikoshBAN" panose="02000000000000000000" pitchFamily="2" charset="0"/>
            </a:endParaRPr>
          </a:p>
        </p:txBody>
      </p:sp>
      <p:sp>
        <p:nvSpPr>
          <p:cNvPr id="10" name="Flowchart: Document 9"/>
          <p:cNvSpPr/>
          <p:nvPr/>
        </p:nvSpPr>
        <p:spPr>
          <a:xfrm>
            <a:off x="3004455" y="462790"/>
            <a:ext cx="6386286" cy="6139543"/>
          </a:xfrm>
          <a:prstGeom prst="flowChartDocumen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bn-IN" sz="4000" b="1" dirty="0">
              <a:ln w="6600">
                <a:no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endParaRPr lang="bn-IN" sz="4000" b="1" dirty="0">
              <a:ln w="6600">
                <a:no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bn-IN" sz="4000" b="1" dirty="0">
                <a:ln w="6600">
                  <a:no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rPr>
              <a:t>এটি বিশ্বের বিভিন্ন দেশের সামাজিক, অর্থনৈতিক সমস্যা যেমন- দারিদ্র দূরীকরন, শিক্ষা, বেকারত্ব ইত্যাদি ক্ষেত্রে জীবন যাত্রার মান উন্নয়নে কাজ করে থাকে। </a:t>
            </a:r>
            <a:endParaRPr lang="en-US" sz="4000" b="1" dirty="0">
              <a:ln w="6600">
                <a:no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11" name="Flowchart: Off-page Connector 10"/>
          <p:cNvSpPr/>
          <p:nvPr/>
        </p:nvSpPr>
        <p:spPr>
          <a:xfrm>
            <a:off x="3853046" y="454257"/>
            <a:ext cx="4689104" cy="802600"/>
          </a:xfrm>
          <a:prstGeom prst="flowChartOffpageConnector">
            <a:avLst/>
          </a:prstGeom>
          <a:solidFill>
            <a:srgbClr val="FFFF00"/>
          </a:solidFill>
        </p:spPr>
        <p:txBody>
          <a:bodyPr wrap="none">
            <a:spAutoFit/>
          </a:bodyPr>
          <a:lstStyle/>
          <a:p>
            <a:pPr lvl="0"/>
            <a:r>
              <a:rPr lang="bn-IN" sz="36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অর্থনৈতিক ও সামাজিক পরিষদ </a:t>
            </a:r>
            <a:endParaRPr lang="en-US" sz="36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Flowchart: Document 11"/>
          <p:cNvSpPr/>
          <p:nvPr/>
        </p:nvSpPr>
        <p:spPr>
          <a:xfrm>
            <a:off x="3004455" y="437096"/>
            <a:ext cx="6386286" cy="6139543"/>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bn-IN"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endParaRPr lang="bn-IN"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bn-IN"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বিশ্বের শান্তি ও নিরাপত্তা রক্ষার দায়িত্ব পালন করে এ পরিষদ। এর পাঁচটি সদস্য রাষ্ট্র হলো যুক্তরাষ্ট্র, যুক্তরাজ্য, রাশিয়া, ফ্রান্স ও গনচীন। বাংলাদেশ দুইবার অস্থায়ীভাবে নিরাপত্তা পরিষদের দায়িত্ব পালন করেছে। </a:t>
            </a:r>
            <a:endParaRPr lang="en-US"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13" name="Flowchart: Off-page Connector 12"/>
          <p:cNvSpPr/>
          <p:nvPr/>
        </p:nvSpPr>
        <p:spPr>
          <a:xfrm>
            <a:off x="4875903" y="454257"/>
            <a:ext cx="2727029" cy="879038"/>
          </a:xfrm>
          <a:prstGeom prst="flowChartOffpageConnector">
            <a:avLst/>
          </a:prstGeom>
          <a:solidFill>
            <a:srgbClr val="FFFF00"/>
          </a:solidFill>
        </p:spPr>
        <p:txBody>
          <a:bodyPr wrap="none">
            <a:spAutoFit/>
          </a:bodyPr>
          <a:lstStyle/>
          <a:p>
            <a:pPr lvl="0"/>
            <a:r>
              <a:rPr lang="bn-IN" sz="4000" dirty="0">
                <a:latin typeface="NikoshBAN" panose="02000000000000000000" pitchFamily="2" charset="0"/>
                <a:cs typeface="NikoshBAN" panose="02000000000000000000" pitchFamily="2" charset="0"/>
              </a:rPr>
              <a:t>নিরাপত্তা পরিষদ</a:t>
            </a:r>
            <a:endParaRPr lang="en-US" sz="4000" dirty="0">
              <a:latin typeface="NikoshBAN" panose="02000000000000000000" pitchFamily="2" charset="0"/>
              <a:cs typeface="NikoshBAN" panose="02000000000000000000" pitchFamily="2" charset="0"/>
            </a:endParaRPr>
          </a:p>
        </p:txBody>
      </p:sp>
      <p:sp>
        <p:nvSpPr>
          <p:cNvPr id="15" name="Flowchart: Stored Data 14"/>
          <p:cNvSpPr/>
          <p:nvPr/>
        </p:nvSpPr>
        <p:spPr>
          <a:xfrm>
            <a:off x="9473642" y="438091"/>
            <a:ext cx="2718358" cy="612648"/>
          </a:xfrm>
          <a:prstGeom prst="flowChartOnlineStorag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একজন করে শিক্ষার্থীরা পড়বে</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189142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1+ppt_h/2"/>
                                          </p:val>
                                        </p:tav>
                                      </p:tavLst>
                                    </p:anim>
                                    <p:set>
                                      <p:cBhvr>
                                        <p:cTn id="20" dur="1" fill="hold">
                                          <p:stCondLst>
                                            <p:cond delay="499"/>
                                          </p:stCondLst>
                                        </p:cTn>
                                        <p:tgtEl>
                                          <p:spTgt spid="2"/>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ppt_x"/>
                                          </p:val>
                                        </p:tav>
                                      </p:tavLst>
                                    </p:anim>
                                    <p:anim calcmode="lin" valueType="num">
                                      <p:cBhvr additive="base">
                                        <p:cTn id="23" dur="500"/>
                                        <p:tgtEl>
                                          <p:spTgt spid="3"/>
                                        </p:tgtEl>
                                        <p:attrNameLst>
                                          <p:attrName>ppt_y</p:attrName>
                                        </p:attrNameLst>
                                      </p:cBhvr>
                                      <p:tavLst>
                                        <p:tav tm="0">
                                          <p:val>
                                            <p:strVal val="ppt_y"/>
                                          </p:val>
                                        </p:tav>
                                        <p:tav tm="100000">
                                          <p:val>
                                            <p:strVal val="1+ppt_h/2"/>
                                          </p:val>
                                        </p:tav>
                                      </p:tavLst>
                                    </p:anim>
                                    <p:set>
                                      <p:cBhvr>
                                        <p:cTn id="24" dur="1" fill="hold">
                                          <p:stCondLst>
                                            <p:cond delay="499"/>
                                          </p:stCondLst>
                                        </p:cTn>
                                        <p:tgtEl>
                                          <p:spTgt spid="3"/>
                                        </p:tgtEl>
                                        <p:attrNameLst>
                                          <p:attrName>style.visibility</p:attrName>
                                        </p:attrNameLst>
                                      </p:cBhvr>
                                      <p:to>
                                        <p:strVal val="hidden"/>
                                      </p:to>
                                    </p:set>
                                  </p:childTnLst>
                                </p:cTn>
                              </p:par>
                              <p:par>
                                <p:cTn id="25" presetID="47"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4"/>
                                        </p:tgtEl>
                                        <p:attrNameLst>
                                          <p:attrName>ppt_x</p:attrName>
                                        </p:attrNameLst>
                                      </p:cBhvr>
                                      <p:tavLst>
                                        <p:tav tm="0">
                                          <p:val>
                                            <p:strVal val="ppt_x"/>
                                          </p:val>
                                        </p:tav>
                                        <p:tav tm="100000">
                                          <p:val>
                                            <p:strVal val="ppt_x"/>
                                          </p:val>
                                        </p:tav>
                                      </p:tavLst>
                                    </p:anim>
                                    <p:anim calcmode="lin" valueType="num">
                                      <p:cBhvr additive="base">
                                        <p:cTn id="39" dur="500"/>
                                        <p:tgtEl>
                                          <p:spTgt spid="4"/>
                                        </p:tgtEl>
                                        <p:attrNameLst>
                                          <p:attrName>ppt_y</p:attrName>
                                        </p:attrNameLst>
                                      </p:cBhvr>
                                      <p:tavLst>
                                        <p:tav tm="0">
                                          <p:val>
                                            <p:strVal val="ppt_y"/>
                                          </p:val>
                                        </p:tav>
                                        <p:tav tm="100000">
                                          <p:val>
                                            <p:strVal val="1+ppt_h/2"/>
                                          </p:val>
                                        </p:tav>
                                      </p:tavLst>
                                    </p:anim>
                                    <p:set>
                                      <p:cBhvr>
                                        <p:cTn id="40" dur="1" fill="hold">
                                          <p:stCondLst>
                                            <p:cond delay="499"/>
                                          </p:stCondLst>
                                        </p:cTn>
                                        <p:tgtEl>
                                          <p:spTgt spid="4"/>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5"/>
                                        </p:tgtEl>
                                        <p:attrNameLst>
                                          <p:attrName>ppt_x</p:attrName>
                                        </p:attrNameLst>
                                      </p:cBhvr>
                                      <p:tavLst>
                                        <p:tav tm="0">
                                          <p:val>
                                            <p:strVal val="ppt_x"/>
                                          </p:val>
                                        </p:tav>
                                        <p:tav tm="100000">
                                          <p:val>
                                            <p:strVal val="ppt_x"/>
                                          </p:val>
                                        </p:tav>
                                      </p:tavLst>
                                    </p:anim>
                                    <p:anim calcmode="lin" valueType="num">
                                      <p:cBhvr additive="base">
                                        <p:cTn id="43" dur="500"/>
                                        <p:tgtEl>
                                          <p:spTgt spid="5"/>
                                        </p:tgtEl>
                                        <p:attrNameLst>
                                          <p:attrName>ppt_y</p:attrName>
                                        </p:attrNameLst>
                                      </p:cBhvr>
                                      <p:tavLst>
                                        <p:tav tm="0">
                                          <p:val>
                                            <p:strVal val="ppt_y"/>
                                          </p:val>
                                        </p:tav>
                                        <p:tav tm="100000">
                                          <p:val>
                                            <p:strVal val="1+ppt_h/2"/>
                                          </p:val>
                                        </p:tav>
                                      </p:tavLst>
                                    </p:anim>
                                    <p:set>
                                      <p:cBhvr>
                                        <p:cTn id="44" dur="1" fill="hold">
                                          <p:stCondLst>
                                            <p:cond delay="499"/>
                                          </p:stCondLst>
                                        </p:cTn>
                                        <p:tgtEl>
                                          <p:spTgt spid="5"/>
                                        </p:tgtEl>
                                        <p:attrNameLst>
                                          <p:attrName>style.visibility</p:attrName>
                                        </p:attrNameLst>
                                      </p:cBhvr>
                                      <p:to>
                                        <p:strVal val="hidden"/>
                                      </p:to>
                                    </p:set>
                                  </p:childTnLst>
                                </p:cTn>
                              </p:par>
                              <p:par>
                                <p:cTn id="45" presetID="47"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6"/>
                                        </p:tgtEl>
                                        <p:attrNameLst>
                                          <p:attrName>ppt_x</p:attrName>
                                        </p:attrNameLst>
                                      </p:cBhvr>
                                      <p:tavLst>
                                        <p:tav tm="0">
                                          <p:val>
                                            <p:strVal val="ppt_x"/>
                                          </p:val>
                                        </p:tav>
                                        <p:tav tm="100000">
                                          <p:val>
                                            <p:strVal val="ppt_x"/>
                                          </p:val>
                                        </p:tav>
                                      </p:tavLst>
                                    </p:anim>
                                    <p:anim calcmode="lin" valueType="num">
                                      <p:cBhvr additive="base">
                                        <p:cTn id="59" dur="500"/>
                                        <p:tgtEl>
                                          <p:spTgt spid="6"/>
                                        </p:tgtEl>
                                        <p:attrNameLst>
                                          <p:attrName>ppt_y</p:attrName>
                                        </p:attrNameLst>
                                      </p:cBhvr>
                                      <p:tavLst>
                                        <p:tav tm="0">
                                          <p:val>
                                            <p:strVal val="ppt_y"/>
                                          </p:val>
                                        </p:tav>
                                        <p:tav tm="100000">
                                          <p:val>
                                            <p:strVal val="1+ppt_h/2"/>
                                          </p:val>
                                        </p:tav>
                                      </p:tavLst>
                                    </p:anim>
                                    <p:set>
                                      <p:cBhvr>
                                        <p:cTn id="60" dur="1" fill="hold">
                                          <p:stCondLst>
                                            <p:cond delay="499"/>
                                          </p:stCondLst>
                                        </p:cTn>
                                        <p:tgtEl>
                                          <p:spTgt spid="6"/>
                                        </p:tgtEl>
                                        <p:attrNameLst>
                                          <p:attrName>style.visibility</p:attrName>
                                        </p:attrNameLst>
                                      </p:cBhvr>
                                      <p:to>
                                        <p:strVal val="hidden"/>
                                      </p:to>
                                    </p:set>
                                  </p:childTnLst>
                                </p:cTn>
                              </p:par>
                              <p:par>
                                <p:cTn id="61" presetID="2" presetClass="exit" presetSubtype="4" fill="hold" grpId="1" nodeType="withEffect">
                                  <p:stCondLst>
                                    <p:cond delay="0"/>
                                  </p:stCondLst>
                                  <p:childTnLst>
                                    <p:anim calcmode="lin" valueType="num">
                                      <p:cBhvr additive="base">
                                        <p:cTn id="62" dur="500"/>
                                        <p:tgtEl>
                                          <p:spTgt spid="7"/>
                                        </p:tgtEl>
                                        <p:attrNameLst>
                                          <p:attrName>ppt_x</p:attrName>
                                        </p:attrNameLst>
                                      </p:cBhvr>
                                      <p:tavLst>
                                        <p:tav tm="0">
                                          <p:val>
                                            <p:strVal val="ppt_x"/>
                                          </p:val>
                                        </p:tav>
                                        <p:tav tm="100000">
                                          <p:val>
                                            <p:strVal val="ppt_x"/>
                                          </p:val>
                                        </p:tav>
                                      </p:tavLst>
                                    </p:anim>
                                    <p:anim calcmode="lin" valueType="num">
                                      <p:cBhvr additive="base">
                                        <p:cTn id="63" dur="500"/>
                                        <p:tgtEl>
                                          <p:spTgt spid="7"/>
                                        </p:tgtEl>
                                        <p:attrNameLst>
                                          <p:attrName>ppt_y</p:attrName>
                                        </p:attrNameLst>
                                      </p:cBhvr>
                                      <p:tavLst>
                                        <p:tav tm="0">
                                          <p:val>
                                            <p:strVal val="ppt_y"/>
                                          </p:val>
                                        </p:tav>
                                        <p:tav tm="100000">
                                          <p:val>
                                            <p:strVal val="1+ppt_h/2"/>
                                          </p:val>
                                        </p:tav>
                                      </p:tavLst>
                                    </p:anim>
                                    <p:set>
                                      <p:cBhvr>
                                        <p:cTn id="64" dur="1" fill="hold">
                                          <p:stCondLst>
                                            <p:cond delay="499"/>
                                          </p:stCondLst>
                                        </p:cTn>
                                        <p:tgtEl>
                                          <p:spTgt spid="7"/>
                                        </p:tgtEl>
                                        <p:attrNameLst>
                                          <p:attrName>style.visibility</p:attrName>
                                        </p:attrNameLst>
                                      </p:cBhvr>
                                      <p:to>
                                        <p:strVal val="hidden"/>
                                      </p:to>
                                    </p:set>
                                  </p:childTnLst>
                                </p:cTn>
                              </p:par>
                              <p:par>
                                <p:cTn id="65" presetID="47"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1000"/>
                                        <p:tgtEl>
                                          <p:spTgt spid="9"/>
                                        </p:tgtEl>
                                      </p:cBhvr>
                                    </p:animEffect>
                                    <p:anim calcmode="lin" valueType="num">
                                      <p:cBhvr>
                                        <p:cTn id="73" dur="1000" fill="hold"/>
                                        <p:tgtEl>
                                          <p:spTgt spid="9"/>
                                        </p:tgtEl>
                                        <p:attrNameLst>
                                          <p:attrName>ppt_x</p:attrName>
                                        </p:attrNameLst>
                                      </p:cBhvr>
                                      <p:tavLst>
                                        <p:tav tm="0">
                                          <p:val>
                                            <p:strVal val="#ppt_x"/>
                                          </p:val>
                                        </p:tav>
                                        <p:tav tm="100000">
                                          <p:val>
                                            <p:strVal val="#ppt_x"/>
                                          </p:val>
                                        </p:tav>
                                      </p:tavLst>
                                    </p:anim>
                                    <p:anim calcmode="lin" valueType="num">
                                      <p:cBhvr>
                                        <p:cTn id="7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8"/>
                                        </p:tgtEl>
                                        <p:attrNameLst>
                                          <p:attrName>ppt_x</p:attrName>
                                        </p:attrNameLst>
                                      </p:cBhvr>
                                      <p:tavLst>
                                        <p:tav tm="0">
                                          <p:val>
                                            <p:strVal val="ppt_x"/>
                                          </p:val>
                                        </p:tav>
                                        <p:tav tm="100000">
                                          <p:val>
                                            <p:strVal val="ppt_x"/>
                                          </p:val>
                                        </p:tav>
                                      </p:tavLst>
                                    </p:anim>
                                    <p:anim calcmode="lin" valueType="num">
                                      <p:cBhvr additive="base">
                                        <p:cTn id="79" dur="500"/>
                                        <p:tgtEl>
                                          <p:spTgt spid="8"/>
                                        </p:tgtEl>
                                        <p:attrNameLst>
                                          <p:attrName>ppt_y</p:attrName>
                                        </p:attrNameLst>
                                      </p:cBhvr>
                                      <p:tavLst>
                                        <p:tav tm="0">
                                          <p:val>
                                            <p:strVal val="ppt_y"/>
                                          </p:val>
                                        </p:tav>
                                        <p:tav tm="100000">
                                          <p:val>
                                            <p:strVal val="1+ppt_h/2"/>
                                          </p:val>
                                        </p:tav>
                                      </p:tavLst>
                                    </p:anim>
                                    <p:set>
                                      <p:cBhvr>
                                        <p:cTn id="80" dur="1" fill="hold">
                                          <p:stCondLst>
                                            <p:cond delay="499"/>
                                          </p:stCondLst>
                                        </p:cTn>
                                        <p:tgtEl>
                                          <p:spTgt spid="8"/>
                                        </p:tgtEl>
                                        <p:attrNameLst>
                                          <p:attrName>style.visibility</p:attrName>
                                        </p:attrNameLst>
                                      </p:cBhvr>
                                      <p:to>
                                        <p:strVal val="hidden"/>
                                      </p:to>
                                    </p:set>
                                  </p:childTnLst>
                                </p:cTn>
                              </p:par>
                              <p:par>
                                <p:cTn id="81" presetID="2" presetClass="exit" presetSubtype="4" fill="hold" grpId="1" nodeType="withEffect">
                                  <p:stCondLst>
                                    <p:cond delay="0"/>
                                  </p:stCondLst>
                                  <p:childTnLst>
                                    <p:anim calcmode="lin" valueType="num">
                                      <p:cBhvr additive="base">
                                        <p:cTn id="82" dur="500"/>
                                        <p:tgtEl>
                                          <p:spTgt spid="9"/>
                                        </p:tgtEl>
                                        <p:attrNameLst>
                                          <p:attrName>ppt_x</p:attrName>
                                        </p:attrNameLst>
                                      </p:cBhvr>
                                      <p:tavLst>
                                        <p:tav tm="0">
                                          <p:val>
                                            <p:strVal val="ppt_x"/>
                                          </p:val>
                                        </p:tav>
                                        <p:tav tm="100000">
                                          <p:val>
                                            <p:strVal val="ppt_x"/>
                                          </p:val>
                                        </p:tav>
                                      </p:tavLst>
                                    </p:anim>
                                    <p:anim calcmode="lin" valueType="num">
                                      <p:cBhvr additive="base">
                                        <p:cTn id="83" dur="500"/>
                                        <p:tgtEl>
                                          <p:spTgt spid="9"/>
                                        </p:tgtEl>
                                        <p:attrNameLst>
                                          <p:attrName>ppt_y</p:attrName>
                                        </p:attrNameLst>
                                      </p:cBhvr>
                                      <p:tavLst>
                                        <p:tav tm="0">
                                          <p:val>
                                            <p:strVal val="ppt_y"/>
                                          </p:val>
                                        </p:tav>
                                        <p:tav tm="100000">
                                          <p:val>
                                            <p:strVal val="1+ppt_h/2"/>
                                          </p:val>
                                        </p:tav>
                                      </p:tavLst>
                                    </p:anim>
                                    <p:set>
                                      <p:cBhvr>
                                        <p:cTn id="84" dur="1" fill="hold">
                                          <p:stCondLst>
                                            <p:cond delay="499"/>
                                          </p:stCondLst>
                                        </p:cTn>
                                        <p:tgtEl>
                                          <p:spTgt spid="9"/>
                                        </p:tgtEl>
                                        <p:attrNameLst>
                                          <p:attrName>style.visibility</p:attrName>
                                        </p:attrNameLst>
                                      </p:cBhvr>
                                      <p:to>
                                        <p:strVal val="hidden"/>
                                      </p:to>
                                    </p:set>
                                  </p:childTnLst>
                                </p:cTn>
                              </p:par>
                              <p:par>
                                <p:cTn id="85" presetID="47"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1000"/>
                                        <p:tgtEl>
                                          <p:spTgt spid="10"/>
                                        </p:tgtEl>
                                      </p:cBhvr>
                                    </p:animEffect>
                                    <p:anim calcmode="lin" valueType="num">
                                      <p:cBhvr>
                                        <p:cTn id="88" dur="1000" fill="hold"/>
                                        <p:tgtEl>
                                          <p:spTgt spid="10"/>
                                        </p:tgtEl>
                                        <p:attrNameLst>
                                          <p:attrName>ppt_x</p:attrName>
                                        </p:attrNameLst>
                                      </p:cBhvr>
                                      <p:tavLst>
                                        <p:tav tm="0">
                                          <p:val>
                                            <p:strVal val="#ppt_x"/>
                                          </p:val>
                                        </p:tav>
                                        <p:tav tm="100000">
                                          <p:val>
                                            <p:strVal val="#ppt_x"/>
                                          </p:val>
                                        </p:tav>
                                      </p:tavLst>
                                    </p:anim>
                                    <p:anim calcmode="lin" valueType="num">
                                      <p:cBhvr>
                                        <p:cTn id="89" dur="1000" fill="hold"/>
                                        <p:tgtEl>
                                          <p:spTgt spid="10"/>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1000"/>
                                        <p:tgtEl>
                                          <p:spTgt spid="11"/>
                                        </p:tgtEl>
                                      </p:cBhvr>
                                    </p:animEffect>
                                    <p:anim calcmode="lin" valueType="num">
                                      <p:cBhvr>
                                        <p:cTn id="93" dur="1000" fill="hold"/>
                                        <p:tgtEl>
                                          <p:spTgt spid="11"/>
                                        </p:tgtEl>
                                        <p:attrNameLst>
                                          <p:attrName>ppt_x</p:attrName>
                                        </p:attrNameLst>
                                      </p:cBhvr>
                                      <p:tavLst>
                                        <p:tav tm="0">
                                          <p:val>
                                            <p:strVal val="#ppt_x"/>
                                          </p:val>
                                        </p:tav>
                                        <p:tav tm="100000">
                                          <p:val>
                                            <p:strVal val="#ppt_x"/>
                                          </p:val>
                                        </p:tav>
                                      </p:tavLst>
                                    </p:anim>
                                    <p:anim calcmode="lin" valueType="num">
                                      <p:cBhvr>
                                        <p:cTn id="9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xit" presetSubtype="4" fill="hold" grpId="1" nodeType="clickEffect">
                                  <p:stCondLst>
                                    <p:cond delay="0"/>
                                  </p:stCondLst>
                                  <p:childTnLst>
                                    <p:anim calcmode="lin" valueType="num">
                                      <p:cBhvr additive="base">
                                        <p:cTn id="98" dur="500"/>
                                        <p:tgtEl>
                                          <p:spTgt spid="10"/>
                                        </p:tgtEl>
                                        <p:attrNameLst>
                                          <p:attrName>ppt_x</p:attrName>
                                        </p:attrNameLst>
                                      </p:cBhvr>
                                      <p:tavLst>
                                        <p:tav tm="0">
                                          <p:val>
                                            <p:strVal val="ppt_x"/>
                                          </p:val>
                                        </p:tav>
                                        <p:tav tm="100000">
                                          <p:val>
                                            <p:strVal val="ppt_x"/>
                                          </p:val>
                                        </p:tav>
                                      </p:tavLst>
                                    </p:anim>
                                    <p:anim calcmode="lin" valueType="num">
                                      <p:cBhvr additive="base">
                                        <p:cTn id="99" dur="500"/>
                                        <p:tgtEl>
                                          <p:spTgt spid="10"/>
                                        </p:tgtEl>
                                        <p:attrNameLst>
                                          <p:attrName>ppt_y</p:attrName>
                                        </p:attrNameLst>
                                      </p:cBhvr>
                                      <p:tavLst>
                                        <p:tav tm="0">
                                          <p:val>
                                            <p:strVal val="ppt_y"/>
                                          </p:val>
                                        </p:tav>
                                        <p:tav tm="100000">
                                          <p:val>
                                            <p:strVal val="1+ppt_h/2"/>
                                          </p:val>
                                        </p:tav>
                                      </p:tavLst>
                                    </p:anim>
                                    <p:set>
                                      <p:cBhvr>
                                        <p:cTn id="100" dur="1" fill="hold">
                                          <p:stCondLst>
                                            <p:cond delay="499"/>
                                          </p:stCondLst>
                                        </p:cTn>
                                        <p:tgtEl>
                                          <p:spTgt spid="10"/>
                                        </p:tgtEl>
                                        <p:attrNameLst>
                                          <p:attrName>style.visibility</p:attrName>
                                        </p:attrNameLst>
                                      </p:cBhvr>
                                      <p:to>
                                        <p:strVal val="hidden"/>
                                      </p:to>
                                    </p:set>
                                  </p:childTnLst>
                                </p:cTn>
                              </p:par>
                              <p:par>
                                <p:cTn id="101" presetID="2" presetClass="exit" presetSubtype="4" fill="hold" grpId="1" nodeType="withEffect">
                                  <p:stCondLst>
                                    <p:cond delay="0"/>
                                  </p:stCondLst>
                                  <p:childTnLst>
                                    <p:anim calcmode="lin" valueType="num">
                                      <p:cBhvr additive="base">
                                        <p:cTn id="102" dur="500"/>
                                        <p:tgtEl>
                                          <p:spTgt spid="11"/>
                                        </p:tgtEl>
                                        <p:attrNameLst>
                                          <p:attrName>ppt_x</p:attrName>
                                        </p:attrNameLst>
                                      </p:cBhvr>
                                      <p:tavLst>
                                        <p:tav tm="0">
                                          <p:val>
                                            <p:strVal val="ppt_x"/>
                                          </p:val>
                                        </p:tav>
                                        <p:tav tm="100000">
                                          <p:val>
                                            <p:strVal val="ppt_x"/>
                                          </p:val>
                                        </p:tav>
                                      </p:tavLst>
                                    </p:anim>
                                    <p:anim calcmode="lin" valueType="num">
                                      <p:cBhvr additive="base">
                                        <p:cTn id="103" dur="500"/>
                                        <p:tgtEl>
                                          <p:spTgt spid="11"/>
                                        </p:tgtEl>
                                        <p:attrNameLst>
                                          <p:attrName>ppt_y</p:attrName>
                                        </p:attrNameLst>
                                      </p:cBhvr>
                                      <p:tavLst>
                                        <p:tav tm="0">
                                          <p:val>
                                            <p:strVal val="ppt_y"/>
                                          </p:val>
                                        </p:tav>
                                        <p:tav tm="100000">
                                          <p:val>
                                            <p:strVal val="1+ppt_h/2"/>
                                          </p:val>
                                        </p:tav>
                                      </p:tavLst>
                                    </p:anim>
                                    <p:set>
                                      <p:cBhvr>
                                        <p:cTn id="104" dur="1" fill="hold">
                                          <p:stCondLst>
                                            <p:cond delay="499"/>
                                          </p:stCondLst>
                                        </p:cTn>
                                        <p:tgtEl>
                                          <p:spTgt spid="11"/>
                                        </p:tgtEl>
                                        <p:attrNameLst>
                                          <p:attrName>style.visibility</p:attrName>
                                        </p:attrNameLst>
                                      </p:cBhvr>
                                      <p:to>
                                        <p:strVal val="hidden"/>
                                      </p:to>
                                    </p:set>
                                  </p:childTnLst>
                                </p:cTn>
                              </p:par>
                              <p:par>
                                <p:cTn id="105" presetID="47" presetClass="entr" presetSubtype="0" fill="hold" grpId="0" nodeType="with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fade">
                                      <p:cBhvr>
                                        <p:cTn id="107" dur="1000"/>
                                        <p:tgtEl>
                                          <p:spTgt spid="12"/>
                                        </p:tgtEl>
                                      </p:cBhvr>
                                    </p:animEffect>
                                    <p:anim calcmode="lin" valueType="num">
                                      <p:cBhvr>
                                        <p:cTn id="108" dur="1000" fill="hold"/>
                                        <p:tgtEl>
                                          <p:spTgt spid="12"/>
                                        </p:tgtEl>
                                        <p:attrNameLst>
                                          <p:attrName>ppt_x</p:attrName>
                                        </p:attrNameLst>
                                      </p:cBhvr>
                                      <p:tavLst>
                                        <p:tav tm="0">
                                          <p:val>
                                            <p:strVal val="#ppt_x"/>
                                          </p:val>
                                        </p:tav>
                                        <p:tav tm="100000">
                                          <p:val>
                                            <p:strVal val="#ppt_x"/>
                                          </p:val>
                                        </p:tav>
                                      </p:tavLst>
                                    </p:anim>
                                    <p:anim calcmode="lin" valueType="num">
                                      <p:cBhvr>
                                        <p:cTn id="109" dur="1000" fill="hold"/>
                                        <p:tgtEl>
                                          <p:spTgt spid="1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1000"/>
                                        <p:tgtEl>
                                          <p:spTgt spid="13"/>
                                        </p:tgtEl>
                                      </p:cBhvr>
                                    </p:animEffect>
                                    <p:anim calcmode="lin" valueType="num">
                                      <p:cBhvr>
                                        <p:cTn id="113" dur="1000" fill="hold"/>
                                        <p:tgtEl>
                                          <p:spTgt spid="13"/>
                                        </p:tgtEl>
                                        <p:attrNameLst>
                                          <p:attrName>ppt_x</p:attrName>
                                        </p:attrNameLst>
                                      </p:cBhvr>
                                      <p:tavLst>
                                        <p:tav tm="0">
                                          <p:val>
                                            <p:strVal val="#ppt_x"/>
                                          </p:val>
                                        </p:tav>
                                        <p:tav tm="100000">
                                          <p:val>
                                            <p:strVal val="#ppt_x"/>
                                          </p:val>
                                        </p:tav>
                                      </p:tavLst>
                                    </p:anim>
                                    <p:anim calcmode="lin" valueType="num">
                                      <p:cBhvr>
                                        <p:cTn id="1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xit" presetSubtype="4" fill="hold" grpId="1" nodeType="clickEffect">
                                  <p:stCondLst>
                                    <p:cond delay="0"/>
                                  </p:stCondLst>
                                  <p:childTnLst>
                                    <p:anim calcmode="lin" valueType="num">
                                      <p:cBhvr additive="base">
                                        <p:cTn id="118" dur="500"/>
                                        <p:tgtEl>
                                          <p:spTgt spid="12"/>
                                        </p:tgtEl>
                                        <p:attrNameLst>
                                          <p:attrName>ppt_x</p:attrName>
                                        </p:attrNameLst>
                                      </p:cBhvr>
                                      <p:tavLst>
                                        <p:tav tm="0">
                                          <p:val>
                                            <p:strVal val="ppt_x"/>
                                          </p:val>
                                        </p:tav>
                                        <p:tav tm="100000">
                                          <p:val>
                                            <p:strVal val="ppt_x"/>
                                          </p:val>
                                        </p:tav>
                                      </p:tavLst>
                                    </p:anim>
                                    <p:anim calcmode="lin" valueType="num">
                                      <p:cBhvr additive="base">
                                        <p:cTn id="119" dur="500"/>
                                        <p:tgtEl>
                                          <p:spTgt spid="12"/>
                                        </p:tgtEl>
                                        <p:attrNameLst>
                                          <p:attrName>ppt_y</p:attrName>
                                        </p:attrNameLst>
                                      </p:cBhvr>
                                      <p:tavLst>
                                        <p:tav tm="0">
                                          <p:val>
                                            <p:strVal val="ppt_y"/>
                                          </p:val>
                                        </p:tav>
                                        <p:tav tm="100000">
                                          <p:val>
                                            <p:strVal val="1+ppt_h/2"/>
                                          </p:val>
                                        </p:tav>
                                      </p:tavLst>
                                    </p:anim>
                                    <p:set>
                                      <p:cBhvr>
                                        <p:cTn id="120" dur="1" fill="hold">
                                          <p:stCondLst>
                                            <p:cond delay="499"/>
                                          </p:stCondLst>
                                        </p:cTn>
                                        <p:tgtEl>
                                          <p:spTgt spid="12"/>
                                        </p:tgtEl>
                                        <p:attrNameLst>
                                          <p:attrName>style.visibility</p:attrName>
                                        </p:attrNameLst>
                                      </p:cBhvr>
                                      <p:to>
                                        <p:strVal val="hidden"/>
                                      </p:to>
                                    </p:set>
                                  </p:childTnLst>
                                </p:cTn>
                              </p:par>
                              <p:par>
                                <p:cTn id="121" presetID="2" presetClass="exit" presetSubtype="4" fill="hold" grpId="1" nodeType="withEffect">
                                  <p:stCondLst>
                                    <p:cond delay="0"/>
                                  </p:stCondLst>
                                  <p:childTnLst>
                                    <p:anim calcmode="lin" valueType="num">
                                      <p:cBhvr additive="base">
                                        <p:cTn id="122" dur="500"/>
                                        <p:tgtEl>
                                          <p:spTgt spid="13"/>
                                        </p:tgtEl>
                                        <p:attrNameLst>
                                          <p:attrName>ppt_x</p:attrName>
                                        </p:attrNameLst>
                                      </p:cBhvr>
                                      <p:tavLst>
                                        <p:tav tm="0">
                                          <p:val>
                                            <p:strVal val="ppt_x"/>
                                          </p:val>
                                        </p:tav>
                                        <p:tav tm="100000">
                                          <p:val>
                                            <p:strVal val="ppt_x"/>
                                          </p:val>
                                        </p:tav>
                                      </p:tavLst>
                                    </p:anim>
                                    <p:anim calcmode="lin" valueType="num">
                                      <p:cBhvr additive="base">
                                        <p:cTn id="123" dur="500"/>
                                        <p:tgtEl>
                                          <p:spTgt spid="13"/>
                                        </p:tgtEl>
                                        <p:attrNameLst>
                                          <p:attrName>ppt_y</p:attrName>
                                        </p:attrNameLst>
                                      </p:cBhvr>
                                      <p:tavLst>
                                        <p:tav tm="0">
                                          <p:val>
                                            <p:strVal val="ppt_y"/>
                                          </p:val>
                                        </p:tav>
                                        <p:tav tm="100000">
                                          <p:val>
                                            <p:strVal val="1+ppt_h/2"/>
                                          </p:val>
                                        </p:tav>
                                      </p:tavLst>
                                    </p:anim>
                                    <p:set>
                                      <p:cBhvr>
                                        <p:cTn id="12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13183" y="454257"/>
            <a:ext cx="10575234" cy="6139543"/>
            <a:chOff x="3004457" y="454257"/>
            <a:chExt cx="6386286" cy="6139543"/>
          </a:xfrm>
        </p:grpSpPr>
        <p:sp>
          <p:nvSpPr>
            <p:cNvPr id="2" name="Flowchart: Document 1"/>
            <p:cNvSpPr/>
            <p:nvPr/>
          </p:nvSpPr>
          <p:spPr>
            <a:xfrm>
              <a:off x="3004457" y="454257"/>
              <a:ext cx="6386286" cy="6139543"/>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bn-IN"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3" name="Flowchart: Off-page Connector 2"/>
            <p:cNvSpPr/>
            <p:nvPr/>
          </p:nvSpPr>
          <p:spPr>
            <a:xfrm>
              <a:off x="5249667" y="492623"/>
              <a:ext cx="2007905" cy="879038"/>
            </a:xfrm>
            <a:prstGeom prst="flowChartOffpageConnector">
              <a:avLst/>
            </a:prstGeom>
            <a:solidFill>
              <a:srgbClr val="FFFF00"/>
            </a:solidFill>
          </p:spPr>
          <p:txBody>
            <a:bodyPr wrap="none">
              <a:spAutoFit/>
            </a:bodyPr>
            <a:lstStyle/>
            <a:p>
              <a:pPr lvl="0" algn="ctr"/>
              <a:r>
                <a:rPr lang="en-US" sz="4000" dirty="0" err="1">
                  <a:latin typeface="NikoshBAN" panose="02000000000000000000" pitchFamily="2" charset="0"/>
                  <a:cs typeface="NikoshBAN" panose="02000000000000000000" pitchFamily="2" charset="0"/>
                </a:rPr>
                <a:t>জাতিসংঘের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উদ্দেশ্য</a:t>
              </a:r>
              <a:endParaRPr lang="en-US" sz="4000" dirty="0">
                <a:latin typeface="NikoshBAN" panose="02000000000000000000" pitchFamily="2" charset="0"/>
                <a:cs typeface="NikoshBAN" panose="02000000000000000000" pitchFamily="2" charset="0"/>
              </a:endParaRPr>
            </a:p>
          </p:txBody>
        </p:sp>
      </p:grpSp>
      <p:sp>
        <p:nvSpPr>
          <p:cNvPr id="5" name="TextBox 4"/>
          <p:cNvSpPr txBox="1"/>
          <p:nvPr/>
        </p:nvSpPr>
        <p:spPr>
          <a:xfrm>
            <a:off x="1568354" y="1237124"/>
            <a:ext cx="5234609" cy="707886"/>
          </a:xfrm>
          <a:prstGeom prst="rect">
            <a:avLst/>
          </a:prstGeom>
          <a:noFill/>
        </p:spPr>
        <p:txBody>
          <a:bodyPr wrap="square" rtlCol="0">
            <a:spAutoFit/>
          </a:bodyPr>
          <a:lstStyle/>
          <a:p>
            <a:r>
              <a:rPr lang="bn-IN" sz="4000" dirty="0">
                <a:solidFill>
                  <a:srgbClr val="002060"/>
                </a:solidFill>
                <a:latin typeface="NikoshBAN" panose="02000000000000000000" pitchFamily="2" charset="0"/>
                <a:cs typeface="NikoshBAN" panose="02000000000000000000" pitchFamily="2" charset="0"/>
              </a:rPr>
              <a:t>১) বিশ্বে শান্তি প্রতিষ্ঠা করা।</a:t>
            </a:r>
            <a:endParaRPr lang="en-US" sz="4000" dirty="0">
              <a:solidFill>
                <a:srgbClr val="002060"/>
              </a:solidFill>
            </a:endParaRPr>
          </a:p>
        </p:txBody>
      </p:sp>
      <p:sp>
        <p:nvSpPr>
          <p:cNvPr id="6" name="TextBox 5"/>
          <p:cNvSpPr txBox="1"/>
          <p:nvPr/>
        </p:nvSpPr>
        <p:spPr>
          <a:xfrm>
            <a:off x="1563756" y="4886651"/>
            <a:ext cx="8600661" cy="707886"/>
          </a:xfrm>
          <a:prstGeom prst="rect">
            <a:avLst/>
          </a:prstGeom>
          <a:noFill/>
        </p:spPr>
        <p:txBody>
          <a:bodyPr wrap="square" rtlCol="0">
            <a:spAutoFit/>
          </a:bodyPr>
          <a:lstStyle/>
          <a:p>
            <a:r>
              <a:rPr lang="bn-IN" sz="4000" dirty="0">
                <a:solidFill>
                  <a:srgbClr val="C00000"/>
                </a:solidFill>
                <a:latin typeface="NikoshBAN" panose="02000000000000000000" pitchFamily="2" charset="0"/>
                <a:cs typeface="NikoshBAN" panose="02000000000000000000" pitchFamily="2" charset="0"/>
              </a:rPr>
              <a:t>৫) বিভিন্ন দেশের মধ্যে বিদ্যমান বিবাদ মিমাংসা করা। </a:t>
            </a:r>
            <a:endParaRPr lang="en-US" sz="4000" dirty="0">
              <a:solidFill>
                <a:srgbClr val="C00000"/>
              </a:solidFill>
            </a:endParaRPr>
          </a:p>
        </p:txBody>
      </p:sp>
      <p:sp>
        <p:nvSpPr>
          <p:cNvPr id="7" name="TextBox 6"/>
          <p:cNvSpPr txBox="1"/>
          <p:nvPr/>
        </p:nvSpPr>
        <p:spPr>
          <a:xfrm>
            <a:off x="1563756" y="2447089"/>
            <a:ext cx="9674087" cy="1323439"/>
          </a:xfrm>
          <a:prstGeom prst="rect">
            <a:avLst/>
          </a:prstGeom>
          <a:noFill/>
        </p:spPr>
        <p:txBody>
          <a:bodyPr wrap="square" rtlCol="0">
            <a:spAutoFit/>
          </a:bodyPr>
          <a:lstStyle/>
          <a:p>
            <a:r>
              <a:rPr lang="bn-IN" sz="4000" dirty="0">
                <a:solidFill>
                  <a:srgbClr val="FFFF00"/>
                </a:solidFill>
                <a:latin typeface="NikoshBAN" panose="02000000000000000000" pitchFamily="2" charset="0"/>
                <a:cs typeface="NikoshBAN" panose="02000000000000000000" pitchFamily="2" charset="0"/>
              </a:rPr>
              <a:t>৩) অর্থনৈতিক, সামাজিক ও সাংস্কৃতিক ক্ষেত্রে বিভিন্ন দেশের মধ্যে সহযোগিতা গড়ে তোলা। </a:t>
            </a:r>
            <a:endParaRPr lang="en-US" sz="4000" dirty="0">
              <a:solidFill>
                <a:srgbClr val="FFFF00"/>
              </a:solidFill>
            </a:endParaRPr>
          </a:p>
        </p:txBody>
      </p:sp>
      <p:sp>
        <p:nvSpPr>
          <p:cNvPr id="8" name="TextBox 7"/>
          <p:cNvSpPr txBox="1"/>
          <p:nvPr/>
        </p:nvSpPr>
        <p:spPr>
          <a:xfrm>
            <a:off x="1563756" y="3650892"/>
            <a:ext cx="9859617" cy="1323439"/>
          </a:xfrm>
          <a:prstGeom prst="rect">
            <a:avLst/>
          </a:prstGeom>
          <a:noFill/>
        </p:spPr>
        <p:txBody>
          <a:bodyPr wrap="square" rtlCol="0">
            <a:spAutoFit/>
          </a:bodyPr>
          <a:lstStyle/>
          <a:p>
            <a:r>
              <a:rPr lang="bn-IN" sz="4000" dirty="0">
                <a:solidFill>
                  <a:schemeClr val="accent2"/>
                </a:solidFill>
                <a:latin typeface="NikoshBAN" panose="02000000000000000000" pitchFamily="2" charset="0"/>
                <a:cs typeface="NikoshBAN" panose="02000000000000000000" pitchFamily="2" charset="0"/>
              </a:rPr>
              <a:t>৪) জাতি, ধর্ম, বর্ণ নির্বিশেষে সবার স্বাধীনতা ও মৌলিক অধিকারের প্রতি সম্মান প্রদর্শন। </a:t>
            </a:r>
            <a:endParaRPr lang="en-US" sz="4000" dirty="0">
              <a:solidFill>
                <a:schemeClr val="accent2"/>
              </a:solidFill>
            </a:endParaRPr>
          </a:p>
        </p:txBody>
      </p:sp>
      <p:sp>
        <p:nvSpPr>
          <p:cNvPr id="9" name="TextBox 8"/>
          <p:cNvSpPr txBox="1"/>
          <p:nvPr/>
        </p:nvSpPr>
        <p:spPr>
          <a:xfrm>
            <a:off x="1563756" y="1835374"/>
            <a:ext cx="8110331" cy="707886"/>
          </a:xfrm>
          <a:prstGeom prst="rect">
            <a:avLst/>
          </a:prstGeom>
          <a:noFill/>
        </p:spPr>
        <p:txBody>
          <a:bodyPr wrap="square" rtlCol="0">
            <a:spAutoFit/>
          </a:bodyPr>
          <a:lstStyle/>
          <a:p>
            <a:r>
              <a:rPr lang="bn-IN" sz="4000" dirty="0">
                <a:solidFill>
                  <a:srgbClr val="0070C0"/>
                </a:solidFill>
                <a:latin typeface="NikoshBAN" panose="02000000000000000000" pitchFamily="2" charset="0"/>
                <a:cs typeface="NikoshBAN" panose="02000000000000000000" pitchFamily="2" charset="0"/>
              </a:rPr>
              <a:t>২) বিভিন্ন জাতি তথা দেশের মধ্যে সম্প্রীতি স্থাপন। </a:t>
            </a:r>
            <a:endParaRPr lang="en-US" sz="4000" dirty="0">
              <a:solidFill>
                <a:srgbClr val="0070C0"/>
              </a:solidFill>
            </a:endParaRPr>
          </a:p>
        </p:txBody>
      </p:sp>
      <p:sp>
        <p:nvSpPr>
          <p:cNvPr id="10" name="TextBox 9"/>
          <p:cNvSpPr txBox="1"/>
          <p:nvPr/>
        </p:nvSpPr>
        <p:spPr>
          <a:xfrm>
            <a:off x="371059" y="5876542"/>
            <a:ext cx="11661914" cy="908864"/>
          </a:xfrm>
          <a:prstGeom prst="flowChartTerminator">
            <a:avLst/>
          </a:prstGeom>
          <a:solidFill>
            <a:srgbClr val="92D050"/>
          </a:solidFill>
        </p:spPr>
        <p:txBody>
          <a:bodyPr wrap="square" rtlCol="0">
            <a:spAutoFit/>
          </a:bodyPr>
          <a:lstStyle/>
          <a:p>
            <a:pPr algn="ctr"/>
            <a:r>
              <a:rPr lang="bn-IN" sz="3600" dirty="0">
                <a:latin typeface="NikoshBAN" panose="02000000000000000000" pitchFamily="2" charset="0"/>
                <a:cs typeface="NikoshBAN" panose="02000000000000000000" pitchFamily="2" charset="0"/>
              </a:rPr>
              <a:t>কোন উদ্দেশ্যটি থেকে বাংলাদেশ সবচেয়ে বেশি উপকৃত হবে বলে মনে কর? </a:t>
            </a:r>
            <a:endParaRPr lang="en-US" sz="3600" dirty="0"/>
          </a:p>
        </p:txBody>
      </p:sp>
    </p:spTree>
    <p:extLst>
      <p:ext uri="{BB962C8B-B14F-4D97-AF65-F5344CB8AC3E}">
        <p14:creationId xmlns:p14="http://schemas.microsoft.com/office/powerpoint/2010/main" val="17721333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1000" fill="hold"/>
                                        <p:tgtEl>
                                          <p:spTgt spid="6"/>
                                        </p:tgtEl>
                                        <p:attrNameLst>
                                          <p:attrName>ppt_x</p:attrName>
                                        </p:attrNameLst>
                                      </p:cBhvr>
                                      <p:tavLst>
                                        <p:tav tm="0">
                                          <p:val>
                                            <p:strVal val="#ppt_x"/>
                                          </p:val>
                                        </p:tav>
                                        <p:tav tm="100000">
                                          <p:val>
                                            <p:strVal val="#ppt_x"/>
                                          </p:val>
                                        </p:tav>
                                      </p:tavLst>
                                    </p:anim>
                                    <p:anim calcmode="lin" valueType="num">
                                      <p:cBhvr additive="base">
                                        <p:cTn id="3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3000" fill="hold"/>
                                        <p:tgtEl>
                                          <p:spTgt spid="10"/>
                                        </p:tgtEl>
                                        <p:attrNameLst>
                                          <p:attrName>ppt_x</p:attrName>
                                        </p:attrNameLst>
                                      </p:cBhvr>
                                      <p:tavLst>
                                        <p:tav tm="0">
                                          <p:val>
                                            <p:strVal val="0-#ppt_w/2"/>
                                          </p:val>
                                        </p:tav>
                                        <p:tav tm="100000">
                                          <p:val>
                                            <p:strVal val="#ppt_x"/>
                                          </p:val>
                                        </p:tav>
                                      </p:tavLst>
                                    </p:anim>
                                    <p:anim calcmode="lin" valueType="num">
                                      <p:cBhvr additive="base">
                                        <p:cTn id="44" dur="3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059" y="284124"/>
            <a:ext cx="11661914" cy="908864"/>
          </a:xfrm>
          <a:prstGeom prst="flowChartTerminator">
            <a:avLst/>
          </a:prstGeom>
          <a:solidFill>
            <a:srgbClr val="92D050"/>
          </a:solidFill>
          <a:ln>
            <a:solidFill>
              <a:schemeClr val="accent2"/>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কোন উদ্দেশ্যটি থেকে বাংলাদেশ সবচেয়ে বেশি উপকৃত হবে বলে মনে কর? </a:t>
            </a:r>
            <a:endParaRPr lang="en-US" sz="3600" dirty="0"/>
          </a:p>
        </p:txBody>
      </p:sp>
      <p:sp>
        <p:nvSpPr>
          <p:cNvPr id="4" name="Flowchart: Off-page Connector 3"/>
          <p:cNvSpPr/>
          <p:nvPr/>
        </p:nvSpPr>
        <p:spPr>
          <a:xfrm>
            <a:off x="2724942" y="1963614"/>
            <a:ext cx="6954148" cy="879038"/>
          </a:xfrm>
          <a:prstGeom prst="flowChartOffpageConnector">
            <a:avLst/>
          </a:prstGeom>
          <a:solidFill>
            <a:srgbClr val="FFFF00"/>
          </a:solidFill>
          <a:ln>
            <a:solidFill>
              <a:srgbClr val="C00000"/>
            </a:solidFill>
          </a:ln>
        </p:spPr>
        <p:txBody>
          <a:bodyPr wrap="none">
            <a:spAutoFit/>
          </a:bodyPr>
          <a:lstStyle/>
          <a:p>
            <a:pPr lvl="0" algn="ctr"/>
            <a:r>
              <a:rPr lang="bn-IN" sz="4000" dirty="0">
                <a:latin typeface="NikoshBAN" panose="02000000000000000000" pitchFamily="2" charset="0"/>
                <a:cs typeface="NikoshBAN" panose="02000000000000000000" pitchFamily="2" charset="0"/>
              </a:rPr>
              <a:t>দলে আলোচনা করে দলগতভাবে ভোট দাও।</a:t>
            </a:r>
            <a:endParaRPr lang="en-US" sz="4000" dirty="0">
              <a:latin typeface="NikoshBAN" panose="02000000000000000000" pitchFamily="2" charset="0"/>
              <a:cs typeface="NikoshBAN" panose="02000000000000000000" pitchFamily="2" charset="0"/>
            </a:endParaRPr>
          </a:p>
        </p:txBody>
      </p:sp>
      <p:sp>
        <p:nvSpPr>
          <p:cNvPr id="6" name="Pentagon 5"/>
          <p:cNvSpPr/>
          <p:nvPr/>
        </p:nvSpPr>
        <p:spPr>
          <a:xfrm>
            <a:off x="2902226" y="3006881"/>
            <a:ext cx="2769704" cy="484632"/>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উদ্দেশ্য ১?</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7" name="Pentagon 6"/>
          <p:cNvSpPr/>
          <p:nvPr/>
        </p:nvSpPr>
        <p:spPr>
          <a:xfrm>
            <a:off x="3432312" y="3742347"/>
            <a:ext cx="2769704" cy="484632"/>
          </a:xfrm>
          <a:prstGeom prst="homePlat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উদ্দেশ্য ২?</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8" name="Pentagon 7"/>
          <p:cNvSpPr/>
          <p:nvPr/>
        </p:nvSpPr>
        <p:spPr>
          <a:xfrm>
            <a:off x="3916018" y="4477813"/>
            <a:ext cx="2769704" cy="484632"/>
          </a:xfrm>
          <a:prstGeom prst="homePlat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উদ্দেশ্য ৩?</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9" name="Pentagon 8"/>
          <p:cNvSpPr/>
          <p:nvPr/>
        </p:nvSpPr>
        <p:spPr>
          <a:xfrm>
            <a:off x="5121965" y="5968607"/>
            <a:ext cx="2769704" cy="484632"/>
          </a:xfrm>
          <a:prstGeom prst="homePlat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উদ্দেশ্য ৫?</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10" name="Pentagon 9"/>
          <p:cNvSpPr/>
          <p:nvPr/>
        </p:nvSpPr>
        <p:spPr>
          <a:xfrm>
            <a:off x="4585252" y="5228909"/>
            <a:ext cx="2769704" cy="484632"/>
          </a:xfrm>
          <a:prstGeom prst="homePlat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উদ্দেশ্য ৪?</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11" name="Flowchart: Stored Data 10"/>
          <p:cNvSpPr/>
          <p:nvPr/>
        </p:nvSpPr>
        <p:spPr>
          <a:xfrm>
            <a:off x="9473642" y="6146915"/>
            <a:ext cx="2718358" cy="612648"/>
          </a:xfrm>
          <a:prstGeom prst="flowChartOnlineStorag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 করি</a:t>
            </a:r>
            <a:endParaRPr lang="en-US" sz="3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648135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000" fill="hold"/>
                                        <p:tgtEl>
                                          <p:spTgt spid="9"/>
                                        </p:tgtEl>
                                        <p:attrNameLst>
                                          <p:attrName>ppt_x</p:attrName>
                                        </p:attrNameLst>
                                      </p:cBhvr>
                                      <p:tavLst>
                                        <p:tav tm="0">
                                          <p:val>
                                            <p:strVal val="0-#ppt_w/2"/>
                                          </p:val>
                                        </p:tav>
                                        <p:tav tm="100000">
                                          <p:val>
                                            <p:strVal val="#ppt_x"/>
                                          </p:val>
                                        </p:tav>
                                      </p:tavLst>
                                    </p:anim>
                                    <p:anim calcmode="lin" valueType="num">
                                      <p:cBhvr additive="base">
                                        <p:cTn id="3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a:off x="287383" y="91440"/>
            <a:ext cx="1216152" cy="3095898"/>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600" dirty="0" err="1">
                <a:ln w="0">
                  <a:no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দলেকরি</a:t>
            </a:r>
            <a:endParaRPr lang="en-US" sz="3600" dirty="0">
              <a:ln w="0">
                <a:noFill/>
              </a:ln>
              <a:solidFill>
                <a:schemeClr val="tx1"/>
              </a:solidFill>
              <a:effectLst>
                <a:outerShdw blurRad="38100" dist="19050" dir="2700000" algn="tl" rotWithShape="0">
                  <a:schemeClr val="dk1">
                    <a:alpha val="40000"/>
                  </a:schemeClr>
                </a:outerShdw>
              </a:effectLst>
            </a:endParaRPr>
          </a:p>
        </p:txBody>
      </p:sp>
      <p:sp>
        <p:nvSpPr>
          <p:cNvPr id="3" name="Trapezoid 2"/>
          <p:cNvSpPr/>
          <p:nvPr/>
        </p:nvSpPr>
        <p:spPr>
          <a:xfrm>
            <a:off x="3931921" y="914400"/>
            <a:ext cx="4506685" cy="4271554"/>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i="1"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 একটি ছোট রাষ্ট্র হলেও জাতিসংঘে কী কী অবদান রেখেছে তার একটি তালিকা তৈরী কর।</a:t>
            </a:r>
            <a:endParaRPr lang="en-US" sz="4000" i="1" dirty="0">
              <a:ln>
                <a:solidFill>
                  <a:schemeClr val="tx1"/>
                </a:solidFill>
              </a:ln>
              <a:solidFill>
                <a:schemeClr val="tx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364" y="91441"/>
            <a:ext cx="3370217" cy="28085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39947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p:val>
                                            <p:fltVal val="0"/>
                                          </p:val>
                                        </p:tav>
                                        <p:tav tm="100000">
                                          <p:val>
                                            <p:strVal val="#ppt_w"/>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tored Data 1"/>
          <p:cNvSpPr/>
          <p:nvPr/>
        </p:nvSpPr>
        <p:spPr>
          <a:xfrm>
            <a:off x="9522824" y="111875"/>
            <a:ext cx="2420982" cy="612648"/>
          </a:xfrm>
          <a:prstGeom prst="flowChartOnlineStorag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endParaRPr lang="en-US" sz="3600" dirty="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886" y="1568497"/>
            <a:ext cx="3405953" cy="2849879"/>
          </a:xfrm>
          <a:prstGeom prst="rect">
            <a:avLst/>
          </a:prstGeom>
        </p:spPr>
      </p:pic>
      <p:sp>
        <p:nvSpPr>
          <p:cNvPr id="4" name="Flowchart: Off-page Connector 3"/>
          <p:cNvSpPr/>
          <p:nvPr/>
        </p:nvSpPr>
        <p:spPr>
          <a:xfrm>
            <a:off x="419426" y="4589248"/>
            <a:ext cx="11695830" cy="879038"/>
          </a:xfrm>
          <a:prstGeom prst="flowChartOffpageConnector">
            <a:avLst/>
          </a:prstGeom>
          <a:solidFill>
            <a:srgbClr val="FF0000"/>
          </a:solidFill>
          <a:ln>
            <a:solidFill>
              <a:srgbClr val="C00000"/>
            </a:solidFill>
          </a:ln>
        </p:spPr>
        <p:txBody>
          <a:bodyPr wrap="none">
            <a:spAutoFit/>
          </a:bodyPr>
          <a:lstStyle/>
          <a:p>
            <a:pPr lvl="0" algn="ctr"/>
            <a:r>
              <a:rPr lang="bn-IN" sz="4000" dirty="0">
                <a:latin typeface="NikoshBAN" panose="02000000000000000000" pitchFamily="2" charset="0"/>
                <a:cs typeface="NikoshBAN" panose="02000000000000000000" pitchFamily="2" charset="0"/>
              </a:rPr>
              <a:t>জাতিসংঘ পৃথিবী</a:t>
            </a:r>
            <a:r>
              <a:rPr lang="en-US" sz="4000" dirty="0" err="1">
                <a:latin typeface="NikoshBAN" panose="02000000000000000000" pitchFamily="2" charset="0"/>
                <a:cs typeface="NikoshBAN" panose="02000000000000000000" pitchFamily="2" charset="0"/>
              </a:rPr>
              <a:t>তে</a:t>
            </a:r>
            <a:r>
              <a:rPr lang="bn-IN" sz="400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যেসকল অবদান রাখছে তার একটি তালিকা তৈরি কর।</a:t>
            </a:r>
            <a:endParaRPr lang="en-US" sz="4000" dirty="0">
              <a:latin typeface="NikoshBAN" panose="02000000000000000000" pitchFamily="2" charset="0"/>
              <a:cs typeface="NikoshBAN" panose="02000000000000000000" pitchFamily="2" charset="0"/>
            </a:endParaRPr>
          </a:p>
        </p:txBody>
      </p:sp>
      <p:sp>
        <p:nvSpPr>
          <p:cNvPr id="5" name="Flowchart: Off-page Connector 4"/>
          <p:cNvSpPr/>
          <p:nvPr/>
        </p:nvSpPr>
        <p:spPr>
          <a:xfrm>
            <a:off x="2651613" y="5639158"/>
            <a:ext cx="7231467" cy="879038"/>
          </a:xfrm>
          <a:prstGeom prst="flowChartOffpageConnector">
            <a:avLst/>
          </a:prstGeom>
          <a:solidFill>
            <a:srgbClr val="FF0000"/>
          </a:solidFill>
          <a:ln>
            <a:solidFill>
              <a:srgbClr val="C00000"/>
            </a:solidFill>
          </a:ln>
        </p:spPr>
        <p:txBody>
          <a:bodyPr wrap="none">
            <a:spAutoFit/>
          </a:bodyPr>
          <a:lstStyle/>
          <a:p>
            <a:pPr lvl="0" algn="ctr"/>
            <a:r>
              <a:rPr lang="bn-IN" sz="4000" dirty="0">
                <a:latin typeface="NikoshBAN" panose="02000000000000000000" pitchFamily="2" charset="0"/>
                <a:cs typeface="NikoshBAN" panose="02000000000000000000" pitchFamily="2" charset="0"/>
              </a:rPr>
              <a:t>জাতিসংঘের ৫টি উদ্দেশ্যের সংক্ষিপ্ত রূপ লেখ।</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1473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Stored Data 2"/>
          <p:cNvSpPr/>
          <p:nvPr/>
        </p:nvSpPr>
        <p:spPr>
          <a:xfrm rot="5400000">
            <a:off x="9721302" y="1867037"/>
            <a:ext cx="4081670" cy="612648"/>
          </a:xfrm>
          <a:prstGeom prst="flowChartOnlineStorag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একাকী</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5" name="Flowchart: Manual Input 4"/>
          <p:cNvSpPr/>
          <p:nvPr/>
        </p:nvSpPr>
        <p:spPr>
          <a:xfrm>
            <a:off x="265043" y="82502"/>
            <a:ext cx="10840090" cy="574766"/>
          </a:xfrm>
          <a:prstGeom prst="flowChartManualInpu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বামপাশের শব্দ/বাক্যের </a:t>
            </a: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সাথে ডানপাশের শব্দ/বাক্য </a:t>
            </a:r>
            <a:r>
              <a:rPr lang="bn-IN"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 করে খাতায় লেখ</a:t>
            </a: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756703188"/>
              </p:ext>
            </p:extLst>
          </p:nvPr>
        </p:nvGraphicFramePr>
        <p:xfrm>
          <a:off x="265043" y="720538"/>
          <a:ext cx="11137762" cy="6137464"/>
        </p:xfrm>
        <a:graphic>
          <a:graphicData uri="http://schemas.openxmlformats.org/drawingml/2006/table">
            <a:tbl>
              <a:tblPr firstRow="1" bandRow="1">
                <a:tableStyleId>{5C22544A-7EE6-4342-B048-85BDC9FD1C3A}</a:tableStyleId>
              </a:tblPr>
              <a:tblGrid>
                <a:gridCol w="3968443">
                  <a:extLst>
                    <a:ext uri="{9D8B030D-6E8A-4147-A177-3AD203B41FA5}">
                      <a16:colId xmlns:a16="http://schemas.microsoft.com/office/drawing/2014/main" val="20000"/>
                    </a:ext>
                  </a:extLst>
                </a:gridCol>
                <a:gridCol w="7169319">
                  <a:extLst>
                    <a:ext uri="{9D8B030D-6E8A-4147-A177-3AD203B41FA5}">
                      <a16:colId xmlns:a16="http://schemas.microsoft.com/office/drawing/2014/main" val="20001"/>
                    </a:ext>
                  </a:extLst>
                </a:gridCol>
              </a:tblGrid>
              <a:tr h="767183">
                <a:tc>
                  <a:txBody>
                    <a:bodyPr/>
                    <a:lstStyle/>
                    <a:p>
                      <a:pPr algn="ctr"/>
                      <a:r>
                        <a:rPr lang="bn-IN"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বাম</a:t>
                      </a:r>
                      <a:r>
                        <a:rPr lang="bn-IN" sz="4000" baseline="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solidFill>
                          <a:schemeClr val="bg1"/>
                        </a:solidFill>
                        <a:latin typeface="NikoshBAN" panose="02000000000000000000" pitchFamily="2" charset="0"/>
                        <a:cs typeface="NikoshBAN" panose="02000000000000000000" pitchFamily="2" charset="0"/>
                      </a:endParaRPr>
                    </a:p>
                  </a:txBody>
                  <a:tcPr>
                    <a:solidFill>
                      <a:srgbClr val="FFC000"/>
                    </a:solidFill>
                  </a:tcPr>
                </a:tc>
                <a:tc>
                  <a:txBody>
                    <a:bodyPr/>
                    <a:lstStyle/>
                    <a:p>
                      <a:pPr algn="ctr"/>
                      <a:r>
                        <a:rPr lang="bn-IN" sz="4000" dirty="0">
                          <a:solidFill>
                            <a:schemeClr val="tx1"/>
                          </a:solidFill>
                          <a:latin typeface="NikoshBAN" panose="02000000000000000000" pitchFamily="2" charset="0"/>
                          <a:cs typeface="NikoshBAN" panose="02000000000000000000" pitchFamily="2" charset="0"/>
                        </a:rPr>
                        <a:t>ডান </a:t>
                      </a:r>
                      <a:endParaRPr lang="en-US" sz="40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000"/>
                  </a:ext>
                </a:extLst>
              </a:tr>
              <a:tr h="767183">
                <a:tc>
                  <a:txBody>
                    <a:bodyPr/>
                    <a:lstStyle/>
                    <a:p>
                      <a:r>
                        <a:rPr lang="bn-IN" sz="4000" dirty="0">
                          <a:latin typeface="NikoshBAN" panose="02000000000000000000" pitchFamily="2" charset="0"/>
                          <a:cs typeface="NikoshBAN" panose="02000000000000000000" pitchFamily="2" charset="0"/>
                        </a:rPr>
                        <a:t>জাতিসংঘ</a:t>
                      </a:r>
                      <a:endParaRPr lang="en-US" sz="4000" dirty="0">
                        <a:latin typeface="NikoshBAN" panose="02000000000000000000" pitchFamily="2" charset="0"/>
                        <a:cs typeface="NikoshBAN" panose="02000000000000000000" pitchFamily="2" charset="0"/>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প্রতিবছর</a:t>
                      </a:r>
                      <a:r>
                        <a:rPr lang="bn-IN" sz="4000" baseline="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একবার অধিবেশন হয় </a:t>
                      </a:r>
                      <a:endParaRPr lang="en-US" sz="4000" dirty="0"/>
                    </a:p>
                  </a:txBody>
                  <a:tcPr>
                    <a:solidFill>
                      <a:srgbClr val="00B050"/>
                    </a:solidFill>
                  </a:tcPr>
                </a:tc>
                <a:extLst>
                  <a:ext uri="{0D108BD9-81ED-4DB2-BD59-A6C34878D82A}">
                    <a16:rowId xmlns:a16="http://schemas.microsoft.com/office/drawing/2014/main" val="10001"/>
                  </a:ext>
                </a:extLst>
              </a:tr>
              <a:tr h="767183">
                <a:tc>
                  <a:txBody>
                    <a:bodyPr/>
                    <a:lstStyle/>
                    <a:p>
                      <a:r>
                        <a:rPr lang="bn-IN" sz="4000" dirty="0">
                          <a:solidFill>
                            <a:schemeClr val="bg1"/>
                          </a:solidFill>
                          <a:latin typeface="NikoshBAN" panose="02000000000000000000" pitchFamily="2" charset="0"/>
                          <a:cs typeface="NikoshBAN" panose="02000000000000000000" pitchFamily="2" charset="0"/>
                        </a:rPr>
                        <a:t>তাইওয়ান </a:t>
                      </a:r>
                      <a:endParaRPr lang="en-US" sz="4000" dirty="0">
                        <a:solidFill>
                          <a:schemeClr val="bg1"/>
                        </a:solidFill>
                        <a:latin typeface="NikoshBAN" panose="02000000000000000000" pitchFamily="2" charset="0"/>
                        <a:cs typeface="NikoshBAN" panose="02000000000000000000" pitchFamily="2" charset="0"/>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40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সীমানা</a:t>
                      </a:r>
                      <a:r>
                        <a:rPr lang="bn-IN" sz="4000" baseline="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বিরোধ মীমাংসা করা </a:t>
                      </a:r>
                      <a:endParaRPr lang="en-US" sz="4000" dirty="0">
                        <a:solidFill>
                          <a:schemeClr val="bg1"/>
                        </a:solidFill>
                      </a:endParaRPr>
                    </a:p>
                  </a:txBody>
                  <a:tcPr>
                    <a:solidFill>
                      <a:srgbClr val="002060"/>
                    </a:solidFill>
                  </a:tcPr>
                </a:tc>
                <a:extLst>
                  <a:ext uri="{0D108BD9-81ED-4DB2-BD59-A6C34878D82A}">
                    <a16:rowId xmlns:a16="http://schemas.microsoft.com/office/drawing/2014/main" val="10002"/>
                  </a:ext>
                </a:extLst>
              </a:tr>
              <a:tr h="767183">
                <a:tc>
                  <a:txBody>
                    <a:bodyPr/>
                    <a:lstStyle/>
                    <a:p>
                      <a:r>
                        <a:rPr lang="bn-IN" sz="4000" dirty="0">
                          <a:solidFill>
                            <a:schemeClr val="bg1"/>
                          </a:solidFill>
                          <a:latin typeface="NikoshBAN" panose="02000000000000000000" pitchFamily="2" charset="0"/>
                          <a:cs typeface="NikoshBAN" panose="02000000000000000000" pitchFamily="2" charset="0"/>
                        </a:rPr>
                        <a:t>সচিবালয়</a:t>
                      </a:r>
                      <a:r>
                        <a:rPr lang="bn-IN" sz="4000" baseline="0" dirty="0">
                          <a:solidFill>
                            <a:schemeClr val="bg1"/>
                          </a:solidFill>
                          <a:latin typeface="NikoshBAN" panose="02000000000000000000" pitchFamily="2" charset="0"/>
                          <a:cs typeface="NikoshBAN" panose="02000000000000000000" pitchFamily="2" charset="0"/>
                        </a:rPr>
                        <a:t> </a:t>
                      </a:r>
                      <a:endParaRPr lang="en-US" sz="4000" dirty="0">
                        <a:solidFill>
                          <a:schemeClr val="bg1"/>
                        </a:solidFill>
                        <a:latin typeface="NikoshBAN" panose="02000000000000000000" pitchFamily="2" charset="0"/>
                        <a:cs typeface="NikoshBAN" panose="02000000000000000000" pitchFamily="2" charset="0"/>
                      </a:endParaRPr>
                    </a:p>
                  </a:txBody>
                  <a:tcPr>
                    <a:solidFill>
                      <a:srgbClr val="7030A0"/>
                    </a:solidFill>
                  </a:tcPr>
                </a:tc>
                <a:tc>
                  <a:txBody>
                    <a:bodyPr/>
                    <a:lstStyle/>
                    <a:p>
                      <a:r>
                        <a:rPr lang="bn-IN" sz="4000" dirty="0">
                          <a:latin typeface="NikoshBAN" panose="02000000000000000000" pitchFamily="2" charset="0"/>
                          <a:cs typeface="NikoshBAN" panose="02000000000000000000" pitchFamily="2" charset="0"/>
                        </a:rPr>
                        <a:t>৫টি</a:t>
                      </a:r>
                      <a:endParaRPr lang="en-US" sz="4000" dirty="0">
                        <a:latin typeface="NikoshBAN" panose="02000000000000000000" pitchFamily="2" charset="0"/>
                        <a:cs typeface="NikoshBAN" panose="02000000000000000000" pitchFamily="2" charset="0"/>
                      </a:endParaRPr>
                    </a:p>
                  </a:txBody>
                  <a:tcPr>
                    <a:solidFill>
                      <a:srgbClr val="7030A0"/>
                    </a:solidFill>
                  </a:tcPr>
                </a:tc>
                <a:extLst>
                  <a:ext uri="{0D108BD9-81ED-4DB2-BD59-A6C34878D82A}">
                    <a16:rowId xmlns:a16="http://schemas.microsoft.com/office/drawing/2014/main" val="10003"/>
                  </a:ext>
                </a:extLst>
              </a:tr>
              <a:tr h="767183">
                <a:tc>
                  <a:txBody>
                    <a:bodyPr/>
                    <a:lstStyle/>
                    <a:p>
                      <a:r>
                        <a:rPr lang="bn-IN" sz="4000" dirty="0">
                          <a:latin typeface="NikoshBAN" panose="02000000000000000000" pitchFamily="2" charset="0"/>
                          <a:cs typeface="NikoshBAN" panose="02000000000000000000" pitchFamily="2" charset="0"/>
                        </a:rPr>
                        <a:t>জাতিসংঘের</a:t>
                      </a:r>
                      <a:r>
                        <a:rPr lang="bn-IN" sz="4000" baseline="0" dirty="0">
                          <a:latin typeface="NikoshBAN" panose="02000000000000000000" pitchFamily="2" charset="0"/>
                          <a:cs typeface="NikoshBAN" panose="02000000000000000000" pitchFamily="2" charset="0"/>
                        </a:rPr>
                        <a:t> উদ্দেশ্য </a:t>
                      </a:r>
                      <a:endParaRPr lang="en-US" sz="4000" dirty="0">
                        <a:latin typeface="NikoshBAN" panose="02000000000000000000" pitchFamily="2" charset="0"/>
                        <a:cs typeface="NikoshBAN" panose="02000000000000000000" pitchFamily="2" charset="0"/>
                      </a:endParaRP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4000" dirty="0">
                          <a:latin typeface="NikoshBAN" panose="02000000000000000000" pitchFamily="2" charset="0"/>
                          <a:cs typeface="NikoshBAN" panose="02000000000000000000" pitchFamily="2" charset="0"/>
                        </a:rPr>
                        <a:t>জাতিসংঘের</a:t>
                      </a:r>
                      <a:r>
                        <a:rPr lang="bn-IN" sz="4000" baseline="0" dirty="0">
                          <a:latin typeface="NikoshBAN" panose="02000000000000000000" pitchFamily="2" charset="0"/>
                          <a:cs typeface="NikoshBAN" panose="02000000000000000000" pitchFamily="2" charset="0"/>
                        </a:rPr>
                        <a:t> সদস্য নয় </a:t>
                      </a:r>
                      <a:endParaRPr lang="en-US" sz="4000" dirty="0">
                        <a:latin typeface="NikoshBAN" panose="02000000000000000000" pitchFamily="2" charset="0"/>
                        <a:cs typeface="NikoshBAN" panose="02000000000000000000" pitchFamily="2" charset="0"/>
                      </a:endParaRPr>
                    </a:p>
                  </a:txBody>
                  <a:tcPr>
                    <a:solidFill>
                      <a:srgbClr val="00B0F0"/>
                    </a:solidFill>
                  </a:tcPr>
                </a:tc>
                <a:extLst>
                  <a:ext uri="{0D108BD9-81ED-4DB2-BD59-A6C34878D82A}">
                    <a16:rowId xmlns:a16="http://schemas.microsoft.com/office/drawing/2014/main" val="10004"/>
                  </a:ext>
                </a:extLst>
              </a:tr>
              <a:tr h="767183">
                <a:tc>
                  <a:txBody>
                    <a:bodyPr/>
                    <a:lstStyle/>
                    <a:p>
                      <a:r>
                        <a:rPr lang="bn-IN" sz="4000" dirty="0">
                          <a:latin typeface="NikoshBAN" panose="02000000000000000000" pitchFamily="2" charset="0"/>
                          <a:cs typeface="NikoshBAN" panose="02000000000000000000" pitchFamily="2" charset="0"/>
                        </a:rPr>
                        <a:t>অছি</a:t>
                      </a:r>
                      <a:r>
                        <a:rPr lang="bn-IN" sz="4000" baseline="0" dirty="0">
                          <a:latin typeface="NikoshBAN" panose="02000000000000000000" pitchFamily="2" charset="0"/>
                          <a:cs typeface="NikoshBAN" panose="02000000000000000000" pitchFamily="2" charset="0"/>
                        </a:rPr>
                        <a:t> পরিষদ </a:t>
                      </a:r>
                      <a:endParaRPr lang="en-US" sz="4000" dirty="0">
                        <a:latin typeface="NikoshBAN" panose="02000000000000000000" pitchFamily="2" charset="0"/>
                        <a:cs typeface="NikoshBAN" panose="02000000000000000000" pitchFamily="2" charset="0"/>
                      </a:endParaRPr>
                    </a:p>
                  </a:txBody>
                  <a:tcP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4000" dirty="0">
                          <a:latin typeface="NikoshBAN" panose="02000000000000000000" pitchFamily="2" charset="0"/>
                          <a:cs typeface="NikoshBAN" panose="02000000000000000000" pitchFamily="2" charset="0"/>
                        </a:rPr>
                        <a:t>সকল প্রশাসনিক</a:t>
                      </a:r>
                      <a:r>
                        <a:rPr lang="bn-IN" sz="4000" baseline="0" dirty="0">
                          <a:latin typeface="NikoshBAN" panose="02000000000000000000" pitchFamily="2" charset="0"/>
                          <a:cs typeface="NikoshBAN" panose="02000000000000000000" pitchFamily="2" charset="0"/>
                        </a:rPr>
                        <a:t> কাজ পরিচালনা করে </a:t>
                      </a:r>
                      <a:endParaRPr lang="en-US" sz="4000" dirty="0">
                        <a:latin typeface="NikoshBAN" panose="02000000000000000000" pitchFamily="2" charset="0"/>
                        <a:cs typeface="NikoshBAN" panose="02000000000000000000" pitchFamily="2" charset="0"/>
                      </a:endParaRPr>
                    </a:p>
                  </a:txBody>
                  <a:tcPr>
                    <a:solidFill>
                      <a:schemeClr val="accent5">
                        <a:lumMod val="75000"/>
                      </a:schemeClr>
                    </a:solidFill>
                  </a:tcPr>
                </a:tc>
                <a:extLst>
                  <a:ext uri="{0D108BD9-81ED-4DB2-BD59-A6C34878D82A}">
                    <a16:rowId xmlns:a16="http://schemas.microsoft.com/office/drawing/2014/main" val="10005"/>
                  </a:ext>
                </a:extLst>
              </a:tr>
              <a:tr h="767183">
                <a:tc>
                  <a:txBody>
                    <a:bodyPr/>
                    <a:lstStyle/>
                    <a:p>
                      <a:endParaRPr lang="en-US" sz="4000" dirty="0">
                        <a:latin typeface="NikoshBAN" panose="02000000000000000000" pitchFamily="2" charset="0"/>
                        <a:cs typeface="NikoshBAN" panose="02000000000000000000" pitchFamily="2" charset="0"/>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4000" dirty="0">
                          <a:solidFill>
                            <a:schemeClr val="bg1"/>
                          </a:solidFill>
                          <a:latin typeface="NikoshBAN" panose="02000000000000000000" pitchFamily="2" charset="0"/>
                          <a:cs typeface="NikoshBAN" panose="02000000000000000000" pitchFamily="2" charset="0"/>
                        </a:rPr>
                        <a:t>১৯৪৫ সালের ২৪এ অক্টোবর</a:t>
                      </a:r>
                      <a:r>
                        <a:rPr lang="bn-IN" sz="4000" baseline="0" dirty="0">
                          <a:solidFill>
                            <a:schemeClr val="bg1"/>
                          </a:solidFill>
                          <a:latin typeface="NikoshBAN" panose="02000000000000000000" pitchFamily="2" charset="0"/>
                          <a:cs typeface="NikoshBAN" panose="02000000000000000000" pitchFamily="2" charset="0"/>
                        </a:rPr>
                        <a:t> </a:t>
                      </a:r>
                      <a:endParaRPr lang="en-US" sz="4000" dirty="0">
                        <a:solidFill>
                          <a:schemeClr val="bg1"/>
                        </a:solidFill>
                        <a:latin typeface="NikoshBAN" panose="02000000000000000000" pitchFamily="2" charset="0"/>
                        <a:cs typeface="NikoshBAN" panose="02000000000000000000" pitchFamily="2" charset="0"/>
                      </a:endParaRPr>
                    </a:p>
                  </a:txBody>
                  <a:tcPr>
                    <a:solidFill>
                      <a:srgbClr val="FF0000"/>
                    </a:solidFill>
                  </a:tcPr>
                </a:tc>
                <a:extLst>
                  <a:ext uri="{0D108BD9-81ED-4DB2-BD59-A6C34878D82A}">
                    <a16:rowId xmlns:a16="http://schemas.microsoft.com/office/drawing/2014/main" val="10006"/>
                  </a:ext>
                </a:extLst>
              </a:tr>
              <a:tr h="767183">
                <a:tc>
                  <a:txBody>
                    <a:bodyPr/>
                    <a:lstStyle/>
                    <a:p>
                      <a:endParaRPr lang="en-US" sz="4000" dirty="0">
                        <a:latin typeface="NikoshBAN" panose="02000000000000000000" pitchFamily="2" charset="0"/>
                        <a:cs typeface="NikoshBAN" panose="02000000000000000000" pitchFamily="2" charset="0"/>
                      </a:endParaRP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4000" dirty="0">
                          <a:solidFill>
                            <a:schemeClr val="tx1"/>
                          </a:solidFill>
                          <a:latin typeface="NikoshBAN" panose="02000000000000000000" pitchFamily="2" charset="0"/>
                          <a:cs typeface="NikoshBAN" panose="02000000000000000000" pitchFamily="2" charset="0"/>
                        </a:rPr>
                        <a:t>বতমানে কাজ নেই বললেই চলে </a:t>
                      </a:r>
                      <a:endParaRPr lang="en-US" sz="4000" dirty="0">
                        <a:solidFill>
                          <a:schemeClr val="tx1"/>
                        </a:solidFill>
                        <a:latin typeface="NikoshBAN" panose="02000000000000000000" pitchFamily="2" charset="0"/>
                        <a:cs typeface="NikoshBAN" panose="02000000000000000000" pitchFamily="2" charset="0"/>
                      </a:endParaRPr>
                    </a:p>
                  </a:txBody>
                  <a:tcPr>
                    <a:solidFill>
                      <a:schemeClr val="accent5">
                        <a:lumMod val="60000"/>
                        <a:lumOff val="40000"/>
                      </a:schemeClr>
                    </a:solidFill>
                  </a:tcPr>
                </a:tc>
                <a:extLst>
                  <a:ext uri="{0D108BD9-81ED-4DB2-BD59-A6C34878D82A}">
                    <a16:rowId xmlns:a16="http://schemas.microsoft.com/office/drawing/2014/main" val="10007"/>
                  </a:ext>
                </a:extLst>
              </a:tr>
            </a:tbl>
          </a:graphicData>
        </a:graphic>
      </p:graphicFrame>
      <p:sp>
        <p:nvSpPr>
          <p:cNvPr id="9" name="Rectangle 8"/>
          <p:cNvSpPr/>
          <p:nvPr/>
        </p:nvSpPr>
        <p:spPr>
          <a:xfrm>
            <a:off x="4240696" y="5307867"/>
            <a:ext cx="7162108" cy="7686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p:cNvSpPr/>
          <p:nvPr/>
        </p:nvSpPr>
        <p:spPr>
          <a:xfrm>
            <a:off x="4227445" y="1485313"/>
            <a:ext cx="7162108" cy="7686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bn-IN" sz="4000" dirty="0">
                <a:solidFill>
                  <a:schemeClr val="bg1"/>
                </a:solidFill>
                <a:latin typeface="NikoshBAN" panose="02000000000000000000" pitchFamily="2" charset="0"/>
                <a:cs typeface="NikoshBAN" panose="02000000000000000000" pitchFamily="2" charset="0"/>
              </a:rPr>
              <a:t>১৯৪৫ সালের ২৪এ অক্টোবর </a:t>
            </a:r>
            <a:endParaRPr lang="en-US" sz="4000" dirty="0">
              <a:solidFill>
                <a:schemeClr val="bg1"/>
              </a:solidFill>
              <a:latin typeface="NikoshBAN" panose="02000000000000000000" pitchFamily="2" charset="0"/>
              <a:cs typeface="NikoshBAN" panose="02000000000000000000" pitchFamily="2" charset="0"/>
            </a:endParaRPr>
          </a:p>
        </p:txBody>
      </p:sp>
      <p:sp>
        <p:nvSpPr>
          <p:cNvPr id="11" name="Rectangle 10"/>
          <p:cNvSpPr/>
          <p:nvPr/>
        </p:nvSpPr>
        <p:spPr>
          <a:xfrm>
            <a:off x="4240697" y="3772517"/>
            <a:ext cx="7162108" cy="76862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4226060" y="2236086"/>
            <a:ext cx="7162108" cy="7686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bn-IN" sz="4000" dirty="0">
                <a:solidFill>
                  <a:schemeClr val="bg1"/>
                </a:solidFill>
                <a:latin typeface="NikoshBAN" panose="02000000000000000000" pitchFamily="2" charset="0"/>
                <a:cs typeface="NikoshBAN" panose="02000000000000000000" pitchFamily="2" charset="0"/>
              </a:rPr>
              <a:t>জাতিসংঘের সদস্য নয়</a:t>
            </a:r>
            <a:r>
              <a:rPr lang="bn-IN" sz="4000" dirty="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p:txBody>
      </p:sp>
      <p:sp>
        <p:nvSpPr>
          <p:cNvPr id="16" name="Rectangle 15"/>
          <p:cNvSpPr/>
          <p:nvPr/>
        </p:nvSpPr>
        <p:spPr>
          <a:xfrm>
            <a:off x="4234764" y="4536086"/>
            <a:ext cx="7162108" cy="7686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Rectangle 16"/>
          <p:cNvSpPr/>
          <p:nvPr/>
        </p:nvSpPr>
        <p:spPr>
          <a:xfrm>
            <a:off x="4228830" y="3022251"/>
            <a:ext cx="7162108" cy="7686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bn-IN" sz="3600" dirty="0">
                <a:solidFill>
                  <a:schemeClr val="bg1"/>
                </a:solidFill>
                <a:latin typeface="NikoshBAN" panose="02000000000000000000" pitchFamily="2" charset="0"/>
                <a:cs typeface="NikoshBAN" panose="02000000000000000000" pitchFamily="2" charset="0"/>
              </a:rPr>
              <a:t>সকল প্রশাসনিক কাজ পরিচালনা করে </a:t>
            </a:r>
            <a:endParaRPr lang="en-US" sz="3600" dirty="0">
              <a:solidFill>
                <a:schemeClr val="bg1"/>
              </a:solidFill>
              <a:latin typeface="NikoshBAN" panose="02000000000000000000" pitchFamily="2" charset="0"/>
              <a:cs typeface="NikoshBAN" panose="02000000000000000000" pitchFamily="2" charset="0"/>
            </a:endParaRPr>
          </a:p>
        </p:txBody>
      </p:sp>
      <p:sp>
        <p:nvSpPr>
          <p:cNvPr id="18" name="Rectangle 17"/>
          <p:cNvSpPr/>
          <p:nvPr/>
        </p:nvSpPr>
        <p:spPr>
          <a:xfrm>
            <a:off x="4208260" y="3790809"/>
            <a:ext cx="7162108" cy="76862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৫টি</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9" name="Rectangle 18"/>
          <p:cNvSpPr/>
          <p:nvPr/>
        </p:nvSpPr>
        <p:spPr>
          <a:xfrm>
            <a:off x="4253854" y="6079279"/>
            <a:ext cx="7162108" cy="76862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Rectangle 19"/>
          <p:cNvSpPr/>
          <p:nvPr/>
        </p:nvSpPr>
        <p:spPr>
          <a:xfrm>
            <a:off x="4234381" y="4539991"/>
            <a:ext cx="7162108" cy="7686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bn-IN" sz="4000" dirty="0">
                <a:solidFill>
                  <a:schemeClr val="tx1"/>
                </a:solidFill>
                <a:latin typeface="NikoshBAN" panose="02000000000000000000" pitchFamily="2" charset="0"/>
                <a:cs typeface="NikoshBAN" panose="02000000000000000000" pitchFamily="2" charset="0"/>
              </a:rPr>
              <a:t>বতমানে কাজ নেই বললেই চলে </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06797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plus(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amond(in)">
                                      <p:cBhvr>
                                        <p:cTn id="21" dur="2000"/>
                                        <p:tgtEl>
                                          <p:spTgt spid="9"/>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amond(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Left)">
                                      <p:cBhvr>
                                        <p:cTn id="29" dur="2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20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heckerboard(across)">
                                      <p:cBhvr>
                                        <p:cTn id="45" dur="2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ircle(in)">
                                      <p:cBhvr>
                                        <p:cTn id="50" dur="2000"/>
                                        <p:tgtEl>
                                          <p:spTgt spid="20"/>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circle(in)">
                                      <p:cBhvr>
                                        <p:cTn id="5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6" grpId="0" animBg="1"/>
      <p:bldP spid="17"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Stored Data 13"/>
          <p:cNvSpPr/>
          <p:nvPr/>
        </p:nvSpPr>
        <p:spPr>
          <a:xfrm rot="19468788">
            <a:off x="10128940" y="546784"/>
            <a:ext cx="2078480" cy="612648"/>
          </a:xfrm>
          <a:prstGeom prst="flowChartOnlineStorag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bn-IN" sz="36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endParaRPr lang="en-US" sz="3600" dirty="0">
              <a:ln w="0"/>
              <a:solidFill>
                <a:schemeClr val="bg1"/>
              </a:solidFill>
              <a:effectLst>
                <a:outerShdw blurRad="38100" dist="19050" dir="2700000" algn="tl" rotWithShape="0">
                  <a:schemeClr val="dk1">
                    <a:alpha val="40000"/>
                  </a:schemeClr>
                </a:outerShdw>
              </a:effectLst>
            </a:endParaRPr>
          </a:p>
        </p:txBody>
      </p:sp>
      <p:sp>
        <p:nvSpPr>
          <p:cNvPr id="15" name="TextBox 14"/>
          <p:cNvSpPr txBox="1"/>
          <p:nvPr/>
        </p:nvSpPr>
        <p:spPr>
          <a:xfrm>
            <a:off x="450575" y="499165"/>
            <a:ext cx="5565913" cy="707886"/>
          </a:xfrm>
          <a:prstGeom prst="rect">
            <a:avLst/>
          </a:prstGeom>
          <a:noFill/>
        </p:spPr>
        <p:txBody>
          <a:bodyPr wrap="square" rtlCol="0">
            <a:spAutoFit/>
          </a:bodyPr>
          <a:lstStyle/>
          <a:p>
            <a:r>
              <a:rPr lang="bn-IN" sz="4000" i="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প্রশ্নগুলোর উত্তর লেখঃ </a:t>
            </a:r>
            <a:endParaRPr lang="en-US" sz="4000" i="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TextBox 15"/>
          <p:cNvSpPr txBox="1"/>
          <p:nvPr/>
        </p:nvSpPr>
        <p:spPr>
          <a:xfrm>
            <a:off x="920573" y="1638873"/>
            <a:ext cx="5565913" cy="707886"/>
          </a:xfrm>
          <a:prstGeom prst="rect">
            <a:avLst/>
          </a:prstGeom>
          <a:noFill/>
        </p:spPr>
        <p:txBody>
          <a:bodyPr wrap="square" rtlCol="0">
            <a:spAutoFit/>
          </a:bodyPr>
          <a:lstStyle/>
          <a:p>
            <a:r>
              <a:rPr lang="bn-IN" sz="40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জাতিসংঘ কী? </a:t>
            </a:r>
            <a:endParaRPr lang="en-US" sz="40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TextBox 16"/>
          <p:cNvSpPr txBox="1"/>
          <p:nvPr/>
        </p:nvSpPr>
        <p:spPr>
          <a:xfrm>
            <a:off x="892671" y="3461587"/>
            <a:ext cx="7914008" cy="1323439"/>
          </a:xfrm>
          <a:prstGeom prst="rect">
            <a:avLst/>
          </a:prstGeom>
          <a:noFill/>
        </p:spPr>
        <p:txBody>
          <a:bodyPr wrap="square" rtlCol="0">
            <a:spAutoFit/>
          </a:bodyPr>
          <a:lstStyle/>
          <a:p>
            <a:r>
              <a:rPr lang="bn-IN" sz="40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বিভিন্ন দেশ ও জনগনের মধ্যে বন্ধুত্ব ও ভ্রাতৃত্ব প্রয়োজন কেন?</a:t>
            </a:r>
            <a:endParaRPr lang="en-US" sz="40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898" y="1351722"/>
            <a:ext cx="2135373" cy="1786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Freeform 18"/>
          <p:cNvSpPr/>
          <p:nvPr/>
        </p:nvSpPr>
        <p:spPr>
          <a:xfrm rot="17681032">
            <a:off x="506837" y="1815712"/>
            <a:ext cx="451728" cy="347626"/>
          </a:xfrm>
          <a:custGeom>
            <a:avLst/>
            <a:gdLst>
              <a:gd name="connsiteX0" fmla="*/ 0 w 1672045"/>
              <a:gd name="connsiteY0" fmla="*/ 130628 h 1240971"/>
              <a:gd name="connsiteX1" fmla="*/ 770708 w 1672045"/>
              <a:gd name="connsiteY1" fmla="*/ 1005840 h 1240971"/>
              <a:gd name="connsiteX2" fmla="*/ 1672045 w 1672045"/>
              <a:gd name="connsiteY2" fmla="*/ 1240971 h 1240971"/>
              <a:gd name="connsiteX3" fmla="*/ 1058091 w 1672045"/>
              <a:gd name="connsiteY3" fmla="*/ 0 h 1240971"/>
              <a:gd name="connsiteX4" fmla="*/ 0 w 1672045"/>
              <a:gd name="connsiteY4" fmla="*/ 130628 h 1240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045" h="1240971">
                <a:moveTo>
                  <a:pt x="0" y="130628"/>
                </a:moveTo>
                <a:lnTo>
                  <a:pt x="770708" y="1005840"/>
                </a:lnTo>
                <a:lnTo>
                  <a:pt x="1672045" y="1240971"/>
                </a:lnTo>
                <a:lnTo>
                  <a:pt x="1058091" y="0"/>
                </a:lnTo>
                <a:lnTo>
                  <a:pt x="0" y="130628"/>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7681032">
            <a:off x="475866" y="3644257"/>
            <a:ext cx="483799" cy="365760"/>
          </a:xfrm>
          <a:custGeom>
            <a:avLst/>
            <a:gdLst>
              <a:gd name="connsiteX0" fmla="*/ 0 w 1672045"/>
              <a:gd name="connsiteY0" fmla="*/ 130628 h 1240971"/>
              <a:gd name="connsiteX1" fmla="*/ 770708 w 1672045"/>
              <a:gd name="connsiteY1" fmla="*/ 1005840 h 1240971"/>
              <a:gd name="connsiteX2" fmla="*/ 1672045 w 1672045"/>
              <a:gd name="connsiteY2" fmla="*/ 1240971 h 1240971"/>
              <a:gd name="connsiteX3" fmla="*/ 1058091 w 1672045"/>
              <a:gd name="connsiteY3" fmla="*/ 0 h 1240971"/>
              <a:gd name="connsiteX4" fmla="*/ 0 w 1672045"/>
              <a:gd name="connsiteY4" fmla="*/ 130628 h 1240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045" h="1240971">
                <a:moveTo>
                  <a:pt x="0" y="130628"/>
                </a:moveTo>
                <a:lnTo>
                  <a:pt x="770708" y="1005840"/>
                </a:lnTo>
                <a:lnTo>
                  <a:pt x="1672045" y="1240971"/>
                </a:lnTo>
                <a:lnTo>
                  <a:pt x="1058091" y="0"/>
                </a:lnTo>
                <a:lnTo>
                  <a:pt x="0" y="130628"/>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679" y="3496532"/>
            <a:ext cx="2781300" cy="1647825"/>
          </a:xfrm>
          <a:prstGeom prst="rect">
            <a:avLst/>
          </a:prstGeom>
          <a:ln w="228600" cap="sq" cmpd="thickThin">
            <a:solidFill>
              <a:srgbClr val="000000"/>
            </a:solidFill>
            <a:prstDash val="solid"/>
            <a:miter lim="800000"/>
          </a:ln>
          <a:effectLst>
            <a:innerShdw blurRad="76200">
              <a:srgbClr val="000000"/>
            </a:innerShdw>
          </a:effectLst>
        </p:spPr>
      </p:pic>
      <p:sp>
        <p:nvSpPr>
          <p:cNvPr id="10" name="TextBox 9"/>
          <p:cNvSpPr txBox="1"/>
          <p:nvPr/>
        </p:nvSpPr>
        <p:spPr>
          <a:xfrm>
            <a:off x="892671" y="2316692"/>
            <a:ext cx="5565913" cy="1323439"/>
          </a:xfrm>
          <a:prstGeom prst="rect">
            <a:avLst/>
          </a:prstGeom>
          <a:noFill/>
        </p:spPr>
        <p:txBody>
          <a:bodyPr wrap="square" rtlCol="0">
            <a:spAutoFit/>
          </a:bodyPr>
          <a:lstStyle/>
          <a:p>
            <a:r>
              <a:rPr lang="bn-IN" sz="40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নিরাপত্তা পরিষদের সদস্য রাষ্ট্র কারা? </a:t>
            </a:r>
            <a:endParaRPr lang="en-US" sz="40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Freeform 10"/>
          <p:cNvSpPr/>
          <p:nvPr/>
        </p:nvSpPr>
        <p:spPr>
          <a:xfrm rot="17681032">
            <a:off x="475865" y="2514589"/>
            <a:ext cx="483799" cy="365760"/>
          </a:xfrm>
          <a:custGeom>
            <a:avLst/>
            <a:gdLst>
              <a:gd name="connsiteX0" fmla="*/ 0 w 1672045"/>
              <a:gd name="connsiteY0" fmla="*/ 130628 h 1240971"/>
              <a:gd name="connsiteX1" fmla="*/ 770708 w 1672045"/>
              <a:gd name="connsiteY1" fmla="*/ 1005840 h 1240971"/>
              <a:gd name="connsiteX2" fmla="*/ 1672045 w 1672045"/>
              <a:gd name="connsiteY2" fmla="*/ 1240971 h 1240971"/>
              <a:gd name="connsiteX3" fmla="*/ 1058091 w 1672045"/>
              <a:gd name="connsiteY3" fmla="*/ 0 h 1240971"/>
              <a:gd name="connsiteX4" fmla="*/ 0 w 1672045"/>
              <a:gd name="connsiteY4" fmla="*/ 130628 h 1240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045" h="1240971">
                <a:moveTo>
                  <a:pt x="0" y="130628"/>
                </a:moveTo>
                <a:lnTo>
                  <a:pt x="770708" y="1005840"/>
                </a:lnTo>
                <a:lnTo>
                  <a:pt x="1672045" y="1240971"/>
                </a:lnTo>
                <a:lnTo>
                  <a:pt x="1058091" y="0"/>
                </a:lnTo>
                <a:lnTo>
                  <a:pt x="0" y="130628"/>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495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0-#ppt_w/2"/>
                                          </p:val>
                                        </p:tav>
                                        <p:tav tm="100000">
                                          <p:val>
                                            <p:strVal val="#ppt_x"/>
                                          </p:val>
                                        </p:tav>
                                      </p:tavLst>
                                    </p:anim>
                                    <p:anim calcmode="lin" valueType="num">
                                      <p:cBhvr additive="base">
                                        <p:cTn id="22" dur="10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0-#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1+#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000" fill="hold"/>
                                        <p:tgtEl>
                                          <p:spTgt spid="20"/>
                                        </p:tgtEl>
                                        <p:attrNameLst>
                                          <p:attrName>ppt_x</p:attrName>
                                        </p:attrNameLst>
                                      </p:cBhvr>
                                      <p:tavLst>
                                        <p:tav tm="0">
                                          <p:val>
                                            <p:strVal val="1+#ppt_w/2"/>
                                          </p:val>
                                        </p:tav>
                                        <p:tav tm="100000">
                                          <p:val>
                                            <p:strVal val="#ppt_x"/>
                                          </p:val>
                                        </p:tav>
                                      </p:tavLst>
                                    </p:anim>
                                    <p:anim calcmode="lin" valueType="num">
                                      <p:cBhvr additive="base">
                                        <p:cTn id="36" dur="10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000" fill="hold"/>
                                        <p:tgtEl>
                                          <p:spTgt spid="21"/>
                                        </p:tgtEl>
                                        <p:attrNameLst>
                                          <p:attrName>ppt_x</p:attrName>
                                        </p:attrNameLst>
                                      </p:cBhvr>
                                      <p:tavLst>
                                        <p:tav tm="0">
                                          <p:val>
                                            <p:strVal val="1+#ppt_w/2"/>
                                          </p:val>
                                        </p:tav>
                                        <p:tav tm="100000">
                                          <p:val>
                                            <p:strVal val="#ppt_x"/>
                                          </p:val>
                                        </p:tav>
                                      </p:tavLst>
                                    </p:anim>
                                    <p:anim calcmode="lin" valueType="num">
                                      <p:cBhvr additive="base">
                                        <p:cTn id="40"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P spid="20" grpId="0" animBg="1"/>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7314" y="0"/>
            <a:ext cx="1892600" cy="769441"/>
          </a:xfrm>
          <a:prstGeom prst="rect">
            <a:avLst/>
          </a:prstGeom>
          <a:noFill/>
        </p:spPr>
        <p:txBody>
          <a:bodyPr wrap="square" rtlCol="0">
            <a:spAutoFit/>
          </a:bodyPr>
          <a:lstStyle/>
          <a:p>
            <a:pPr algn="ctr"/>
            <a:r>
              <a:rPr lang="bn-IN" sz="4400" i="1" u="sng"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4400" i="1" u="sng"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Vertical Scroll 3"/>
          <p:cNvSpPr/>
          <p:nvPr/>
        </p:nvSpPr>
        <p:spPr>
          <a:xfrm>
            <a:off x="317256" y="2032424"/>
            <a:ext cx="5328170" cy="3799999"/>
          </a:xfrm>
          <a:prstGeom prst="verticalScroll">
            <a:avLst/>
          </a:prstGeom>
          <a:solidFill>
            <a:schemeClr val="accent6">
              <a:lumMod val="60000"/>
              <a:lumOff val="40000"/>
            </a:schemeClr>
          </a:solidFill>
        </p:spPr>
        <p:txBody>
          <a:bodyPr wrap="square">
            <a:spAutoFit/>
          </a:bodyPr>
          <a:lstStyle/>
          <a:p>
            <a:r>
              <a:rPr lang="bn-IN" sz="28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 ইমরান হোসেন</a:t>
            </a:r>
          </a:p>
          <a:p>
            <a:r>
              <a:rPr lang="bn-IN" sz="28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শিক্ষক</a:t>
            </a:r>
          </a:p>
          <a:p>
            <a:r>
              <a:rPr lang="bn-IN" sz="28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কাট্টলী নূরুল হক চৌধুরী সরকারি প্রাথমিক বিদ্যালয়</a:t>
            </a:r>
          </a:p>
          <a:p>
            <a:r>
              <a:rPr lang="bn-IN" sz="28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পাহাড়তলী, চট্টগ্রাম।</a:t>
            </a:r>
          </a:p>
          <a:p>
            <a:r>
              <a:rPr lang="bn-IN" sz="28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০১৮১৯৮৯৩১৩৫</a:t>
            </a:r>
          </a:p>
          <a:p>
            <a:r>
              <a:rPr lang="en-US" sz="28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emran81hossen@gmail.com</a:t>
            </a:r>
            <a:r>
              <a:rPr lang="bn-IN" sz="28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917" y="127424"/>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flipH="1">
            <a:off x="7191881" y="1956988"/>
            <a:ext cx="4755644" cy="4326731"/>
          </a:xfrm>
          <a:prstGeom prst="verticalScroll">
            <a:avLst/>
          </a:prstGeom>
          <a:solidFill>
            <a:schemeClr val="accent3">
              <a:lumMod val="75000"/>
            </a:schemeClr>
          </a:solidFill>
        </p:spPr>
        <p:txBody>
          <a:bodyPr wrap="square" rtlCol="0">
            <a:spAutoFit/>
          </a:bodyPr>
          <a:lstStyle/>
          <a:p>
            <a:r>
              <a:rPr lang="bn-IN" sz="3200" i="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পঞ্চম শ্রেণি</a:t>
            </a:r>
          </a:p>
          <a:p>
            <a:r>
              <a:rPr lang="bn-IN" sz="3200" i="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বাংলাদেশ ও বিশ্বপরিচয় </a:t>
            </a:r>
          </a:p>
          <a:p>
            <a:r>
              <a:rPr lang="bn-IN" sz="3200" i="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 ১২ বাংলাদেশ ও বিশ্ব</a:t>
            </a:r>
            <a:r>
              <a:rPr lang="en-US" sz="3200" i="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i="1" dirty="0" err="1">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পরিচয়</a:t>
            </a:r>
            <a:r>
              <a:rPr lang="en-US" sz="3200" i="1">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sz="3200" i="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3200" i="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পাঠ্যাংশঃ ১ জাতিসংঘ</a:t>
            </a:r>
          </a:p>
          <a:p>
            <a:r>
              <a:rPr lang="bn-IN" sz="3200" i="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পৃষ্ঠাঃ ৯২-৯৩ </a:t>
            </a:r>
          </a:p>
        </p:txBody>
      </p:sp>
      <p:grpSp>
        <p:nvGrpSpPr>
          <p:cNvPr id="6" name="Group 5"/>
          <p:cNvGrpSpPr/>
          <p:nvPr/>
        </p:nvGrpSpPr>
        <p:grpSpPr>
          <a:xfrm>
            <a:off x="5323683" y="2599005"/>
            <a:ext cx="2220702" cy="2184328"/>
            <a:chOff x="5323683" y="2599005"/>
            <a:chExt cx="2220702" cy="2184328"/>
          </a:xfrm>
        </p:grpSpPr>
        <p:sp>
          <p:nvSpPr>
            <p:cNvPr id="10" name="Oval 9"/>
            <p:cNvSpPr/>
            <p:nvPr/>
          </p:nvSpPr>
          <p:spPr>
            <a:xfrm rot="19006943">
              <a:off x="6072430" y="2623229"/>
              <a:ext cx="662609" cy="216010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3010185">
              <a:off x="6133028" y="2638749"/>
              <a:ext cx="662609" cy="2160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0800000">
              <a:off x="6119873" y="2599005"/>
              <a:ext cx="662609" cy="21601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200000">
              <a:off x="6072430" y="2638551"/>
              <a:ext cx="662609" cy="216010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840" y="127424"/>
            <a:ext cx="1561161" cy="1829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4805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112475" y="124273"/>
            <a:ext cx="1953937" cy="1815738"/>
            <a:chOff x="9887188" y="521838"/>
            <a:chExt cx="1953937" cy="1815738"/>
          </a:xfrm>
        </p:grpSpPr>
        <p:sp>
          <p:nvSpPr>
            <p:cNvPr id="2" name="Chord 1"/>
            <p:cNvSpPr/>
            <p:nvPr/>
          </p:nvSpPr>
          <p:spPr>
            <a:xfrm rot="6740907">
              <a:off x="9956288" y="452738"/>
              <a:ext cx="1815738" cy="1953937"/>
            </a:xfrm>
            <a:prstGeom prst="chor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124661" y="781878"/>
              <a:ext cx="1478991" cy="1077218"/>
            </a:xfrm>
            <a:prstGeom prst="rect">
              <a:avLst/>
            </a:prstGeom>
            <a:noFill/>
          </p:spPr>
          <p:txBody>
            <a:bodyPr wrap="square" rtlCol="0">
              <a:spAutoFit/>
            </a:bodyPr>
            <a:lstStyle/>
            <a:p>
              <a:pPr algn="ctr"/>
              <a:r>
                <a:rPr lang="bn-IN" sz="3200" dirty="0">
                  <a:latin typeface="NikoshBAN" panose="02000000000000000000" pitchFamily="2" charset="0"/>
                  <a:cs typeface="NikoshBAN" panose="02000000000000000000" pitchFamily="2" charset="0"/>
                </a:rPr>
                <a:t>পরিকল্পিত কাজ</a:t>
              </a:r>
              <a:endParaRPr lang="en-US" sz="3200" dirty="0">
                <a:latin typeface="NikoshBAN" panose="02000000000000000000" pitchFamily="2" charset="0"/>
                <a:cs typeface="NikoshBAN" panose="02000000000000000000" pitchFamily="2" charset="0"/>
              </a:endParaRPr>
            </a:p>
          </p:txBody>
        </p:sp>
      </p:grpSp>
      <p:pic>
        <p:nvPicPr>
          <p:cNvPr id="5" name="Picture 4"/>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72096" y="84403"/>
            <a:ext cx="2409825" cy="1895475"/>
          </a:xfrm>
          <a:prstGeom prst="rect">
            <a:avLst/>
          </a:prstGeom>
        </p:spPr>
      </p:pic>
      <p:sp>
        <p:nvSpPr>
          <p:cNvPr id="7" name="TextBox 6"/>
          <p:cNvSpPr txBox="1"/>
          <p:nvPr/>
        </p:nvSpPr>
        <p:spPr>
          <a:xfrm>
            <a:off x="1934818" y="4044743"/>
            <a:ext cx="9687340" cy="1323439"/>
          </a:xfrm>
          <a:prstGeom prst="rect">
            <a:avLst/>
          </a:prstGeom>
          <a:noFill/>
        </p:spPr>
        <p:txBody>
          <a:bodyPr wrap="square" rtlCol="0">
            <a:spAutoFit/>
          </a:bodyPr>
          <a:lstStyle/>
          <a:p>
            <a:r>
              <a:rPr lang="bn-IN" sz="40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জাতিসংঘ দিবস কত তারিখ? এ দিনটি উদযাপন করতে বিদ্যালয়ে আমরা কী কী করতে পারি?</a:t>
            </a:r>
            <a:endParaRPr lang="en-US" sz="40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1577008" y="2790079"/>
            <a:ext cx="5514651" cy="707886"/>
          </a:xfrm>
          <a:prstGeom prst="rect">
            <a:avLst/>
          </a:prstGeom>
        </p:spPr>
        <p:txBody>
          <a:bodyPr wrap="none">
            <a:spAutoFit/>
          </a:bodyPr>
          <a:lstStyle/>
          <a:p>
            <a:r>
              <a:rPr lang="en-US" sz="4000" i="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আন্তর্জাতিক</a:t>
            </a:r>
            <a:r>
              <a:rPr lang="en-US" sz="40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আদালতের</a:t>
            </a:r>
            <a:r>
              <a:rPr lang="en-US" sz="40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40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40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9" name="Isosceles Triangle 8"/>
          <p:cNvSpPr/>
          <p:nvPr/>
        </p:nvSpPr>
        <p:spPr>
          <a:xfrm>
            <a:off x="940904" y="2749714"/>
            <a:ext cx="636104" cy="6096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1298714" y="3906092"/>
            <a:ext cx="636104" cy="6096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49901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1" presetClass="entr" presetSubtype="0" fill="hold" grpId="0" nodeType="withEffect">
                                  <p:stCondLst>
                                    <p:cond delay="0"/>
                                  </p:stCondLst>
                                  <p:iterate type="wd">
                                    <p:tmPct val="10000"/>
                                  </p:iterate>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1" dur="1000" fill="hold"/>
                                        <p:tgtEl>
                                          <p:spTgt spid="8"/>
                                        </p:tgtEl>
                                        <p:attrNameLst>
                                          <p:attrName>ppt_y</p:attrName>
                                        </p:attrNameLst>
                                      </p:cBhvr>
                                      <p:tavLst>
                                        <p:tav tm="0">
                                          <p:val>
                                            <p:strVal val="#ppt_y"/>
                                          </p:val>
                                        </p:tav>
                                        <p:tav tm="100000">
                                          <p:val>
                                            <p:strVal val="#ppt_y"/>
                                          </p:val>
                                        </p:tav>
                                      </p:tavLst>
                                    </p:anim>
                                    <p:anim calcmode="lin" valueType="num">
                                      <p:cBhvr>
                                        <p:cTn id="12"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3"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4" dur="1000" tmFilter="0,0; .5, 1; 1, 1"/>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41" presetClass="entr" presetSubtype="0" fill="hold" grpId="0" nodeType="withEffect">
                                  <p:stCondLst>
                                    <p:cond delay="0"/>
                                  </p:stCondLst>
                                  <p:iterate type="wd">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 calcmode="lin" valueType="num">
                                      <p:cBhvr>
                                        <p:cTn id="24"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169817"/>
            <a:ext cx="7014754" cy="6611982"/>
          </a:xfrm>
          <a:prstGeom prst="rect">
            <a:avLst/>
          </a:prstGeom>
        </p:spPr>
      </p:pic>
      <p:grpSp>
        <p:nvGrpSpPr>
          <p:cNvPr id="11" name="Group 10"/>
          <p:cNvGrpSpPr/>
          <p:nvPr/>
        </p:nvGrpSpPr>
        <p:grpSpPr>
          <a:xfrm>
            <a:off x="10590664" y="183425"/>
            <a:ext cx="1392070" cy="1130632"/>
            <a:chOff x="10446660" y="862694"/>
            <a:chExt cx="783146" cy="727568"/>
          </a:xfrm>
        </p:grpSpPr>
        <p:pic>
          <p:nvPicPr>
            <p:cNvPr id="12" name="Picture 1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0446660" y="988618"/>
              <a:ext cx="783146" cy="601644"/>
            </a:xfrm>
            <a:prstGeom prst="rect">
              <a:avLst/>
            </a:prstGeom>
            <a:noFill/>
            <a:ln>
              <a:noFill/>
            </a:ln>
          </p:spPr>
        </p:pic>
        <p:pic>
          <p:nvPicPr>
            <p:cNvPr id="13" name="Picture 12"/>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0535479" y="862694"/>
              <a:ext cx="453696" cy="340272"/>
            </a:xfrm>
            <a:prstGeom prst="rect">
              <a:avLst/>
            </a:prstGeom>
            <a:noFill/>
            <a:ln>
              <a:noFill/>
            </a:ln>
          </p:spPr>
        </p:pic>
      </p:grpSp>
    </p:spTree>
    <p:extLst>
      <p:ext uri="{BB962C8B-B14F-4D97-AF65-F5344CB8AC3E}">
        <p14:creationId xmlns:p14="http://schemas.microsoft.com/office/powerpoint/2010/main" val="42307079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528" y="94072"/>
            <a:ext cx="2962142" cy="707886"/>
          </a:xfrm>
          <a:prstGeom prst="rect">
            <a:avLst/>
          </a:prstGeom>
          <a:noFill/>
        </p:spPr>
        <p:txBody>
          <a:bodyPr wrap="square" rtlCol="0">
            <a:spAutoFit/>
          </a:bodyPr>
          <a:lstStyle/>
          <a:p>
            <a:r>
              <a:rPr lang="bn-IN" sz="4000" u="sng"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 </a:t>
            </a:r>
            <a:r>
              <a:rPr lang="en-US" sz="4000" u="sng"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3" name="TextBox 2"/>
          <p:cNvSpPr txBox="1"/>
          <p:nvPr/>
        </p:nvSpPr>
        <p:spPr>
          <a:xfrm>
            <a:off x="515528" y="617533"/>
            <a:ext cx="4705829" cy="1406188"/>
          </a:xfrm>
          <a:prstGeom prst="notchedRightArrow">
            <a:avLst/>
          </a:prstGeom>
          <a:solidFill>
            <a:schemeClr val="accent5">
              <a:lumMod val="75000"/>
            </a:schemeClr>
          </a:solidFill>
        </p:spPr>
        <p:txBody>
          <a:bodyPr wrap="square" rtlCol="0">
            <a:spAutoFit/>
          </a:bodyPr>
          <a:lstStyle/>
          <a:p>
            <a:r>
              <a:rPr lang="bn-IN" sz="4000" i="1" dirty="0">
                <a:solidFill>
                  <a:srgbClr val="002060"/>
                </a:solidFill>
                <a:latin typeface="NikoshBAN" panose="02000000000000000000" pitchFamily="2" charset="0"/>
                <a:cs typeface="NikoshBAN" panose="02000000000000000000" pitchFamily="2" charset="0"/>
              </a:rPr>
              <a:t>পাঠ শেষে শিক্ষার্থীরা...</a:t>
            </a:r>
            <a:endParaRPr lang="en-US" sz="4000" i="1"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608294" y="1831565"/>
            <a:ext cx="11192768" cy="3214152"/>
          </a:xfrm>
          <a:prstGeom prst="flowChartPunchedTape">
            <a:avLst/>
          </a:prstGeom>
          <a:solidFill>
            <a:schemeClr val="bg2"/>
          </a:solidFill>
        </p:spPr>
        <p:txBody>
          <a:bodyPr wrap="square" rtlCol="0">
            <a:spAutoFit/>
          </a:bodyPr>
          <a:lstStyle/>
          <a:p>
            <a:pPr algn="ctr"/>
            <a:r>
              <a:rPr lang="bn-IN" sz="4000" dirty="0">
                <a:solidFill>
                  <a:srgbClr val="002060"/>
                </a:solidFill>
                <a:latin typeface="NikoshBAN" panose="02000000000000000000" pitchFamily="2" charset="0"/>
                <a:cs typeface="NikoshBAN" panose="02000000000000000000" pitchFamily="2" charset="0"/>
              </a:rPr>
              <a:t>১৬.১.১ বিশ্বের বিভিন্ন দেশ ও জনগনের মধ্যে বন্ধুত্ব ও ভ্রাতৃত্বের গুরুত্ব বলতে পারবে।</a:t>
            </a:r>
          </a:p>
          <a:p>
            <a:pPr algn="ctr"/>
            <a:r>
              <a:rPr lang="bn-IN" sz="4000" dirty="0">
                <a:solidFill>
                  <a:srgbClr val="002060"/>
                </a:solidFill>
                <a:latin typeface="NikoshBAN" panose="02000000000000000000" pitchFamily="2" charset="0"/>
                <a:cs typeface="NikoshBAN" panose="02000000000000000000" pitchFamily="2" charset="0"/>
              </a:rPr>
              <a:t>১৬.৩.১ জাতিসংঘ কী বলতে পারবে।</a:t>
            </a:r>
          </a:p>
        </p:txBody>
      </p:sp>
    </p:spTree>
    <p:extLst>
      <p:ext uri="{BB962C8B-B14F-4D97-AF65-F5344CB8AC3E}">
        <p14:creationId xmlns:p14="http://schemas.microsoft.com/office/powerpoint/2010/main" val="3510106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629" y="451608"/>
            <a:ext cx="3184949" cy="21582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629" y="3874190"/>
            <a:ext cx="3282139" cy="21774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858" y="1748458"/>
            <a:ext cx="3486276" cy="30620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2206" y="578782"/>
            <a:ext cx="3243260" cy="19038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2206" y="3874190"/>
            <a:ext cx="3243260" cy="21582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4731925" y="4810539"/>
            <a:ext cx="2962142" cy="707886"/>
          </a:xfrm>
          <a:prstGeom prst="rect">
            <a:avLst/>
          </a:prstGeom>
          <a:noFill/>
        </p:spPr>
        <p:txBody>
          <a:bodyPr wrap="square" rtlCol="0">
            <a:spAutoFit/>
          </a:bodyPr>
          <a:lstStyle/>
          <a:p>
            <a:pPr algn="ctr"/>
            <a:r>
              <a:rPr lang="en-US" sz="4000" i="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a:t>
            </a:r>
            <a:endParaRPr lang="en-US" sz="4000" i="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484032" y="2571612"/>
            <a:ext cx="2962142" cy="707886"/>
          </a:xfrm>
          <a:prstGeom prst="rect">
            <a:avLst/>
          </a:prstGeom>
          <a:noFill/>
        </p:spPr>
        <p:txBody>
          <a:bodyPr wrap="square" rtlCol="0">
            <a:spAutoFit/>
          </a:bodyPr>
          <a:lstStyle/>
          <a:p>
            <a:pPr algn="ct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লন্ডন</a:t>
            </a:r>
            <a:endPar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532627" y="6051688"/>
            <a:ext cx="2962142" cy="707886"/>
          </a:xfrm>
          <a:prstGeom prst="rect">
            <a:avLst/>
          </a:prstGeom>
          <a:noFill/>
        </p:spPr>
        <p:txBody>
          <a:bodyPr wrap="square" rtlCol="0">
            <a:spAutoFit/>
          </a:bodyPr>
          <a:lstStyle/>
          <a:p>
            <a:pPr algn="ct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ফ্রান্স</a:t>
            </a:r>
            <a:endPar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8876017" y="6032432"/>
            <a:ext cx="2962142" cy="707886"/>
          </a:xfrm>
          <a:prstGeom prst="rect">
            <a:avLst/>
          </a:prstGeom>
          <a:noFill/>
        </p:spPr>
        <p:txBody>
          <a:bodyPr wrap="square" rtlCol="0">
            <a:spAutoFit/>
          </a:bodyPr>
          <a:lstStyle/>
          <a:p>
            <a:pPr algn="ct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আমেরিকা</a:t>
            </a:r>
            <a:endPar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8862765" y="2482675"/>
            <a:ext cx="2962142" cy="707886"/>
          </a:xfrm>
          <a:prstGeom prst="rect">
            <a:avLst/>
          </a:prstGeom>
          <a:noFill/>
        </p:spPr>
        <p:txBody>
          <a:bodyPr wrap="square" rtlCol="0">
            <a:spAutoFit/>
          </a:bodyPr>
          <a:lstStyle/>
          <a:p>
            <a:pPr algn="ct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ইতালি</a:t>
            </a:r>
            <a:endPar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9383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2037804" y="574765"/>
            <a:ext cx="8490857" cy="542108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022" y="3637547"/>
            <a:ext cx="1155926" cy="1055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196" y="2325334"/>
            <a:ext cx="1208782" cy="1197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791" y="2291676"/>
            <a:ext cx="1146444" cy="1227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145" y="2325334"/>
            <a:ext cx="1420519" cy="1206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9752" y="1082504"/>
            <a:ext cx="1359172" cy="10600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6883" y="4750376"/>
            <a:ext cx="1105037" cy="1137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7242" y="3627038"/>
            <a:ext cx="1741779" cy="1066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42145" y="4733453"/>
            <a:ext cx="1420519" cy="1179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50912" y="1082504"/>
            <a:ext cx="2031471" cy="1074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38634" y="4733453"/>
            <a:ext cx="1290977" cy="1190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40010" y="1074885"/>
            <a:ext cx="1264468" cy="1074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 name="Pictur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87" y="2318718"/>
            <a:ext cx="1408197" cy="1189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 name="Picture 3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84436" y="4743070"/>
            <a:ext cx="1341664" cy="115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61530" y="3637547"/>
            <a:ext cx="1337487" cy="1052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51340" y="4750376"/>
            <a:ext cx="1363027" cy="11539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 name="Picture 3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078630" y="1082504"/>
            <a:ext cx="1222466" cy="1074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 name="Picture 4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538304" y="3627038"/>
            <a:ext cx="2265996" cy="1066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2" name="Picture 4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416627" y="1082504"/>
            <a:ext cx="1741779" cy="1040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3" name="Picture 4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021954" y="2242878"/>
            <a:ext cx="1323015" cy="1227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4" name="Picture 4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37885" y="3632292"/>
            <a:ext cx="1144498" cy="1055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 name="TextBox 44"/>
          <p:cNvSpPr txBox="1"/>
          <p:nvPr/>
        </p:nvSpPr>
        <p:spPr>
          <a:xfrm>
            <a:off x="2893420" y="6052830"/>
            <a:ext cx="6779624" cy="707886"/>
          </a:xfrm>
          <a:prstGeom prst="rect">
            <a:avLst/>
          </a:prstGeom>
          <a:noFill/>
        </p:spPr>
        <p:txBody>
          <a:bodyPr wrap="square" rtlCol="0">
            <a:spAutoFit/>
          </a:bodyPr>
          <a:lstStyle/>
          <a:p>
            <a:pPr algn="ct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পৃথিবীতে </a:t>
            </a:r>
            <a:r>
              <a:rPr lang="en-US" sz="4000" i="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a:t>
            </a: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 ১৯৫টি দেশ আছে। </a:t>
            </a:r>
            <a:endPar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7972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3" presetClass="entr" presetSubtype="16"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childTnLst>
                                </p:cTn>
                              </p:par>
                            </p:childTnLst>
                          </p:cTn>
                        </p:par>
                        <p:par>
                          <p:cTn id="74" fill="hold">
                            <p:stCondLst>
                              <p:cond delay="7000"/>
                            </p:stCondLst>
                            <p:childTnLst>
                              <p:par>
                                <p:cTn id="75" presetID="2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childTnLst>
                                </p:cTn>
                              </p:par>
                            </p:childTnLst>
                          </p:cTn>
                        </p:par>
                        <p:par>
                          <p:cTn id="79" fill="hold">
                            <p:stCondLst>
                              <p:cond delay="7500"/>
                            </p:stCondLst>
                            <p:childTnLst>
                              <p:par>
                                <p:cTn id="80" presetID="23" presetClass="entr" presetSubtype="16"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p:cTn id="82" dur="500" fill="hold"/>
                                        <p:tgtEl>
                                          <p:spTgt spid="28"/>
                                        </p:tgtEl>
                                        <p:attrNameLst>
                                          <p:attrName>ppt_w</p:attrName>
                                        </p:attrNameLst>
                                      </p:cBhvr>
                                      <p:tavLst>
                                        <p:tav tm="0">
                                          <p:val>
                                            <p:fltVal val="0"/>
                                          </p:val>
                                        </p:tav>
                                        <p:tav tm="100000">
                                          <p:val>
                                            <p:strVal val="#ppt_w"/>
                                          </p:val>
                                        </p:tav>
                                      </p:tavLst>
                                    </p:anim>
                                    <p:anim calcmode="lin" valueType="num">
                                      <p:cBhvr>
                                        <p:cTn id="83" dur="500" fill="hold"/>
                                        <p:tgtEl>
                                          <p:spTgt spid="28"/>
                                        </p:tgtEl>
                                        <p:attrNameLst>
                                          <p:attrName>ppt_h</p:attrName>
                                        </p:attrNameLst>
                                      </p:cBhvr>
                                      <p:tavLst>
                                        <p:tav tm="0">
                                          <p:val>
                                            <p:fltVal val="0"/>
                                          </p:val>
                                        </p:tav>
                                        <p:tav tm="100000">
                                          <p:val>
                                            <p:strVal val="#ppt_h"/>
                                          </p:val>
                                        </p:tav>
                                      </p:tavLst>
                                    </p:anim>
                                  </p:childTnLst>
                                </p:cTn>
                              </p:par>
                            </p:childTnLst>
                          </p:cTn>
                        </p:par>
                        <p:par>
                          <p:cTn id="84" fill="hold">
                            <p:stCondLst>
                              <p:cond delay="8000"/>
                            </p:stCondLst>
                            <p:childTnLst>
                              <p:par>
                                <p:cTn id="85" presetID="23" presetClass="entr" presetSubtype="16" fill="hold"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childTnLst>
                                </p:cTn>
                              </p:par>
                            </p:childTnLst>
                          </p:cTn>
                        </p:par>
                        <p:par>
                          <p:cTn id="89" fill="hold">
                            <p:stCondLst>
                              <p:cond delay="8500"/>
                            </p:stCondLst>
                            <p:childTnLst>
                              <p:par>
                                <p:cTn id="90" presetID="23" presetClass="entr" presetSubtype="16" fill="hold" nodeType="after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childTnLst>
                                </p:cTn>
                              </p:par>
                            </p:childTnLst>
                          </p:cTn>
                        </p:par>
                        <p:par>
                          <p:cTn id="94" fill="hold">
                            <p:stCondLst>
                              <p:cond delay="9000"/>
                            </p:stCondLst>
                            <p:childTnLst>
                              <p:par>
                                <p:cTn id="95" presetID="23" presetClass="entr" presetSubtype="16"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p:cTn id="97" dur="500" fill="hold"/>
                                        <p:tgtEl>
                                          <p:spTgt spid="37"/>
                                        </p:tgtEl>
                                        <p:attrNameLst>
                                          <p:attrName>ppt_w</p:attrName>
                                        </p:attrNameLst>
                                      </p:cBhvr>
                                      <p:tavLst>
                                        <p:tav tm="0">
                                          <p:val>
                                            <p:fltVal val="0"/>
                                          </p:val>
                                        </p:tav>
                                        <p:tav tm="100000">
                                          <p:val>
                                            <p:strVal val="#ppt_w"/>
                                          </p:val>
                                        </p:tav>
                                      </p:tavLst>
                                    </p:anim>
                                    <p:anim calcmode="lin" valueType="num">
                                      <p:cBhvr>
                                        <p:cTn id="98" dur="500" fill="hold"/>
                                        <p:tgtEl>
                                          <p:spTgt spid="37"/>
                                        </p:tgtEl>
                                        <p:attrNameLst>
                                          <p:attrName>ppt_h</p:attrName>
                                        </p:attrNameLst>
                                      </p:cBhvr>
                                      <p:tavLst>
                                        <p:tav tm="0">
                                          <p:val>
                                            <p:fltVal val="0"/>
                                          </p:val>
                                        </p:tav>
                                        <p:tav tm="100000">
                                          <p:val>
                                            <p:strVal val="#ppt_h"/>
                                          </p:val>
                                        </p:tav>
                                      </p:tavLst>
                                    </p:anim>
                                  </p:childTnLst>
                                </p:cTn>
                              </p:par>
                            </p:childTnLst>
                          </p:cTn>
                        </p:par>
                        <p:par>
                          <p:cTn id="99" fill="hold">
                            <p:stCondLst>
                              <p:cond delay="9500"/>
                            </p:stCondLst>
                            <p:childTnLst>
                              <p:par>
                                <p:cTn id="100" presetID="23" presetClass="entr" presetSubtype="16"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500" fill="hold"/>
                                        <p:tgtEl>
                                          <p:spTgt spid="34"/>
                                        </p:tgtEl>
                                        <p:attrNameLst>
                                          <p:attrName>ppt_w</p:attrName>
                                        </p:attrNameLst>
                                      </p:cBhvr>
                                      <p:tavLst>
                                        <p:tav tm="0">
                                          <p:val>
                                            <p:fltVal val="0"/>
                                          </p:val>
                                        </p:tav>
                                        <p:tav tm="100000">
                                          <p:val>
                                            <p:strVal val="#ppt_w"/>
                                          </p:val>
                                        </p:tav>
                                      </p:tavLst>
                                    </p:anim>
                                    <p:anim calcmode="lin" valueType="num">
                                      <p:cBhvr>
                                        <p:cTn id="103" dur="500" fill="hold"/>
                                        <p:tgtEl>
                                          <p:spTgt spid="34"/>
                                        </p:tgtEl>
                                        <p:attrNameLst>
                                          <p:attrName>ppt_h</p:attrName>
                                        </p:attrNameLst>
                                      </p:cBhvr>
                                      <p:tavLst>
                                        <p:tav tm="0">
                                          <p:val>
                                            <p:fltVal val="0"/>
                                          </p:val>
                                        </p:tav>
                                        <p:tav tm="100000">
                                          <p:val>
                                            <p:strVal val="#ppt_h"/>
                                          </p:val>
                                        </p:tav>
                                      </p:tavLst>
                                    </p:anim>
                                  </p:childTnLst>
                                </p:cTn>
                              </p:par>
                              <p:par>
                                <p:cTn id="104" presetID="16" presetClass="entr" presetSubtype="21"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barn(inVertical)">
                                      <p:cBhvr>
                                        <p:cTn id="10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5288" y="512859"/>
            <a:ext cx="9980023" cy="707886"/>
          </a:xfrm>
          <a:prstGeom prst="rect">
            <a:avLst/>
          </a:prstGeom>
          <a:noFill/>
        </p:spPr>
        <p:txBody>
          <a:bodyPr wrap="square" rtlCol="0">
            <a:spAutoFit/>
          </a:bodyPr>
          <a:lstStyle/>
          <a:p>
            <a:pPr algn="ct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বিশ্বের সকল দেশের মধ্যে শান্তি প্রতিষ্ঠা করা কি প্রয়োজন আছে?</a:t>
            </a:r>
            <a:endPar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1214842" y="5843750"/>
            <a:ext cx="10580913" cy="707886"/>
          </a:xfrm>
          <a:prstGeom prst="rect">
            <a:avLst/>
          </a:prstGeom>
          <a:noFill/>
        </p:spPr>
        <p:txBody>
          <a:bodyPr wrap="square" rtlCol="0">
            <a:spAutoFit/>
          </a:bodyPr>
          <a:lstStyle/>
          <a:p>
            <a:pPr algn="ct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দ্বিতীয় বিশ্বযুদ্ধের পর  পৃথিবীতে কীভাবে শান্তি প্রতিষ্ঠিত হয়েছিলো?</a:t>
            </a:r>
            <a:endPar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018" y="1429164"/>
            <a:ext cx="3590277" cy="36385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077" y="1533668"/>
            <a:ext cx="3503306" cy="3540403"/>
          </a:xfrm>
          <a:prstGeom prst="rect">
            <a:avLst/>
          </a:prstGeom>
        </p:spPr>
      </p:pic>
      <p:grpSp>
        <p:nvGrpSpPr>
          <p:cNvPr id="9" name="Group 8"/>
          <p:cNvGrpSpPr/>
          <p:nvPr/>
        </p:nvGrpSpPr>
        <p:grpSpPr>
          <a:xfrm>
            <a:off x="3396343" y="1220745"/>
            <a:ext cx="5826034" cy="4269062"/>
            <a:chOff x="3396343" y="1220745"/>
            <a:chExt cx="5826034" cy="4269062"/>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6343" y="1220745"/>
              <a:ext cx="5826034" cy="4269062"/>
            </a:xfrm>
            <a:prstGeom prst="rect">
              <a:avLst/>
            </a:prstGeom>
            <a:ln>
              <a:noFill/>
            </a:ln>
            <a:effectLst>
              <a:softEdge rad="112500"/>
            </a:effectLst>
          </p:spPr>
        </p:pic>
        <p:sp>
          <p:nvSpPr>
            <p:cNvPr id="8" name="Oval 7"/>
            <p:cNvSpPr/>
            <p:nvPr/>
          </p:nvSpPr>
          <p:spPr>
            <a:xfrm>
              <a:off x="5303520" y="2730137"/>
              <a:ext cx="1946366" cy="1084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6411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2000"/>
                                        <p:tgtEl>
                                          <p:spTgt spid="5"/>
                                        </p:tgtEl>
                                      </p:cBhvr>
                                    </p:animEffect>
                                  </p:childTnLst>
                                </p:cTn>
                              </p:par>
                            </p:childTnLst>
                          </p:cTn>
                        </p:par>
                        <p:par>
                          <p:cTn id="8" fill="hold">
                            <p:stCondLst>
                              <p:cond delay="2000"/>
                            </p:stCondLst>
                            <p:childTnLst>
                              <p:par>
                                <p:cTn id="9" presetID="18"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2000"/>
                                        <p:tgtEl>
                                          <p:spTgt spid="4"/>
                                        </p:tgtEl>
                                      </p:cBhvr>
                                    </p:animEffect>
                                  </p:childTnLst>
                                </p:cTn>
                              </p:par>
                            </p:childTnLst>
                          </p:cTn>
                        </p:par>
                        <p:par>
                          <p:cTn id="12" fill="hold">
                            <p:stCondLst>
                              <p:cond delay="4000"/>
                            </p:stCondLst>
                            <p:childTnLst>
                              <p:par>
                                <p:cTn id="13" presetID="18" presetClass="entr" presetSubtype="3"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upRight)">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edge">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trips(downLeft)">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174" y="474081"/>
            <a:ext cx="4426504" cy="58924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460530" y="3050954"/>
            <a:ext cx="5384758" cy="707886"/>
          </a:xfrm>
          <a:prstGeom prst="homePlate">
            <a:avLst/>
          </a:prstGeom>
          <a:solidFill>
            <a:srgbClr val="00B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bn-IN" sz="4000" i="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 আমরা পড়বো</a:t>
            </a:r>
            <a:endParaRPr lang="en-US" sz="4000" i="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87" y="130137"/>
            <a:ext cx="11665345" cy="6602528"/>
          </a:xfrm>
          <a:prstGeom prst="rect">
            <a:avLst/>
          </a:prstGeom>
          <a:ln w="88900" cap="sq" cmpd="thickThin">
            <a:solidFill>
              <a:srgbClr val="000000"/>
            </a:solidFill>
            <a:prstDash val="solid"/>
            <a:miter lim="800000"/>
          </a:ln>
          <a:effectLst>
            <a:innerShdw blurRad="76200">
              <a:srgbClr val="000000"/>
            </a:innerShdw>
          </a:effectLst>
        </p:spPr>
      </p:pic>
      <p:sp>
        <p:nvSpPr>
          <p:cNvPr id="8" name="Rounded Rectangle 7"/>
          <p:cNvSpPr/>
          <p:nvPr/>
        </p:nvSpPr>
        <p:spPr>
          <a:xfrm>
            <a:off x="7752522" y="5452170"/>
            <a:ext cx="421419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i="1" dirty="0">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বিশ্ব মানচিত্রে বাংলাদেশ</a:t>
            </a:r>
            <a:endParaRPr lang="en-US" sz="4000" i="1" dirty="0">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1480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set>
                                      <p:cBhvr>
                                        <p:cTn id="8" dur="1" fill="hold">
                                          <p:stCondLst>
                                            <p:cond delay="999"/>
                                          </p:stCondLst>
                                        </p:cTn>
                                        <p:tgtEl>
                                          <p:spTgt spid="7"/>
                                        </p:tgtEl>
                                        <p:attrNameLst>
                                          <p:attrName>style.visibility</p:attrName>
                                        </p:attrNameLst>
                                      </p:cBhvr>
                                      <p:to>
                                        <p:strVal val="hidden"/>
                                      </p:to>
                                    </p:set>
                                  </p:childTnLst>
                                </p:cTn>
                              </p:par>
                              <p:par>
                                <p:cTn id="9" presetID="23" presetClass="exit" presetSubtype="32" fill="hold" grpId="0" nodeType="withEffect">
                                  <p:stCondLst>
                                    <p:cond delay="0"/>
                                  </p:stCondLst>
                                  <p:childTnLst>
                                    <p:anim calcmode="lin" valueType="num">
                                      <p:cBhvr>
                                        <p:cTn id="10" dur="1000"/>
                                        <p:tgtEl>
                                          <p:spTgt spid="8"/>
                                        </p:tgtEl>
                                        <p:attrNameLst>
                                          <p:attrName>ppt_w</p:attrName>
                                        </p:attrNameLst>
                                      </p:cBhvr>
                                      <p:tavLst>
                                        <p:tav tm="0">
                                          <p:val>
                                            <p:strVal val="ppt_w"/>
                                          </p:val>
                                        </p:tav>
                                        <p:tav tm="100000">
                                          <p:val>
                                            <p:fltVal val="0"/>
                                          </p:val>
                                        </p:tav>
                                      </p:tavLst>
                                    </p:anim>
                                    <p:anim calcmode="lin" valueType="num">
                                      <p:cBhvr>
                                        <p:cTn id="11" dur="1000"/>
                                        <p:tgtEl>
                                          <p:spTgt spid="8"/>
                                        </p:tgtEl>
                                        <p:attrNameLst>
                                          <p:attrName>ppt_h</p:attrName>
                                        </p:attrNameLst>
                                      </p:cBhvr>
                                      <p:tavLst>
                                        <p:tav tm="0">
                                          <p:val>
                                            <p:strVal val="ppt_h"/>
                                          </p:val>
                                        </p:tav>
                                        <p:tav tm="100000">
                                          <p:val>
                                            <p:fltVal val="0"/>
                                          </p:val>
                                        </p:tav>
                                      </p:tavLst>
                                    </p:anim>
                                    <p:set>
                                      <p:cBhvr>
                                        <p:cTn id="12"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2531" y="502575"/>
            <a:ext cx="4401164" cy="5534797"/>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2690949" y="2916030"/>
            <a:ext cx="5663791" cy="707886"/>
          </a:xfrm>
          <a:prstGeom prst="homePlate">
            <a:avLst/>
          </a:prstGeom>
          <a:solidFill>
            <a:srgbClr val="C0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bn-IN" sz="4000" i="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সকলে পাঠ্যবইয়ের ৯২ পৃষ্ঠা খোল</a:t>
            </a:r>
            <a:endParaRPr lang="en-US" sz="4000" i="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81"/>
          <a:stretch/>
        </p:blipFill>
        <p:spPr>
          <a:xfrm>
            <a:off x="502961" y="502575"/>
            <a:ext cx="2865893" cy="3976660"/>
          </a:xfrm>
          <a:prstGeom prst="rect">
            <a:avLst/>
          </a:prstGeom>
        </p:spPr>
      </p:pic>
      <p:sp>
        <p:nvSpPr>
          <p:cNvPr id="5" name="TextBox 4"/>
          <p:cNvSpPr txBox="1"/>
          <p:nvPr/>
        </p:nvSpPr>
        <p:spPr>
          <a:xfrm flipH="1">
            <a:off x="3368854" y="737272"/>
            <a:ext cx="3698112" cy="707886"/>
          </a:xfrm>
          <a:prstGeom prst="homePlate">
            <a:avLst/>
          </a:prstGeom>
          <a:solidFill>
            <a:srgbClr val="C0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bn-IN" sz="4000" i="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শিক্ষকের পাঠ</a:t>
            </a:r>
            <a:endParaRPr lang="en-US" sz="4000" i="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201675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set>
                                      <p:cBhvr>
                                        <p:cTn id="8" dur="1" fill="hold">
                                          <p:stCondLst>
                                            <p:cond delay="499"/>
                                          </p:stCondLst>
                                        </p:cTn>
                                        <p:tgtEl>
                                          <p:spTgt spid="3"/>
                                        </p:tgtEl>
                                        <p:attrNameLst>
                                          <p:attrName>style.visibility</p:attrName>
                                        </p:attrNameLst>
                                      </p:cBhvr>
                                      <p:to>
                                        <p:strVal val="hidden"/>
                                      </p:to>
                                    </p:set>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5" y="261257"/>
            <a:ext cx="11852365" cy="1323439"/>
          </a:xfrm>
          <a:prstGeom prst="rect">
            <a:avLst/>
          </a:prstGeom>
          <a:noFill/>
        </p:spPr>
        <p:txBody>
          <a:bodyPr wrap="square" rtlCol="0">
            <a:spAutoFit/>
          </a:bodyPr>
          <a:lstStyle/>
          <a:p>
            <a:pPr algn="ct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দ্বিতীয় বিশ্বযুদ্ধের পর </a:t>
            </a:r>
            <a:r>
              <a:rPr lang="en-US" sz="4000" i="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a:t>
            </a: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শান্তি প্রতিষ্ঠার </a:t>
            </a:r>
            <a:r>
              <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a:t>
            </a: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১৯৪৫ সালের ২৪ অক্টোবর জাতিসংঘ প্রতিষ্ঠিত হয়।</a:t>
            </a:r>
            <a:endPar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216" y="1694838"/>
            <a:ext cx="3719567" cy="31122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113" y="1584695"/>
            <a:ext cx="7991061" cy="37029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113" y="1584695"/>
            <a:ext cx="7991061" cy="37029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273816" y="5397759"/>
            <a:ext cx="11852365" cy="1323439"/>
          </a:xfrm>
          <a:prstGeom prst="rect">
            <a:avLst/>
          </a:prstGeom>
          <a:noFill/>
        </p:spPr>
        <p:txBody>
          <a:bodyPr wrap="square" rtlCol="0">
            <a:spAutoFit/>
          </a:bodyPr>
          <a:lstStyle/>
          <a:p>
            <a:pPr algn="ctr"/>
            <a:r>
              <a:rPr lang="en-US" sz="4000" i="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স্বাধীনতা</a:t>
            </a:r>
            <a:r>
              <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লাভের</a:t>
            </a:r>
            <a:r>
              <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১৯৭৪ </a:t>
            </a:r>
            <a:r>
              <a:rPr lang="en-US" sz="4000" i="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সালের</a:t>
            </a:r>
            <a:r>
              <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১৭ </a:t>
            </a:r>
            <a:r>
              <a:rPr lang="bn-IN"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সেপ্টেম্বর বাংলাদেশ জাতিসংঘের সদস্যপদ লাভ করে।</a:t>
            </a:r>
            <a:endParaRPr lang="en-US" sz="40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290904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10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864</TotalTime>
  <Words>614</Words>
  <Application>Microsoft Office PowerPoint</Application>
  <PresentationFormat>Widescreen</PresentationFormat>
  <Paragraphs>116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Gill Sans MT</vt:lpstr>
      <vt:lpstr>Impact</vt:lpstr>
      <vt:lpstr>NikoshBAN</vt:lpstr>
      <vt:lpstr>Times New Roman</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dc:creator>
  <cp:lastModifiedBy>emran hossen</cp:lastModifiedBy>
  <cp:revision>77</cp:revision>
  <dcterms:created xsi:type="dcterms:W3CDTF">2019-07-12T13:29:12Z</dcterms:created>
  <dcterms:modified xsi:type="dcterms:W3CDTF">2019-12-28T10:45:15Z</dcterms:modified>
</cp:coreProperties>
</file>