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70" r:id="rId8"/>
    <p:sldId id="274" r:id="rId9"/>
    <p:sldId id="272" r:id="rId10"/>
    <p:sldId id="271" r:id="rId11"/>
    <p:sldId id="263" r:id="rId12"/>
    <p:sldId id="264" r:id="rId13"/>
    <p:sldId id="265" r:id="rId14"/>
    <p:sldId id="269" r:id="rId15"/>
    <p:sldId id="273" r:id="rId16"/>
    <p:sldId id="275" r:id="rId17"/>
    <p:sldId id="276" r:id="rId18"/>
    <p:sldId id="266" r:id="rId19"/>
    <p:sldId id="267" r:id="rId20"/>
    <p:sldId id="268" r:id="rId21"/>
    <p:sldId id="278" r:id="rId22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0169-015E-4DF4-A734-B0333165ED37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8E62-34C3-4E95-BBA3-2C81E4E5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4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ডটিতে</a:t>
            </a:r>
            <a:r>
              <a:rPr lang="en-US" dirty="0"/>
              <a:t>  Trigger Animation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য়</a:t>
            </a:r>
            <a:r>
              <a:rPr lang="en-US" dirty="0"/>
              <a:t>া।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ত</a:t>
            </a:r>
            <a:r>
              <a:rPr lang="as-IN" dirty="0"/>
              <a:t>ি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স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 err="1"/>
              <a:t>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D8E62-34C3-4E95-BBA3-2C81E4E59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ডটিতে</a:t>
            </a:r>
            <a:r>
              <a:rPr lang="en-US" dirty="0"/>
              <a:t>  Trigger Animation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য়</a:t>
            </a:r>
            <a:r>
              <a:rPr lang="en-US" dirty="0"/>
              <a:t>া। </a:t>
            </a:r>
            <a:r>
              <a:rPr lang="as-IN" dirty="0"/>
              <a:t>ব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স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 err="1"/>
              <a:t>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D8E62-34C3-4E95-BBA3-2C81E4E59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1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593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593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593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593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9195D1E-1F41-49A3-B961-FBB9AECB934C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44C213B-770B-4A38-9184-A59A5CDC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F53A7-1BB4-49B4-B20D-446B90BCF044}"/>
              </a:ext>
            </a:extLst>
          </p:cNvPr>
          <p:cNvSpPr txBox="1"/>
          <p:nvPr/>
        </p:nvSpPr>
        <p:spPr>
          <a:xfrm>
            <a:off x="956604" y="239151"/>
            <a:ext cx="994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3539B-B124-4647-9477-128B04E4B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552021"/>
            <a:ext cx="6972300" cy="4726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73319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4C8EF-3284-48E5-8216-AEB13938AA4F}"/>
              </a:ext>
            </a:extLst>
          </p:cNvPr>
          <p:cNvSpPr/>
          <p:nvPr/>
        </p:nvSpPr>
        <p:spPr>
          <a:xfrm>
            <a:off x="4788304" y="388593"/>
            <a:ext cx="1853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15DC4-762C-42E6-BD46-158172E0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3"/>
          <a:stretch/>
        </p:blipFill>
        <p:spPr>
          <a:xfrm>
            <a:off x="2823649" y="1270575"/>
            <a:ext cx="5782701" cy="487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73801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641F3B-F071-4B49-BDDD-BF742F763B27}"/>
              </a:ext>
            </a:extLst>
          </p:cNvPr>
          <p:cNvSpPr/>
          <p:nvPr/>
        </p:nvSpPr>
        <p:spPr>
          <a:xfrm>
            <a:off x="1716259" y="4559163"/>
            <a:ext cx="7160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দেখিনু সে দিন রেলে,</a:t>
            </a:r>
          </a:p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!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  <a:endParaRPr lang="en-US" sz="2800" dirty="0">
              <a:ln w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62" y="791309"/>
            <a:ext cx="3605292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02879-5FFF-458B-80D7-B581F028B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69" y="764931"/>
            <a:ext cx="359339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F345C-07D1-48C5-9E8F-AB73EF3F8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" y="791309"/>
            <a:ext cx="3709006" cy="3428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6864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36824F-73D8-45E0-B9EB-F3B283CF0971}"/>
              </a:ext>
            </a:extLst>
          </p:cNvPr>
          <p:cNvSpPr/>
          <p:nvPr/>
        </p:nvSpPr>
        <p:spPr>
          <a:xfrm>
            <a:off x="3080826" y="4896787"/>
            <a:ext cx="73767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বেতন দিয়াছ?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চুপ রও যত মিথ্যাবাদীর দল!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6" y="422089"/>
            <a:ext cx="6822831" cy="422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422090"/>
            <a:ext cx="3482102" cy="4229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5293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8B63C-09F3-4643-8E04-00852A8DCEE6}"/>
              </a:ext>
            </a:extLst>
          </p:cNvPr>
          <p:cNvSpPr/>
          <p:nvPr/>
        </p:nvSpPr>
        <p:spPr>
          <a:xfrm>
            <a:off x="3234763" y="4180344"/>
            <a:ext cx="71727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বল তো এসব কাহাদের দান!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তোমার অট্টালিকা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ঠুলি খুলে দেখ,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প্রতি ইটে আছে লিখা।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তুমি জান নাকো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কিন্তু পথের প্রতি ধুলিকণা জানে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ঐ পথ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ঐ জাহাজ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শকট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অট্টালিকার মানে!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6129"/>
          <a:stretch/>
        </p:blipFill>
        <p:spPr>
          <a:xfrm>
            <a:off x="3931045" y="528637"/>
            <a:ext cx="3932796" cy="3455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FC448-417B-4220-83BB-6B63AD85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1" y="528637"/>
            <a:ext cx="3697752" cy="3455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90190-E68D-48D6-8A45-929B429CC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14" y="519657"/>
            <a:ext cx="3286125" cy="3464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6311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06154-B97C-4D0D-8729-DDD74461F015}"/>
              </a:ext>
            </a:extLst>
          </p:cNvPr>
          <p:cNvSpPr/>
          <p:nvPr/>
        </p:nvSpPr>
        <p:spPr>
          <a:xfrm>
            <a:off x="2521422" y="3650468"/>
            <a:ext cx="72642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আসিতেছে শুভদিন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দিনে দিনে বহু বাড়িয়াছে দেনা, শুধিতে হইবে ঋণ!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পাহাড়-কাটা সে পথের দু-পাশে পড়িয়া যাদের হাড়,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তোমারে বহিতে যারা পবিত্র অঙ্গে লাগাল ধূলি;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তারাই মানুষ, তারাই দেবতা, গাহি তাহাদেরি গান,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তাদেরি ব্যথিত বক্ষে পা ফেলে আসে নব উত্থান!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93564"/>
            <a:ext cx="3415592" cy="3260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3954763"/>
            <a:ext cx="305752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82" y="4211116"/>
            <a:ext cx="1957005" cy="1925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6994E-55EB-4EE6-A461-8F74099FF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08" y="219076"/>
            <a:ext cx="3770141" cy="32099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09F3B-08F4-4F0C-9ACB-49F63317E5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416"/>
          <a:stretch/>
        </p:blipFill>
        <p:spPr>
          <a:xfrm>
            <a:off x="7695027" y="219076"/>
            <a:ext cx="3415593" cy="3209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9820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EA68B8-9BFF-4EF2-BD3E-3C7E97A8CCCF}"/>
              </a:ext>
            </a:extLst>
          </p:cNvPr>
          <p:cNvSpPr/>
          <p:nvPr/>
        </p:nvSpPr>
        <p:spPr>
          <a:xfrm>
            <a:off x="5562809" y="5163084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FD834-0FF1-4312-840C-AB406A91BA73}"/>
              </a:ext>
            </a:extLst>
          </p:cNvPr>
          <p:cNvSpPr/>
          <p:nvPr/>
        </p:nvSpPr>
        <p:spPr>
          <a:xfrm>
            <a:off x="4617199" y="125409"/>
            <a:ext cx="3616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DA13C-F241-40CF-B12C-CB1F045BB06D}"/>
              </a:ext>
            </a:extLst>
          </p:cNvPr>
          <p:cNvSpPr/>
          <p:nvPr/>
        </p:nvSpPr>
        <p:spPr>
          <a:xfrm>
            <a:off x="652599" y="1385068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C470D-4503-439F-A43C-E1B2D87A2DFC}"/>
              </a:ext>
            </a:extLst>
          </p:cNvPr>
          <p:cNvSpPr/>
          <p:nvPr/>
        </p:nvSpPr>
        <p:spPr>
          <a:xfrm>
            <a:off x="918745" y="3274076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CC555-1FA8-41EC-8435-8A08953E657E}"/>
              </a:ext>
            </a:extLst>
          </p:cNvPr>
          <p:cNvSpPr/>
          <p:nvPr/>
        </p:nvSpPr>
        <p:spPr>
          <a:xfrm>
            <a:off x="1083005" y="5163084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CB758-C1F2-4AA6-A669-562234E555E5}"/>
              </a:ext>
            </a:extLst>
          </p:cNvPr>
          <p:cNvSpPr/>
          <p:nvPr/>
        </p:nvSpPr>
        <p:spPr>
          <a:xfrm>
            <a:off x="5133765" y="1334584"/>
            <a:ext cx="62680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 রেলগাড়ি।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5CAAE-9295-476D-99E5-7312FA966735}"/>
              </a:ext>
            </a:extLst>
          </p:cNvPr>
          <p:cNvSpPr/>
          <p:nvPr/>
        </p:nvSpPr>
        <p:spPr>
          <a:xfrm>
            <a:off x="5410296" y="2951946"/>
            <a:ext cx="5715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ঢাকনি। ঘানি টানার জন্য গরুর চোখে ঢাকনি পরানো হতো। ঐ ঢাকনির নাম ‘ঠুলি’।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E5C09A-5B5E-4E90-A102-3C4DCDEF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97" y="2904637"/>
            <a:ext cx="2585630" cy="14658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http://www.karatoa.com.bd/admin-kt/news_images/1038/image_1038_134119.jpg">
            <a:extLst>
              <a:ext uri="{FF2B5EF4-FFF2-40B4-BE49-F238E27FC236}">
                <a16:creationId xmlns:a16="http://schemas.microsoft.com/office/drawing/2014/main" id="{C157A489-64EF-43B3-B9F8-F5398719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97" y="1000391"/>
            <a:ext cx="2584268" cy="15700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E698B-EA84-49B5-B487-BE4656112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97" y="4617270"/>
            <a:ext cx="2585630" cy="167640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85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BDDC9-1698-4A73-9867-AEFDC15F9E83}"/>
              </a:ext>
            </a:extLst>
          </p:cNvPr>
          <p:cNvSpPr txBox="1"/>
          <p:nvPr/>
        </p:nvSpPr>
        <p:spPr>
          <a:xfrm>
            <a:off x="4441873" y="200447"/>
            <a:ext cx="254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98F1-965C-4817-BAE4-E537DD66E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5"/>
          <a:stretch/>
        </p:blipFill>
        <p:spPr>
          <a:xfrm>
            <a:off x="3616714" y="1082430"/>
            <a:ext cx="4196569" cy="4040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E5C977-DE5E-48A6-A3E0-4D3E5D816724}"/>
              </a:ext>
            </a:extLst>
          </p:cNvPr>
          <p:cNvSpPr/>
          <p:nvPr/>
        </p:nvSpPr>
        <p:spPr>
          <a:xfrm>
            <a:off x="2097845" y="5568889"/>
            <a:ext cx="81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9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57E2E1-A12F-452D-883E-DF6E04430A5A}"/>
              </a:ext>
            </a:extLst>
          </p:cNvPr>
          <p:cNvSpPr/>
          <p:nvPr/>
        </p:nvSpPr>
        <p:spPr>
          <a:xfrm>
            <a:off x="119412" y="4263872"/>
            <a:ext cx="4990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শ্রমিকদের অক্লান্ত শ্রম ও ঘামে চলছে মোটর, জাহাজ, রেলগাড়ি এবং গড়ে উঠেছে দালানকোঠা, কলকারখানা ইত্যাদি।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25236-6EED-4D26-BA9D-29127349A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2"/>
          <a:stretch/>
        </p:blipFill>
        <p:spPr>
          <a:xfrm>
            <a:off x="5213594" y="3712992"/>
            <a:ext cx="2668279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FFB6D-5A43-4C34-912D-3C01DF12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6" y="670267"/>
            <a:ext cx="2668279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944686-BC96-4A1D-A738-033DA3F2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14" y="670268"/>
            <a:ext cx="2751957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144E62-0FE7-4F52-B5DB-7F7F929A3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5" y="703095"/>
            <a:ext cx="2672533" cy="2791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6BF88F-6CE3-436F-A4ED-20951CE04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21" y="3712992"/>
            <a:ext cx="3255867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5CA8EF-790A-4708-A8A7-7A2D531E6640}"/>
              </a:ext>
            </a:extLst>
          </p:cNvPr>
          <p:cNvSpPr txBox="1"/>
          <p:nvPr/>
        </p:nvSpPr>
        <p:spPr>
          <a:xfrm>
            <a:off x="731715" y="4832648"/>
            <a:ext cx="41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A89A7-ABCF-4B2D-8D12-EACA32C9F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2" y="670267"/>
            <a:ext cx="2723685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5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83DB6A-DB6D-414A-B9B7-7BDC0CF6AE65}"/>
              </a:ext>
            </a:extLst>
          </p:cNvPr>
          <p:cNvSpPr/>
          <p:nvPr/>
        </p:nvSpPr>
        <p:spPr>
          <a:xfrm>
            <a:off x="1702191" y="5460797"/>
            <a:ext cx="9003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‘সমাজের সার্বিক উন্নয়নে অবহেলিত শ্রেণির মানুষের অবদান সবচেয়ে বেশি’-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বিষয়টি দলে আলোচনা করে পাঁচটি বাক্য লেখ।</a:t>
            </a:r>
            <a:endParaRPr lang="en-US" sz="3200" dirty="0">
              <a:ln w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3B8F1-62DF-4BDA-9BE0-96C79D57E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7499"/>
          <a:stretch/>
        </p:blipFill>
        <p:spPr>
          <a:xfrm>
            <a:off x="3400646" y="858594"/>
            <a:ext cx="4628708" cy="4403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3817C-8B19-4DC7-9DF0-9A2FBBFC0683}"/>
              </a:ext>
            </a:extLst>
          </p:cNvPr>
          <p:cNvSpPr txBox="1"/>
          <p:nvPr/>
        </p:nvSpPr>
        <p:spPr>
          <a:xfrm>
            <a:off x="4167552" y="150708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731B8-5B35-4586-BC02-3D180199DCDC}"/>
              </a:ext>
            </a:extLst>
          </p:cNvPr>
          <p:cNvSpPr/>
          <p:nvPr/>
        </p:nvSpPr>
        <p:spPr>
          <a:xfrm>
            <a:off x="1529296" y="1170317"/>
            <a:ext cx="4097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বাষ্প-শকট কোন পথে চলে?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5A53B-A1D7-4013-A18A-0D30D71FA0A0}"/>
              </a:ext>
            </a:extLst>
          </p:cNvPr>
          <p:cNvSpPr/>
          <p:nvPr/>
        </p:nvSpPr>
        <p:spPr>
          <a:xfrm>
            <a:off x="2223431" y="176408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জলপথে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BAB02-69BC-4723-BF67-33881C03A0A6}"/>
              </a:ext>
            </a:extLst>
          </p:cNvPr>
          <p:cNvSpPr/>
          <p:nvPr/>
        </p:nvSpPr>
        <p:spPr>
          <a:xfrm>
            <a:off x="4261472" y="175060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আকাশপথে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4C1B7-2404-409A-AD0E-A45C538CE359}"/>
              </a:ext>
            </a:extLst>
          </p:cNvPr>
          <p:cNvSpPr/>
          <p:nvPr/>
        </p:nvSpPr>
        <p:spPr>
          <a:xfrm>
            <a:off x="2261903" y="2285466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 রেলপথে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00A64-9F41-427C-9C3E-748558E6B915}"/>
              </a:ext>
            </a:extLst>
          </p:cNvPr>
          <p:cNvSpPr/>
          <p:nvPr/>
        </p:nvSpPr>
        <p:spPr>
          <a:xfrm>
            <a:off x="4276553" y="2260155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রাজপথে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0AFDE-C823-4CC2-B0E8-54F12A5A02AD}"/>
              </a:ext>
            </a:extLst>
          </p:cNvPr>
          <p:cNvSpPr/>
          <p:nvPr/>
        </p:nvSpPr>
        <p:spPr>
          <a:xfrm>
            <a:off x="1469843" y="2824343"/>
            <a:ext cx="8076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‘কুলি-মজুর’ কবিতায় কবি বাবু সাহেবদের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কী বলে সম্বোধন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করেছেন?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2E2D01-11DB-4DAC-A52B-6F6784EFCDBB}"/>
              </a:ext>
            </a:extLst>
          </p:cNvPr>
          <p:cNvSpPr/>
          <p:nvPr/>
        </p:nvSpPr>
        <p:spPr>
          <a:xfrm>
            <a:off x="2191371" y="3877937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বড়লোক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93451-55DB-43BC-8021-2ADA5227C19E}"/>
              </a:ext>
            </a:extLst>
          </p:cNvPr>
          <p:cNvSpPr/>
          <p:nvPr/>
        </p:nvSpPr>
        <p:spPr>
          <a:xfrm>
            <a:off x="4304688" y="3934161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মিথ্যাবাদীর দল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55DBE-8FC1-45E8-9A16-398550BAECD2}"/>
              </a:ext>
            </a:extLst>
          </p:cNvPr>
          <p:cNvSpPr/>
          <p:nvPr/>
        </p:nvSpPr>
        <p:spPr>
          <a:xfrm>
            <a:off x="2171808" y="4401157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 ক্ষমতাবান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69804-546F-4D65-9966-E05CF0581E5F}"/>
              </a:ext>
            </a:extLst>
          </p:cNvPr>
          <p:cNvSpPr/>
          <p:nvPr/>
        </p:nvSpPr>
        <p:spPr>
          <a:xfrm>
            <a:off x="4304688" y="4435170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নেতা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8BE4D-1E1B-4F9B-A3E8-CBE177A28B2F}"/>
              </a:ext>
            </a:extLst>
          </p:cNvPr>
          <p:cNvSpPr/>
          <p:nvPr/>
        </p:nvSpPr>
        <p:spPr>
          <a:xfrm>
            <a:off x="4983211" y="247441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542F3-214B-4F13-AB84-FBBE9E4826D5}"/>
              </a:ext>
            </a:extLst>
          </p:cNvPr>
          <p:cNvSpPr/>
          <p:nvPr/>
        </p:nvSpPr>
        <p:spPr>
          <a:xfrm>
            <a:off x="1469843" y="5067743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‘কুলি-মজুর’ কবিতাটি কোন গ্রন্থের অন্তর্গত?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9A4D7-315A-4C6B-9F81-36193DC1A527}"/>
              </a:ext>
            </a:extLst>
          </p:cNvPr>
          <p:cNvSpPr txBox="1"/>
          <p:nvPr/>
        </p:nvSpPr>
        <p:spPr>
          <a:xfrm>
            <a:off x="1469843" y="5622322"/>
            <a:ext cx="760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ব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27AB25-A4C5-45DD-9FE2-35E8F171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05" y="2226068"/>
            <a:ext cx="660446" cy="606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14F26A-64DE-483E-AA06-05BAE618512F}"/>
              </a:ext>
            </a:extLst>
          </p:cNvPr>
          <p:cNvSpPr txBox="1"/>
          <p:nvPr/>
        </p:nvSpPr>
        <p:spPr>
          <a:xfrm>
            <a:off x="8523500" y="1121658"/>
            <a:ext cx="2754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ABA70A-BA4A-4CD6-AA9C-5E881F146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47" y="3839433"/>
            <a:ext cx="636779" cy="5847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7DEDA0-0B6B-4C69-8DBF-93ACE3D8E040}"/>
              </a:ext>
            </a:extLst>
          </p:cNvPr>
          <p:cNvSpPr txBox="1"/>
          <p:nvPr/>
        </p:nvSpPr>
        <p:spPr>
          <a:xfrm>
            <a:off x="8193618" y="5066502"/>
            <a:ext cx="199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1286A-019A-47AA-AB8E-03E31CAEDC74}"/>
              </a:ext>
            </a:extLst>
          </p:cNvPr>
          <p:cNvSpPr txBox="1"/>
          <p:nvPr/>
        </p:nvSpPr>
        <p:spPr>
          <a:xfrm>
            <a:off x="8264840" y="5649400"/>
            <a:ext cx="247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E508F-38A0-474F-861C-38DDF332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8095" r="7304" b="8264"/>
          <a:stretch/>
        </p:blipFill>
        <p:spPr>
          <a:xfrm>
            <a:off x="940962" y="273155"/>
            <a:ext cx="9822801" cy="6020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13B30-32F1-4B7F-B6DC-33A525A37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35" y="731520"/>
            <a:ext cx="2291859" cy="2697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39CE66-95B9-4B68-9FB0-6A5E6225B852}"/>
              </a:ext>
            </a:extLst>
          </p:cNvPr>
          <p:cNvSpPr/>
          <p:nvPr/>
        </p:nvSpPr>
        <p:spPr>
          <a:xfrm>
            <a:off x="1364768" y="3518121"/>
            <a:ext cx="4487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01850768250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FCAD3-4215-47A5-81C6-BDC3AA88D2B0}"/>
              </a:ext>
            </a:extLst>
          </p:cNvPr>
          <p:cNvSpPr/>
          <p:nvPr/>
        </p:nvSpPr>
        <p:spPr>
          <a:xfrm>
            <a:off x="5715000" y="3702787"/>
            <a:ext cx="4761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াংলা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29/১২/2019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F321A-6A17-4345-A3B4-028F6BA65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57" y="850840"/>
            <a:ext cx="1792108" cy="2489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1947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69802-4E43-4603-A36E-183A001B70C6}"/>
              </a:ext>
            </a:extLst>
          </p:cNvPr>
          <p:cNvSpPr/>
          <p:nvPr/>
        </p:nvSpPr>
        <p:spPr>
          <a:xfrm>
            <a:off x="488852" y="5215986"/>
            <a:ext cx="1045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‘শ্রমজীবী মানুষের প্রতি স্বচ্ছল মানুষের আচরণ সহানিভূতিশীল হওয়া উচিত’- এর স্বপক্ষে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endParaRPr lang="en-US" sz="3200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185D3-18A5-458E-9426-717261A2F4D1}"/>
              </a:ext>
            </a:extLst>
          </p:cNvPr>
          <p:cNvSpPr/>
          <p:nvPr/>
        </p:nvSpPr>
        <p:spPr>
          <a:xfrm>
            <a:off x="4628805" y="129164"/>
            <a:ext cx="2172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74D8D-BEF0-4228-A32F-CC492975E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3333" b="3949"/>
          <a:stretch/>
        </p:blipFill>
        <p:spPr>
          <a:xfrm>
            <a:off x="2897945" y="909156"/>
            <a:ext cx="5201091" cy="39108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2068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99652-5A8E-4FC7-9ABA-85F86322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1" y="-473539"/>
            <a:ext cx="6028619" cy="7805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7B2B7-FDC7-441E-B947-24D6D0EF5E8E}"/>
              </a:ext>
            </a:extLst>
          </p:cNvPr>
          <p:cNvSpPr txBox="1"/>
          <p:nvPr/>
        </p:nvSpPr>
        <p:spPr>
          <a:xfrm>
            <a:off x="3756074" y="317831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9D6C9B-2989-4936-A376-1CE37075690C}"/>
              </a:ext>
            </a:extLst>
          </p:cNvPr>
          <p:cNvSpPr txBox="1"/>
          <p:nvPr/>
        </p:nvSpPr>
        <p:spPr>
          <a:xfrm>
            <a:off x="2166425" y="773723"/>
            <a:ext cx="724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CDC94-EF2F-45A9-8D64-B81A142DE1C8}"/>
              </a:ext>
            </a:extLst>
          </p:cNvPr>
          <p:cNvSpPr txBox="1"/>
          <p:nvPr/>
        </p:nvSpPr>
        <p:spPr>
          <a:xfrm>
            <a:off x="1318846" y="4785196"/>
            <a:ext cx="879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D17A1EF-D03A-43BE-A62B-7D53A8071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24970"/>
              </p:ext>
            </p:extLst>
          </p:nvPr>
        </p:nvGraphicFramePr>
        <p:xfrm>
          <a:off x="4447148" y="2359250"/>
          <a:ext cx="2535702" cy="213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7148" y="2359250"/>
                        <a:ext cx="2535702" cy="213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3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C92DD0-8CC9-4BED-A592-B5C84D7993D7}"/>
              </a:ext>
            </a:extLst>
          </p:cNvPr>
          <p:cNvGrpSpPr/>
          <p:nvPr/>
        </p:nvGrpSpPr>
        <p:grpSpPr>
          <a:xfrm>
            <a:off x="341141" y="668077"/>
            <a:ext cx="10486827" cy="5521845"/>
            <a:chOff x="214532" y="900056"/>
            <a:chExt cx="10486827" cy="55218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5DBFA4-5778-44E1-87BC-F1D7A2F4C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636" y="2746716"/>
              <a:ext cx="5345723" cy="367518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5724A0-2F80-4C13-9967-21DD8B85E693}"/>
                </a:ext>
              </a:extLst>
            </p:cNvPr>
            <p:cNvSpPr txBox="1"/>
            <p:nvPr/>
          </p:nvSpPr>
          <p:spPr>
            <a:xfrm>
              <a:off x="214532" y="900056"/>
              <a:ext cx="5500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কুলি-মজুর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F03921-1B13-4885-836C-2F5436A5B484}"/>
                </a:ext>
              </a:extLst>
            </p:cNvPr>
            <p:cNvSpPr txBox="1"/>
            <p:nvPr/>
          </p:nvSpPr>
          <p:spPr>
            <a:xfrm>
              <a:off x="3657600" y="1853178"/>
              <a:ext cx="5345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A715DF1-EF9C-488B-A24C-A9A7E2C37043}"/>
              </a:ext>
            </a:extLst>
          </p:cNvPr>
          <p:cNvSpPr/>
          <p:nvPr/>
        </p:nvSpPr>
        <p:spPr>
          <a:xfrm>
            <a:off x="527539" y="422032"/>
            <a:ext cx="10374924" cy="59506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0BCDE-867F-42C5-821F-72C89AC6FD11}"/>
              </a:ext>
            </a:extLst>
          </p:cNvPr>
          <p:cNvSpPr txBox="1"/>
          <p:nvPr/>
        </p:nvSpPr>
        <p:spPr>
          <a:xfrm>
            <a:off x="3938954" y="323558"/>
            <a:ext cx="378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3FBF8-7108-4C93-98A5-C532C971B42F}"/>
              </a:ext>
            </a:extLst>
          </p:cNvPr>
          <p:cNvSpPr txBox="1"/>
          <p:nvPr/>
        </p:nvSpPr>
        <p:spPr>
          <a:xfrm>
            <a:off x="956605" y="1323312"/>
            <a:ext cx="776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2A4AF-9501-4CAA-ADFC-98BFBDEA1D72}"/>
              </a:ext>
            </a:extLst>
          </p:cNvPr>
          <p:cNvSpPr txBox="1"/>
          <p:nvPr/>
        </p:nvSpPr>
        <p:spPr>
          <a:xfrm>
            <a:off x="956605" y="2138400"/>
            <a:ext cx="101006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ইসলামের সংক্ষিপ্ত পরিচয় উল্লেখ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সমাজের সার্বিক উন্নয়নে শ্রমজীবি মানুষদের অবদান ব্যাখ্যা করতে পারবে।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B139A-31DE-4D4C-B404-55D4094AF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" y="1263858"/>
            <a:ext cx="3246231" cy="3909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DE65A1-06D0-47E2-A85F-A0FA37FB807C}"/>
              </a:ext>
            </a:extLst>
          </p:cNvPr>
          <p:cNvSpPr/>
          <p:nvPr/>
        </p:nvSpPr>
        <p:spPr>
          <a:xfrm>
            <a:off x="3268672" y="1179801"/>
            <a:ext cx="8213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মহকুমায়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EAE8C-B88B-44FB-B432-AFEDDB89F731}"/>
              </a:ext>
            </a:extLst>
          </p:cNvPr>
          <p:cNvSpPr/>
          <p:nvPr/>
        </p:nvSpPr>
        <p:spPr>
          <a:xfrm>
            <a:off x="4045442" y="2137684"/>
            <a:ext cx="7130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9A460-EB86-4EA2-AA7E-89BB622F562F}"/>
              </a:ext>
            </a:extLst>
          </p:cNvPr>
          <p:cNvSpPr/>
          <p:nvPr/>
        </p:nvSpPr>
        <p:spPr>
          <a:xfrm>
            <a:off x="4940180" y="2913232"/>
            <a:ext cx="5381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C882CC-EFCE-4B3E-9BF1-5D8A26053996}"/>
              </a:ext>
            </a:extLst>
          </p:cNvPr>
          <p:cNvSpPr/>
          <p:nvPr/>
        </p:nvSpPr>
        <p:spPr>
          <a:xfrm>
            <a:off x="5093222" y="3670668"/>
            <a:ext cx="56525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প্রতিবাদ করায়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FF4E3-FC40-41C0-9601-C00A860996CE}"/>
              </a:ext>
            </a:extLst>
          </p:cNvPr>
          <p:cNvSpPr/>
          <p:nvPr/>
        </p:nvSpPr>
        <p:spPr>
          <a:xfrm>
            <a:off x="4749377" y="4659029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38686-74AD-49F7-8F7A-0AE0A4CF59C1}"/>
              </a:ext>
            </a:extLst>
          </p:cNvPr>
          <p:cNvSpPr/>
          <p:nvPr/>
        </p:nvSpPr>
        <p:spPr>
          <a:xfrm>
            <a:off x="4280341" y="5507923"/>
            <a:ext cx="617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4E2EBB-A387-4756-956E-48307D991E57}"/>
              </a:ext>
            </a:extLst>
          </p:cNvPr>
          <p:cNvSpPr/>
          <p:nvPr/>
        </p:nvSpPr>
        <p:spPr>
          <a:xfrm>
            <a:off x="3400976" y="3649265"/>
            <a:ext cx="15392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99D29-86D7-4C26-B688-249CF93D3E3A}"/>
              </a:ext>
            </a:extLst>
          </p:cNvPr>
          <p:cNvSpPr/>
          <p:nvPr/>
        </p:nvSpPr>
        <p:spPr>
          <a:xfrm>
            <a:off x="3421714" y="4586044"/>
            <a:ext cx="124745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9326A-5902-45D7-94E8-C09BA803A939}"/>
              </a:ext>
            </a:extLst>
          </p:cNvPr>
          <p:cNvSpPr/>
          <p:nvPr/>
        </p:nvSpPr>
        <p:spPr>
          <a:xfrm>
            <a:off x="3442879" y="5416589"/>
            <a:ext cx="64953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09D504-BE3C-4C87-8AC6-9B924B8E1C0D}"/>
              </a:ext>
            </a:extLst>
          </p:cNvPr>
          <p:cNvSpPr txBox="1"/>
          <p:nvPr/>
        </p:nvSpPr>
        <p:spPr>
          <a:xfrm>
            <a:off x="3381019" y="1138233"/>
            <a:ext cx="7732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9B376-CAA3-4EDD-BD56-E67933D51A9E}"/>
              </a:ext>
            </a:extLst>
          </p:cNvPr>
          <p:cNvSpPr/>
          <p:nvPr/>
        </p:nvSpPr>
        <p:spPr>
          <a:xfrm>
            <a:off x="3435238" y="2036865"/>
            <a:ext cx="53412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যুদ্ধ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159A57-288A-4E73-BDCE-5A8155369CEC}"/>
              </a:ext>
            </a:extLst>
          </p:cNvPr>
          <p:cNvSpPr/>
          <p:nvPr/>
        </p:nvSpPr>
        <p:spPr>
          <a:xfrm>
            <a:off x="3437126" y="2871885"/>
            <a:ext cx="143500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আত্মনিয়োগ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0A7F45-9599-48BE-B80E-3687212BFA2C}"/>
              </a:ext>
            </a:extLst>
          </p:cNvPr>
          <p:cNvSpPr/>
          <p:nvPr/>
        </p:nvSpPr>
        <p:spPr>
          <a:xfrm>
            <a:off x="4682694" y="197547"/>
            <a:ext cx="4008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C255DE-EB2E-4A0A-B222-2124C76FC8F7}"/>
              </a:ext>
            </a:extLst>
          </p:cNvPr>
          <p:cNvSpPr/>
          <p:nvPr/>
        </p:nvSpPr>
        <p:spPr>
          <a:xfrm>
            <a:off x="296612" y="5153981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A2E77-184F-451E-B38E-79CC080AF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73" y="725022"/>
            <a:ext cx="2182921" cy="258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6A2B9A-8CD0-44D1-A084-07EAFDA6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73" y="3671668"/>
            <a:ext cx="2250024" cy="258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9167D-EAC6-4CA8-82E2-17C30BB2D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3671668"/>
            <a:ext cx="2182921" cy="258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C1F0D-F1AE-4DC7-A6EF-0D9273CF97E0}"/>
              </a:ext>
            </a:extLst>
          </p:cNvPr>
          <p:cNvSpPr txBox="1"/>
          <p:nvPr/>
        </p:nvSpPr>
        <p:spPr>
          <a:xfrm>
            <a:off x="4818509" y="1226453"/>
            <a:ext cx="218292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12ADE-8C86-482C-8310-3D7E32F42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725022"/>
            <a:ext cx="2182921" cy="258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87DCC-B1DF-4F1A-A6E3-CF96F88FE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98" y="2341794"/>
            <a:ext cx="2415922" cy="282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840B7-B53F-4057-87FE-4000F80D31FC}"/>
              </a:ext>
            </a:extLst>
          </p:cNvPr>
          <p:cNvSpPr txBox="1"/>
          <p:nvPr/>
        </p:nvSpPr>
        <p:spPr>
          <a:xfrm>
            <a:off x="4047978" y="956603"/>
            <a:ext cx="3334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068FD-62E3-4A52-8CF9-BE711C0AE02F}"/>
              </a:ext>
            </a:extLst>
          </p:cNvPr>
          <p:cNvSpPr/>
          <p:nvPr/>
        </p:nvSpPr>
        <p:spPr>
          <a:xfrm>
            <a:off x="2243842" y="2695694"/>
            <a:ext cx="7420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ইসলামের সম্পর্কে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নটি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বাক্য লেখ।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5281D-DD29-4702-BCD6-7B0B77FCC413}"/>
              </a:ext>
            </a:extLst>
          </p:cNvPr>
          <p:cNvSpPr txBox="1"/>
          <p:nvPr/>
        </p:nvSpPr>
        <p:spPr>
          <a:xfrm>
            <a:off x="2243842" y="3429000"/>
            <a:ext cx="817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েখ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9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8D9921-DE38-43A4-8F46-9D0A95523F5B}"/>
              </a:ext>
            </a:extLst>
          </p:cNvPr>
          <p:cNvSpPr/>
          <p:nvPr/>
        </p:nvSpPr>
        <p:spPr>
          <a:xfrm>
            <a:off x="364609" y="2772565"/>
            <a:ext cx="21194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101C27-2506-4B6A-BE05-97FD534C5149}"/>
              </a:ext>
            </a:extLst>
          </p:cNvPr>
          <p:cNvGrpSpPr/>
          <p:nvPr/>
        </p:nvGrpSpPr>
        <p:grpSpPr>
          <a:xfrm>
            <a:off x="2809664" y="0"/>
            <a:ext cx="4357121" cy="6858000"/>
            <a:chOff x="2138159" y="730854"/>
            <a:chExt cx="4357121" cy="59747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5AB594-CC5C-4615-A35D-FB370CCF5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t="2611"/>
            <a:stretch/>
          </p:blipFill>
          <p:spPr>
            <a:xfrm>
              <a:off x="2138159" y="730854"/>
              <a:ext cx="4357121" cy="59747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8F22C6-FB4C-4D2D-93DD-7E5746A55464}"/>
                </a:ext>
              </a:extLst>
            </p:cNvPr>
            <p:cNvSpPr/>
            <p:nvPr/>
          </p:nvSpPr>
          <p:spPr>
            <a:xfrm>
              <a:off x="3709877" y="1617785"/>
              <a:ext cx="2785403" cy="1125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5CC72B-922C-494F-8267-A328B1E827E8}"/>
              </a:ext>
            </a:extLst>
          </p:cNvPr>
          <p:cNvGrpSpPr/>
          <p:nvPr/>
        </p:nvGrpSpPr>
        <p:grpSpPr>
          <a:xfrm>
            <a:off x="5516294" y="0"/>
            <a:ext cx="5808199" cy="7816039"/>
            <a:chOff x="2730891" y="0"/>
            <a:chExt cx="5715000" cy="78160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756529-E2C8-4A54-96F8-874AAC3BB3C9}"/>
                </a:ext>
              </a:extLst>
            </p:cNvPr>
            <p:cNvSpPr/>
            <p:nvPr/>
          </p:nvSpPr>
          <p:spPr>
            <a:xfrm>
              <a:off x="2730891" y="521734"/>
              <a:ext cx="5715000" cy="72943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                 </a:t>
              </a:r>
            </a:p>
            <a:p>
              <a:pPr algn="ctr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দেখিনু সে দিন রেলে,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কুলি বলে এক বাবু সা’ব তারে ঠেলে দিলে নিচে ফেলে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!</a:t>
              </a:r>
              <a:endParaRPr lang="bn-BD" dirty="0">
                <a:ln w="0"/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                            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চোখ ফেটে এলো জল,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এমনি করে কি জগৎ জুড়িয়া মার খাবে দুর্বল?</a:t>
              </a:r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যে দধীচিদের হাড় দিয়ে ঐ বাষ্প-শকট চলে,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বাবু সাব এসে চড়িল তাহাতে, কুলিরা পড়িল তলে।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বেতন দিয়াছ?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চুপ রও যত মিথ্যাবাদীর দল!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কত পাই দিয়ে কুলিদের তুই কত ক্রোর পেলি বল?</a:t>
              </a:r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রাজপথে তব চলিছে মোটর, সাগরে জাহাজ চলে,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রেলপথে চলে বাষ্প-শকট, দেশ ছেয়ে গেল কলে,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বল তো এসব কাহাদের দান!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তোমার অট্টালিকা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কার খুনে রাঙা?-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ঠুলি খুলে দেখ,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প্রতি ইটে আছে লিখা।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তুমি জান নাকো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কিন্তু পথের প্রতি ধুলিকণা জানে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ঐ পথ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ঐ জাহাজ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শকট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অট্টালিকার মানে!</a:t>
              </a:r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আসিতেছে শুভদিন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দিনে দিনে বহু বাড়িয়াছে দেনা, শুধিতে হইবে ঋণ!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হাতুড়ি শাবল গাঁইতি চালায়ে ভাঙ্গিল যারা পাহাড়,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পাহাড়-কাটা সে পথের দু-পাশে পড়িয়া যাদের হাড়,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তোমারে সেবিতে হইল যাহারা মজুর, মুটে ও কুলি,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তোমারে বহিতে যারা পবিত্র অঙ্গে লাগাল ধূলি;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তারাই মানুষ, তারাই দেবতা, গাহি তাহাদেরি গান,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তাদেরি ব্যথিত বক্ষে পা ফেলে আসে নব উত্থান!</a:t>
              </a:r>
            </a:p>
            <a:p>
              <a:pPr algn="just"/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bn-BD" dirty="0">
                <a:ln w="0"/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n w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D6389D-1AB0-43FA-8A8C-9C3476B8747B}"/>
                </a:ext>
              </a:extLst>
            </p:cNvPr>
            <p:cNvSpPr/>
            <p:nvPr/>
          </p:nvSpPr>
          <p:spPr>
            <a:xfrm>
              <a:off x="4509466" y="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কুলি-মজুর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2D9DE-DE3F-4072-9050-3951644AE3A7}"/>
                </a:ext>
              </a:extLst>
            </p:cNvPr>
            <p:cNvSpPr/>
            <p:nvPr/>
          </p:nvSpPr>
          <p:spPr>
            <a:xfrm>
              <a:off x="4145584" y="369332"/>
              <a:ext cx="16514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dirty="0"/>
            </a:p>
          </p:txBody>
        </p:sp>
      </p:grpSp>
      <p:pic>
        <p:nvPicPr>
          <p:cNvPr id="7" name="videoplayback 123">
            <a:hlinkClick r:id="" action="ppaction://media"/>
            <a:extLst>
              <a:ext uri="{FF2B5EF4-FFF2-40B4-BE49-F238E27FC236}">
                <a16:creationId xmlns:a16="http://schemas.microsoft.com/office/drawing/2014/main" id="{FB2962E6-24EC-4A7B-B2F4-B666A2480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246" y="375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1036</Words>
  <Application>Microsoft Office PowerPoint</Application>
  <PresentationFormat>Custom</PresentationFormat>
  <Paragraphs>127</Paragraphs>
  <Slides>21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</dc:creator>
  <cp:lastModifiedBy>Salma Akter</cp:lastModifiedBy>
  <cp:revision>80</cp:revision>
  <dcterms:created xsi:type="dcterms:W3CDTF">2019-12-13T19:27:56Z</dcterms:created>
  <dcterms:modified xsi:type="dcterms:W3CDTF">2019-12-29T19:26:33Z</dcterms:modified>
</cp:coreProperties>
</file>