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6" r:id="rId10"/>
    <p:sldId id="268" r:id="rId11"/>
    <p:sldId id="269" r:id="rId12"/>
    <p:sldId id="271" r:id="rId13"/>
    <p:sldId id="272" r:id="rId14"/>
    <p:sldId id="28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04800"/>
            <a:ext cx="3810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ceived_5371150836859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5867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152400"/>
            <a:ext cx="4648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228600" y="1447800"/>
            <a:ext cx="2628900" cy="4114800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t="51852"/>
          <a:stretch>
            <a:fillRect/>
          </a:stretch>
        </p:blipFill>
        <p:spPr>
          <a:xfrm>
            <a:off x="3200400" y="1524000"/>
            <a:ext cx="2847975" cy="4038600"/>
          </a:xfrm>
          <a:prstGeom prst="rect">
            <a:avLst/>
          </a:prstGeom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4">
            <a:lum bright="-10000" contrast="-10000"/>
          </a:blip>
          <a:stretch>
            <a:fillRect/>
          </a:stretch>
        </p:blipFill>
        <p:spPr>
          <a:xfrm>
            <a:off x="6324600" y="1447800"/>
            <a:ext cx="25908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মাটি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019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943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152400"/>
            <a:ext cx="4648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4038600" cy="2209800"/>
          </a:xfrm>
          <a:prstGeom prst="rect">
            <a:avLst/>
          </a:prstGeo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43000"/>
            <a:ext cx="3733800" cy="220980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4038600" cy="2743200"/>
          </a:xfrm>
          <a:prstGeom prst="rect">
            <a:avLst/>
          </a:prstGeom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733800"/>
            <a:ext cx="37338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352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52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 দূষণ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48866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324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বায়ু দূষণের কারণ ব্যাখ্যা কর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76688525937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4699000"/>
            <a:ext cx="2895600" cy="2159000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>
            <a:lum bright="40000" contrast="40000"/>
          </a:blip>
          <a:stretch>
            <a:fillRect/>
          </a:stretch>
        </p:blipFill>
        <p:spPr>
          <a:xfrm>
            <a:off x="6400801" y="4714875"/>
            <a:ext cx="2743200" cy="21431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352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5943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বায়ু দূষণের কারণ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–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 কারণঃ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1.অগ্ন্যুৎপাতের ফলে উৎপন্ন গ্যাস 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2.বিভিন্ন জৈব ও অজৈব পদার্থের পচনের ফলে সৃষ্ট গ্যাস 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3.ঝড়,দাবানল,ধূলিঝড়,বন্যা, খরা,সাইক্লোন ইত্যাদি।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কৃত্রিম কারণঃ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–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1.ভীষণ ভাবে জনসংখ্যা বৃদ্ধি । 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 অত্যাধিক হারে কলকারখানার বৃদ্ধি 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3.যানবাহন থেকে বিষাক্ত ধোঁয়া । 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4.অতিরিক্ত বৃক্ষ ছেদন ও অরণ্য ধ্বংস 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5.শিল্পায়নের সংখ্যা বৃদ্ধি 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6.প্রচুর পরিমাণে উৎপন্ন গ্রিনহাউস গ্যাস ও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7.তেজস্ক্রিয়তা 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flipH="1">
            <a:off x="7620000" y="0"/>
            <a:ext cx="1523999" cy="6858000"/>
          </a:xfrm>
          <a:prstGeom prst="rect">
            <a:avLst/>
          </a:prstGeom>
        </p:spPr>
      </p:pic>
      <p:pic>
        <p:nvPicPr>
          <p:cNvPr id="5" name="Picture 4" descr="FB_IMG_1576688568763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t="15385" b="15385"/>
          <a:stretch>
            <a:fillRect/>
          </a:stretch>
        </p:blipFill>
        <p:spPr>
          <a:xfrm>
            <a:off x="5715000" y="5410200"/>
            <a:ext cx="1066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57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ভিডিওটি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2590800"/>
          <a:ext cx="1371600" cy="1181100"/>
        </p:xfrm>
        <a:graphic>
          <a:graphicData uri="http://schemas.openxmlformats.org/presentationml/2006/ole">
            <p:oleObj spid="_x0000_s30722" name="Packager Shell Object" showAsIcon="1" r:id="rId3" imgW="4780080" imgH="685440" progId="Package">
              <p:embed/>
            </p:oleObj>
          </a:graphicData>
        </a:graphic>
      </p:graphicFrame>
      <p:pic>
        <p:nvPicPr>
          <p:cNvPr id="4" name="Picture 3" descr="FB_IMG_1576687689593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533400" y="4800600"/>
            <a:ext cx="8153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562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১৫মিনিট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দূষণ প্রতিরোধের উপায় ব্যাখ্যা কর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9d081e69989ec03212e5ce437536501-1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11696" r="19357"/>
          <a:stretch>
            <a:fillRect/>
          </a:stretch>
        </p:blipFill>
        <p:spPr>
          <a:xfrm>
            <a:off x="1676400" y="3581400"/>
            <a:ext cx="4800600" cy="173355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352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33399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দূষন রোধের উপায়: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মানুষ পরিবেশের অংশ এবং প্রত্য সুফল ভোগকারী। পরিবেশ বিপর্যস্ত হলে মানুষই তিগ্রস্থ হয়, মানুষের ব্যবহার্য প্রাকৃতিক সম্পদ বিনষ্ট হয়, অর্থনৈতিক কর্মকান্ড ব্যাহত হয়। তাই সুস্থ্য শরীর ও মন বিনির্মাণে বিপর্যয়মুক্ত পরিবেশ সৃষ্টি প্রয়োজন। পরিবেশ সংরনে ও দূষণ রোধে বিভিন্ন ব্যবস্থা নেয়া যেতে পারে; তাহল-</a:t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জাতীয় এবং আন্তর্জাতিক পরিবেশ নীতি প্রনয়ন ও বাস্তবায়ন করা।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2। জনসংখ্যা বৃদ্ধির হার উল্লেখযোগ্য হ্রাস এবং নূন্যতম পর্যায়ে নামিয়ে আনা।</a:t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 পরিবেশ দূষনের সম্ভাবনা রয়েছে এরূপ প্রতিটি শিল্প-কারখানার ব্যবস্থা নিশ্চিত করা।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4। ব্যাপক বনায়ন কর্মসূচী প্রনয়ন করা।</a:t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5। শব্দ দূষন রোধে শব্দ নিয়ন্ত্রন এবং সুনাগরিকতার বিকাশ ঘটানোর জন্য জনসচেতনা সৃষ্টি।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6। শিল্পবর্জ্য পরিশোধন ব্যবস্থা নিশ্চিত করা।</a:t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7। জ্বালানী হিসেবে কাঠের ব্যবহার নিষিদ্ধ করা। বিকল্প জ্বালানী উদ্ভাবন করা।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8। সঠিক রনাবেনের মাধ্যমে যানবাহন থেকে কালো ধোয়া নির্গমন বন্ধ করা এবং উচ্চ শব্দযুক্ত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হর্ন ব্যবহার নিষিদ্ধ করা।</a:t>
            </a:r>
            <a:br>
              <a:rPr lang="as-IN" sz="2400" dirty="0" smtClean="0"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9। পরিবেশ সংরনে আঞ্চলিক ও আন্তর্জাতিক সহযোগিতা বৃদ্ধির প্রয়াসে রাজনৈতিক অঙ্গীকার সুনিশ্চিত করা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566228947485452.jpeg"/>
          <p:cNvPicPr>
            <a:picLocks noChangeAspect="1"/>
          </p:cNvPicPr>
          <p:nvPr/>
        </p:nvPicPr>
        <p:blipFill>
          <a:blip r:embed="rId2">
            <a:lum bright="1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990600"/>
            <a:ext cx="2819400" cy="1107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5867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143000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নিচের কোন্‌টি  পরিবেশ দূষণ করে ?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ক) বাতাস      খ) পানি     গ) ধোঁয়া     ঘ) গাছ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 পরিবেশের উপাদান কয়টি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ক) ২টি     খ) ৩টি     গ) ৪টি      ঘ) ৫টি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মাটি দূষণের কারণ হলো –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cs typeface="NikoshBAN" pitchFamily="2" charset="0"/>
              </a:rPr>
              <a:t>i</a:t>
            </a:r>
            <a:r>
              <a:rPr lang="en-US" sz="2000" dirty="0" smtClean="0">
                <a:cs typeface="NikoshBAN" pitchFamily="2" charset="0"/>
              </a:rPr>
              <a:t>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পলিথিন  ও  কীটনাশক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cs typeface="NikoshBAN" pitchFamily="2" charset="0"/>
              </a:rPr>
              <a:t>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আবর্জনা ও মৃতজীবদেহ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cs typeface="NikoshBAN" pitchFamily="2" charset="0"/>
              </a:rPr>
              <a:t>iii) </a:t>
            </a:r>
            <a:r>
              <a:rPr lang="bn-BD" sz="2000" dirty="0" smtClean="0">
                <a:cs typeface="NikoshBAN" pitchFamily="2" charset="0"/>
              </a:rPr>
              <a:t>রাসায়নিক সার ও কাঁচ </a:t>
            </a:r>
          </a:p>
          <a:p>
            <a:endParaRPr lang="bn-BD" sz="2000" dirty="0" smtClean="0">
              <a:cs typeface="NikoshBAN" pitchFamily="2" charset="0"/>
            </a:endParaRPr>
          </a:p>
          <a:p>
            <a:r>
              <a:rPr lang="bn-BD" sz="2400" dirty="0" smtClean="0">
                <a:cs typeface="NikoshBAN" pitchFamily="2" charset="0"/>
              </a:rPr>
              <a:t>  নিচের কোন্‌টি সঠিক ?</a:t>
            </a:r>
          </a:p>
          <a:p>
            <a:r>
              <a:rPr lang="bn-BD" sz="2000" dirty="0" smtClean="0">
                <a:cs typeface="NikoshBAN" pitchFamily="2" charset="0"/>
              </a:rPr>
              <a:t>     ক) </a:t>
            </a:r>
            <a:r>
              <a:rPr lang="en-US" sz="2000" dirty="0" err="1" smtClean="0">
                <a:cs typeface="NikoshBAN" pitchFamily="2" charset="0"/>
              </a:rPr>
              <a:t>i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bn-BD" sz="2000" dirty="0" smtClean="0">
                <a:cs typeface="NikoshBAN" pitchFamily="2" charset="0"/>
              </a:rPr>
              <a:t>ও </a:t>
            </a:r>
            <a:r>
              <a:rPr lang="en-US" sz="2000" dirty="0" smtClean="0">
                <a:cs typeface="NikoshBAN" pitchFamily="2" charset="0"/>
              </a:rPr>
              <a:t>ii     </a:t>
            </a:r>
            <a:r>
              <a:rPr lang="bn-BD" sz="2000" dirty="0" smtClean="0">
                <a:cs typeface="NikoshBAN" pitchFamily="2" charset="0"/>
              </a:rPr>
              <a:t>খ)  </a:t>
            </a:r>
            <a:r>
              <a:rPr lang="en-US" sz="2000" dirty="0" smtClean="0">
                <a:cs typeface="NikoshBAN" pitchFamily="2" charset="0"/>
              </a:rPr>
              <a:t>i </a:t>
            </a:r>
            <a:r>
              <a:rPr lang="bn-BD" sz="2000" dirty="0" smtClean="0">
                <a:cs typeface="NikoshBAN" pitchFamily="2" charset="0"/>
              </a:rPr>
              <a:t>ও</a:t>
            </a:r>
            <a:r>
              <a:rPr lang="en-US" sz="2000" dirty="0" smtClean="0">
                <a:cs typeface="NikoshBAN" pitchFamily="2" charset="0"/>
              </a:rPr>
              <a:t> iii   </a:t>
            </a:r>
            <a:r>
              <a:rPr lang="bn-BD" sz="2000" dirty="0" smtClean="0">
                <a:cs typeface="NikoshBAN" pitchFamily="2" charset="0"/>
              </a:rPr>
              <a:t>গ) </a:t>
            </a:r>
            <a:r>
              <a:rPr lang="en-US" sz="2000" dirty="0" smtClean="0">
                <a:cs typeface="NikoshBAN" pitchFamily="2" charset="0"/>
              </a:rPr>
              <a:t>ii </a:t>
            </a:r>
            <a:r>
              <a:rPr lang="bn-BD" sz="2000" dirty="0" smtClean="0">
                <a:cs typeface="NikoshBAN" pitchFamily="2" charset="0"/>
              </a:rPr>
              <a:t>ও  </a:t>
            </a:r>
            <a:r>
              <a:rPr lang="en-US" sz="2000" dirty="0" smtClean="0">
                <a:cs typeface="NikoshBAN" pitchFamily="2" charset="0"/>
              </a:rPr>
              <a:t>iii </a:t>
            </a:r>
            <a:r>
              <a:rPr lang="bn-BD" sz="2000" dirty="0" smtClean="0">
                <a:cs typeface="NikoshBAN" pitchFamily="2" charset="0"/>
              </a:rPr>
              <a:t> ঘ) </a:t>
            </a:r>
            <a:r>
              <a:rPr lang="en-US" sz="2000" dirty="0" err="1" smtClean="0">
                <a:cs typeface="NikoshBAN" pitchFamily="2" charset="0"/>
              </a:rPr>
              <a:t>i</a:t>
            </a:r>
            <a:r>
              <a:rPr lang="en-US" sz="2000" dirty="0" smtClean="0">
                <a:cs typeface="NikoshBAN" pitchFamily="2" charset="0"/>
              </a:rPr>
              <a:t>, ii </a:t>
            </a:r>
            <a:r>
              <a:rPr lang="bn-BD" sz="2000" dirty="0" smtClean="0">
                <a:cs typeface="NikoshBAN" pitchFamily="2" charset="0"/>
              </a:rPr>
              <a:t>ও  </a:t>
            </a:r>
            <a:r>
              <a:rPr lang="en-US" sz="2000" dirty="0" smtClean="0">
                <a:cs typeface="NikoshBAN" pitchFamily="2" charset="0"/>
              </a:rPr>
              <a:t>iii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943600" y="4267200"/>
            <a:ext cx="32004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 গুলোর উত্তর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9d081e69989ec03212e5ce437536501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207" r="20451"/>
          <a:stretch>
            <a:fillRect/>
          </a:stretch>
        </p:blipFill>
        <p:spPr>
          <a:xfrm>
            <a:off x="914400" y="304800"/>
            <a:ext cx="1600200" cy="1066800"/>
          </a:xfrm>
        </p:spPr>
      </p:pic>
      <p:pic>
        <p:nvPicPr>
          <p:cNvPr id="5" name="Content Placeholder 3" descr="c9d081e69989ec03212e5ce437536501-10.jpg"/>
          <p:cNvPicPr>
            <a:picLocks noChangeAspect="1"/>
          </p:cNvPicPr>
          <p:nvPr/>
        </p:nvPicPr>
        <p:blipFill>
          <a:blip r:embed="rId2"/>
          <a:srcRect l="29207" r="20451"/>
          <a:stretch>
            <a:fillRect/>
          </a:stretch>
        </p:blipFill>
        <p:spPr>
          <a:xfrm flipH="1">
            <a:off x="6553200" y="304800"/>
            <a:ext cx="17526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2209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গ) ধোঁয়া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ক) ২টি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851.jpg"/>
          <p:cNvPicPr>
            <a:picLocks noChangeAspect="1"/>
          </p:cNvPicPr>
          <p:nvPr/>
        </p:nvPicPr>
        <p:blipFill>
          <a:blip r:embed="rId3">
            <a:lum bright="-20000" contrast="10000"/>
          </a:blip>
          <a:stretch>
            <a:fillRect/>
          </a:stretch>
        </p:blipFill>
        <p:spPr>
          <a:xfrm>
            <a:off x="4953000" y="4114800"/>
            <a:ext cx="21431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715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মাহাবুর রশিদ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(বি.এসসি.বি.এড)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 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(গণিত)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বরেন্দ্র একাডেমী মাধ্যমিক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দামপুরা,৬৫২০,নিয়ামতপুর,নওগাঁ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 ০১৭১৭-১৮৭১৫২</a:t>
            </a:r>
          </a:p>
          <a:p>
            <a:pPr algn="ctr"/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NikoshBAN" pitchFamily="2" charset="0"/>
              </a:rPr>
              <a:t>mahbubbscbed10@gmail.com</a:t>
            </a:r>
            <a:endParaRPr lang="bn-BD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8)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133600" y="4267200"/>
            <a:ext cx="3810000" cy="2143125"/>
          </a:xfrm>
          <a:prstGeom prst="rect">
            <a:avLst/>
          </a:prstGeom>
        </p:spPr>
      </p:pic>
      <p:pic>
        <p:nvPicPr>
          <p:cNvPr id="7" name="Picture 6" descr="20170315_100024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rcRect l="37037" t="21951" r="11111" b="42683"/>
          <a:stretch>
            <a:fillRect/>
          </a:stretch>
        </p:blipFill>
        <p:spPr>
          <a:xfrm>
            <a:off x="6248400" y="1143000"/>
            <a:ext cx="21336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1)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81000"/>
            <a:ext cx="6019800" cy="707886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7620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পরিবেশ সংরক্ষণে সমাজে সচেতনতা সৃষ্টিতে তুমি কি ভূমিকা পালন করবে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76687393331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থেকো !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0"/>
            <a:ext cx="1971675" cy="6705600"/>
          </a:xfrm>
          <a:prstGeom prst="rect">
            <a:avLst/>
          </a:prstGeom>
        </p:spPr>
      </p:pic>
      <p:pic>
        <p:nvPicPr>
          <p:cNvPr id="3" name="Picture 2" descr="images (2).pn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 rot="10800000">
            <a:off x="7172324" y="228600"/>
            <a:ext cx="1971675" cy="66294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362200" y="0"/>
            <a:ext cx="4495800" cy="1981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609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3622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সপ্তম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অধ্যায়ঃ ত্রয়োদশ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সময়ঃ ৪৫ মিনিট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তারিখঃ ১২/১১/২০১৯ ইং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eceived_610738392798455.jpeg"/>
          <p:cNvPicPr>
            <a:picLocks noChangeAspect="1"/>
          </p:cNvPicPr>
          <p:nvPr/>
        </p:nvPicPr>
        <p:blipFill>
          <a:blip r:embed="rId4">
            <a:lum bright="30000" contrast="-10000"/>
          </a:blip>
          <a:stretch>
            <a:fillRect/>
          </a:stretch>
        </p:blipFill>
        <p:spPr>
          <a:xfrm rot="5400000">
            <a:off x="3438525" y="3190875"/>
            <a:ext cx="142875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67000" y="152400"/>
            <a:ext cx="4343400" cy="685800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228600" y="914400"/>
            <a:ext cx="2847975" cy="1676400"/>
          </a:xfrm>
          <a:prstGeom prst="rect">
            <a:avLst/>
          </a:prstGeom>
        </p:spPr>
      </p:pic>
      <p:pic>
        <p:nvPicPr>
          <p:cNvPr id="7" name="Picture 6" descr="images (30)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5943600" y="1066800"/>
            <a:ext cx="3048000" cy="1495425"/>
          </a:xfrm>
          <a:prstGeom prst="rect">
            <a:avLst/>
          </a:prstGeom>
        </p:spPr>
      </p:pic>
      <p:pic>
        <p:nvPicPr>
          <p:cNvPr id="8" name="Picture 7" descr="images (16)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2667000" y="2667000"/>
            <a:ext cx="3886200" cy="1847850"/>
          </a:xfrm>
          <a:prstGeom prst="rect">
            <a:avLst/>
          </a:prstGeom>
        </p:spPr>
      </p:pic>
      <p:pic>
        <p:nvPicPr>
          <p:cNvPr id="9" name="Picture 8" descr="images (32)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tretch>
            <a:fillRect/>
          </a:stretch>
        </p:blipFill>
        <p:spPr>
          <a:xfrm>
            <a:off x="5791200" y="4572000"/>
            <a:ext cx="3200400" cy="2076450"/>
          </a:xfrm>
          <a:prstGeom prst="rect">
            <a:avLst/>
          </a:prstGeom>
        </p:spPr>
      </p:pic>
      <p:pic>
        <p:nvPicPr>
          <p:cNvPr id="10" name="Picture 9" descr="images (15)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tretch>
            <a:fillRect/>
          </a:stretch>
        </p:blipFill>
        <p:spPr>
          <a:xfrm>
            <a:off x="228600" y="4648200"/>
            <a:ext cx="3657600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91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106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80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দেখে কি বুঝলে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20000"/>
          </a:blip>
          <a:srcRect b="13889"/>
          <a:stretch>
            <a:fillRect/>
          </a:stretch>
        </p:blipFill>
        <p:spPr>
          <a:xfrm>
            <a:off x="533400" y="3886200"/>
            <a:ext cx="3733800" cy="2819400"/>
          </a:xfrm>
        </p:spPr>
      </p:pic>
      <p:pic>
        <p:nvPicPr>
          <p:cNvPr id="5" name="Picture 4" descr="images (22)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5334000" y="4114800"/>
            <a:ext cx="3657600" cy="2590800"/>
          </a:xfrm>
          <a:prstGeom prst="rect">
            <a:avLst/>
          </a:prstGeom>
        </p:spPr>
      </p:pic>
      <p:pic>
        <p:nvPicPr>
          <p:cNvPr id="6" name="Picture 5" descr="images (17)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57200" y="1447800"/>
            <a:ext cx="3886200" cy="2133600"/>
          </a:xfrm>
          <a:prstGeom prst="rect">
            <a:avLst/>
          </a:prstGeom>
        </p:spPr>
      </p:pic>
      <p:pic>
        <p:nvPicPr>
          <p:cNvPr id="7" name="Picture 6" descr="images (25)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tretch>
            <a:fillRect/>
          </a:stretch>
        </p:blipFill>
        <p:spPr>
          <a:xfrm>
            <a:off x="5334000" y="1447800"/>
            <a:ext cx="3581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5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819400"/>
            <a:ext cx="5257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প্রাকৃতিক পরিবেশ এবং দূষণ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পরিবেশ দূষণের সংজ্ঞা দিতে পারবে;</a:t>
            </a: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পরিবেশের উপাদানসমূহের দূষণের কারণ ব্যাখ্যা করতে পারবে;     </a:t>
            </a: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পরিবেশ দূষণ প্রতিরোধের উপায় ব্যাখ্যা করতে পারবে ।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76688345493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 l="48333" t="8052" r="8333" b="5056"/>
          <a:stretch>
            <a:fillRect/>
          </a:stretch>
        </p:blipFill>
        <p:spPr>
          <a:xfrm>
            <a:off x="7162800" y="914400"/>
            <a:ext cx="1600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152400"/>
            <a:ext cx="4648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b="15084"/>
          <a:stretch>
            <a:fillRect/>
          </a:stretch>
        </p:blipFill>
        <p:spPr>
          <a:xfrm>
            <a:off x="3352800" y="1371600"/>
            <a:ext cx="2676525" cy="14478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28600" y="1371600"/>
            <a:ext cx="2847975" cy="1447800"/>
          </a:xfrm>
          <a:prstGeom prst="rect">
            <a:avLst/>
          </a:prstGeom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6248400" y="1371601"/>
            <a:ext cx="2619375" cy="1447799"/>
          </a:xfrm>
          <a:prstGeom prst="rect">
            <a:avLst/>
          </a:prstGeom>
        </p:spPr>
      </p:pic>
      <p:pic>
        <p:nvPicPr>
          <p:cNvPr id="7" name="Picture 6" descr="images (19)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tretch>
            <a:fillRect/>
          </a:stretch>
        </p:blipFill>
        <p:spPr>
          <a:xfrm>
            <a:off x="152400" y="4876800"/>
            <a:ext cx="2619375" cy="1743075"/>
          </a:xfrm>
          <a:prstGeom prst="rect">
            <a:avLst/>
          </a:prstGeom>
        </p:spPr>
      </p:pic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 t="32990" b="13402"/>
          <a:stretch>
            <a:fillRect/>
          </a:stretch>
        </p:blipFill>
        <p:spPr>
          <a:xfrm>
            <a:off x="3276600" y="4876800"/>
            <a:ext cx="2466975" cy="1676400"/>
          </a:xfrm>
          <a:prstGeom prst="rect">
            <a:avLst/>
          </a:prstGeom>
        </p:spPr>
      </p:pic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6172200" y="5105400"/>
            <a:ext cx="2847975" cy="1600200"/>
          </a:xfrm>
          <a:prstGeom prst="rect">
            <a:avLst/>
          </a:prstGeom>
        </p:spPr>
      </p:pic>
      <p:pic>
        <p:nvPicPr>
          <p:cNvPr id="10" name="Picture 9" descr="images (15).jpg"/>
          <p:cNvPicPr>
            <a:picLocks noChangeAspect="1"/>
          </p:cNvPicPr>
          <p:nvPr/>
        </p:nvPicPr>
        <p:blipFill>
          <a:blip r:embed="rId8">
            <a:lum bright="-10000" contrast="10000"/>
          </a:blip>
          <a:stretch>
            <a:fillRect/>
          </a:stretch>
        </p:blipFill>
        <p:spPr>
          <a:xfrm>
            <a:off x="1295400" y="2971800"/>
            <a:ext cx="2876550" cy="1590675"/>
          </a:xfrm>
          <a:prstGeom prst="rect">
            <a:avLst/>
          </a:prstGeom>
        </p:spPr>
      </p:pic>
      <p:pic>
        <p:nvPicPr>
          <p:cNvPr id="11" name="Picture 10" descr="download (4).jpg"/>
          <p:cNvPicPr>
            <a:picLocks noChangeAspect="1"/>
          </p:cNvPicPr>
          <p:nvPr/>
        </p:nvPicPr>
        <p:blipFill>
          <a:blip r:embed="rId9">
            <a:lum bright="-10000" contrast="10000"/>
          </a:blip>
          <a:stretch>
            <a:fillRect/>
          </a:stretch>
        </p:blipFill>
        <p:spPr>
          <a:xfrm>
            <a:off x="5029200" y="297180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পরিবেশ দূষণ কিভাবে ঘটে তার একটি উদাহরণ দাও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8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1371600" y="4191000"/>
            <a:ext cx="579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315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নিচের ছবিগুলো দেখে কি বুঝলে ?</vt:lpstr>
      <vt:lpstr>Slide 6</vt:lpstr>
      <vt:lpstr>Slide 7</vt:lpstr>
      <vt:lpstr>Slide 8</vt:lpstr>
      <vt:lpstr>Slide 9</vt:lpstr>
      <vt:lpstr>Slide 10</vt:lpstr>
      <vt:lpstr>Slide 11</vt:lpstr>
      <vt:lpstr>              জোড়ায় কাজ         সময়ঃ ১০ মিনিট</vt:lpstr>
      <vt:lpstr>Slide 13</vt:lpstr>
      <vt:lpstr>Slide 14</vt:lpstr>
      <vt:lpstr>     দলীয় কাজ       সময়ঃ ১৫মিনিট</vt:lpstr>
      <vt:lpstr>Slide 16</vt:lpstr>
      <vt:lpstr>Slide 17</vt:lpstr>
      <vt:lpstr>Slide 18</vt:lpstr>
      <vt:lpstr>প্রশ্ন গুলোর উত্তর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Mahbub ur Rashid</dc:creator>
  <cp:lastModifiedBy>MD. Mahbub ur Rashid</cp:lastModifiedBy>
  <cp:revision>166</cp:revision>
  <dcterms:created xsi:type="dcterms:W3CDTF">2006-08-16T00:00:00Z</dcterms:created>
  <dcterms:modified xsi:type="dcterms:W3CDTF">2019-12-29T14:22:32Z</dcterms:modified>
</cp:coreProperties>
</file>