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6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59A"/>
    <a:srgbClr val="E72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24B3-64B6-407A-9831-9B06474AC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EF0DB-101B-4AB1-A65F-0DCDC4802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38CE8-DA62-4CEF-9594-873401F4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DC203-1B83-4040-A2FA-B7CBF138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FA73-8EC3-42C4-BE54-802249D5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7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067D-089A-4FA1-804F-154312A0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225F3-6998-4060-B20A-85CC5D344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4FAE-032A-4558-A1C2-8CD28C40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3D35A-03C3-48FF-8DB9-B42F19C6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F2FF5-D332-445E-B55F-F2A7988F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1AADF-3FEB-43E9-919D-D4A4A60AD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CBE08-DCA0-4C9D-95DC-1BC77A73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9E97-1C52-46A3-B058-A3A329E7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21C3C-226C-4625-B8DF-E60AD0CF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EFE0-2660-4D6C-9B19-97E7EAA7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C0B1-B09C-4357-BD9A-09EFAECA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E83A-44E3-4D0B-9D5D-8FC7B9672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5D118-3141-42DF-9515-1859D164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69A5B-EB9F-4F7F-B2CD-083454BF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963C-9880-437E-9012-35AA587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6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748E-B5C1-414D-9A36-0F47F2FC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5DF29-8E86-4E4B-A330-D16E4E32D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FED5C-C9D0-48A8-B664-1BF1E95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AE7A-B7BB-4434-A79E-597B5B64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B5562-32F4-4DD5-B9EF-17BFA932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2B2A-632B-496F-8299-6F0A8BB9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7958-F041-4984-BFDE-291C37C59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BC8DC-5B02-4D8D-A5E6-F20247F3F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7B6C4-A7F0-462F-B5A0-9507A235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C8580-1CD6-4EED-98A1-A1FAD8CC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F3745-05C0-492F-AFE0-7DD85B30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E771D-0DF2-4518-81EC-B33DC8CC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9808B-2158-407A-8706-355D227FF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5641D-85E1-4F32-9CB2-E6DFDF1FE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83D01-5C29-4370-8B7F-9E4EC4998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90017-1D60-4AAD-AB7C-F1CC1F471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6F946-E566-45CB-A058-C7C96DF1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442A9-38B3-441B-A0A0-DC17A562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E29A4-011B-4198-9886-60F1C2B5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5FCC-FDC9-41A8-B5B8-8B209807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EB4BC-A674-4BA6-9587-57888583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458B0-D7FC-4BE1-AD2C-F85F8151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D7BF7-D6DC-4644-B9C8-07B9D58E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255916-6050-47A2-8914-17E242A5847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146050" cmpd="dbl">
            <a:solidFill>
              <a:srgbClr val="E72D19"/>
            </a:solidFill>
          </a:ln>
          <a:effectLst>
            <a:glow>
              <a:schemeClr val="accent1">
                <a:alpha val="40000"/>
              </a:schemeClr>
            </a:glow>
            <a:reflection stA="45000" endPos="37000" dist="482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1085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6F1E-85EB-4C4D-B43D-FF0D2ADD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8934-BCB6-4C8D-8AA4-119D5DB0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01583-A7F9-41A5-916E-C89F15903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5181C-FC36-4FCF-B8D2-FDA33414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5212C-D59D-4EFA-BF03-581107BA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57F51-D829-4372-8A34-E1A2EDE4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6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9F48-BAFE-45FB-959A-7962E18F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E4F10-8AD5-4B87-8D30-7E48C18C8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4D6C9-B994-46EF-A50A-34B409B86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A3C70-B6C6-4B85-9A37-91AC0B1D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B2746-C095-4E4E-BBEF-32BA28DC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E0FED-BCE0-4C31-9D96-6C9A7297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0ADC-1CB5-4A59-A48F-9B1BA95F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C6BA9-8C60-4103-8B46-991958633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D85C6-953F-4C3D-A37F-C3CF3549D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6F49-F49A-4210-9B62-CB3B95889D4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7BDF-63B0-48DE-9F33-C0FA38900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44059-2B61-4784-AC5D-652C2C74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5D5FD-DB53-4C62-AE4A-A8941913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3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eg"/><Relationship Id="rId18" Type="http://schemas.openxmlformats.org/officeDocument/2006/relationships/hyperlink" Target="http://www.matholympiad.org.bd/forum" TargetMode="External"/><Relationship Id="rId3" Type="http://schemas.openxmlformats.org/officeDocument/2006/relationships/image" Target="../media/image19.jpeg"/><Relationship Id="rId21" Type="http://schemas.openxmlformats.org/officeDocument/2006/relationships/image" Target="../media/image29.gif"/><Relationship Id="rId7" Type="http://schemas.openxmlformats.org/officeDocument/2006/relationships/hyperlink" Target="http://bn.wikipedia.org/" TargetMode="External"/><Relationship Id="rId12" Type="http://schemas.openxmlformats.org/officeDocument/2006/relationships/hyperlink" Target="http://www.bbcjanala.com/" TargetMode="External"/><Relationship Id="rId17" Type="http://schemas.openxmlformats.org/officeDocument/2006/relationships/image" Target="../media/image27.png"/><Relationship Id="rId2" Type="http://schemas.openxmlformats.org/officeDocument/2006/relationships/hyperlink" Target="http://www.ebook.gov.bd/" TargetMode="External"/><Relationship Id="rId16" Type="http://schemas.openxmlformats.org/officeDocument/2006/relationships/image" Target="../media/image26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hyperlink" Target="http://mthforum.org/dr.math" TargetMode="External"/><Relationship Id="rId10" Type="http://schemas.openxmlformats.org/officeDocument/2006/relationships/hyperlink" Target="http://www.khanacademy.org/" TargetMode="External"/><Relationship Id="rId19" Type="http://schemas.openxmlformats.org/officeDocument/2006/relationships/hyperlink" Target="http://www.learningscience.org/" TargetMode="External"/><Relationship Id="rId4" Type="http://schemas.openxmlformats.org/officeDocument/2006/relationships/hyperlink" Target="http://www.moedu.gov.bd/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shikkhok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847D0C-1AA8-4E86-9768-F350129B33E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146050" cmpd="dbl">
            <a:solidFill>
              <a:srgbClr val="E72D19"/>
            </a:solidFill>
          </a:ln>
          <a:effectLst>
            <a:glow>
              <a:schemeClr val="accent1">
                <a:alpha val="40000"/>
              </a:schemeClr>
            </a:glow>
            <a:reflection stA="45000" endPos="37000" dist="482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1085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085AA-204C-4DF8-A172-89634B3142B6}"/>
              </a:ext>
            </a:extLst>
          </p:cNvPr>
          <p:cNvSpPr txBox="1"/>
          <p:nvPr/>
        </p:nvSpPr>
        <p:spPr>
          <a:xfrm>
            <a:off x="318052" y="432352"/>
            <a:ext cx="11661913" cy="28575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</a:t>
            </a:r>
            <a:r>
              <a:rPr lang="en-US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BD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3.gif">
            <a:extLst>
              <a:ext uri="{FF2B5EF4-FFF2-40B4-BE49-F238E27FC236}">
                <a16:creationId xmlns:a16="http://schemas.microsoft.com/office/drawing/2014/main" id="{E2095B63-6C14-45AC-BE99-D6518C0B87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88536"/>
            <a:ext cx="1832672" cy="2749008"/>
          </a:xfrm>
          <a:prstGeom prst="rect">
            <a:avLst/>
          </a:prstGeom>
        </p:spPr>
      </p:pic>
      <p:pic>
        <p:nvPicPr>
          <p:cNvPr id="9" name="Picture 8" descr="13.gif">
            <a:extLst>
              <a:ext uri="{FF2B5EF4-FFF2-40B4-BE49-F238E27FC236}">
                <a16:creationId xmlns:a16="http://schemas.microsoft.com/office/drawing/2014/main" id="{3202643E-9A7A-417A-A6CC-037CE033AE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358" y="3381344"/>
            <a:ext cx="2247092" cy="3370638"/>
          </a:xfrm>
          <a:prstGeom prst="rect">
            <a:avLst/>
          </a:prstGeom>
        </p:spPr>
      </p:pic>
      <p:pic>
        <p:nvPicPr>
          <p:cNvPr id="10" name="Picture 9" descr="13.gif">
            <a:extLst>
              <a:ext uri="{FF2B5EF4-FFF2-40B4-BE49-F238E27FC236}">
                <a16:creationId xmlns:a16="http://schemas.microsoft.com/office/drawing/2014/main" id="{2E263E2C-FF04-498B-A2E9-A4B58907DD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6220" y="2572581"/>
            <a:ext cx="2786267" cy="4179401"/>
          </a:xfrm>
          <a:prstGeom prst="rect">
            <a:avLst/>
          </a:prstGeom>
        </p:spPr>
      </p:pic>
      <p:pic>
        <p:nvPicPr>
          <p:cNvPr id="11" name="Picture 10" descr="13.gif">
            <a:extLst>
              <a:ext uri="{FF2B5EF4-FFF2-40B4-BE49-F238E27FC236}">
                <a16:creationId xmlns:a16="http://schemas.microsoft.com/office/drawing/2014/main" id="{4BD8BB0B-0052-4383-981B-ABC7CA0FA8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414" y="4007482"/>
            <a:ext cx="1624019" cy="2436029"/>
          </a:xfrm>
          <a:prstGeom prst="rect">
            <a:avLst/>
          </a:prstGeom>
        </p:spPr>
      </p:pic>
      <p:pic>
        <p:nvPicPr>
          <p:cNvPr id="12" name="Picture 11" descr="13.gif">
            <a:extLst>
              <a:ext uri="{FF2B5EF4-FFF2-40B4-BE49-F238E27FC236}">
                <a16:creationId xmlns:a16="http://schemas.microsoft.com/office/drawing/2014/main" id="{C8B473D0-34DE-4E1F-BA08-3672C5F5FF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756" y="4200938"/>
            <a:ext cx="1525342" cy="2224710"/>
          </a:xfrm>
          <a:prstGeom prst="rect">
            <a:avLst/>
          </a:prstGeom>
        </p:spPr>
      </p:pic>
      <p:pic>
        <p:nvPicPr>
          <p:cNvPr id="13" name="Picture 12" descr="13.gif">
            <a:extLst>
              <a:ext uri="{FF2B5EF4-FFF2-40B4-BE49-F238E27FC236}">
                <a16:creationId xmlns:a16="http://schemas.microsoft.com/office/drawing/2014/main" id="{3663BDC3-7D1A-48B6-881F-027E46C6A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" y="4805568"/>
            <a:ext cx="970788" cy="1620080"/>
          </a:xfrm>
          <a:prstGeom prst="rect">
            <a:avLst/>
          </a:prstGeom>
        </p:spPr>
      </p:pic>
      <p:pic>
        <p:nvPicPr>
          <p:cNvPr id="14" name="Picture 13" descr="13.gif">
            <a:extLst>
              <a:ext uri="{FF2B5EF4-FFF2-40B4-BE49-F238E27FC236}">
                <a16:creationId xmlns:a16="http://schemas.microsoft.com/office/drawing/2014/main" id="{8719D6C8-6DBB-4274-89BC-A05A040555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2" y="5203770"/>
            <a:ext cx="838200" cy="12573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13.gif">
            <a:extLst>
              <a:ext uri="{FF2B5EF4-FFF2-40B4-BE49-F238E27FC236}">
                <a16:creationId xmlns:a16="http://schemas.microsoft.com/office/drawing/2014/main" id="{748F6FB2-E0E2-4EA4-B8AF-2749C5122C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449" y="4025347"/>
            <a:ext cx="1600200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23CA88-A635-4CB6-9570-626F4B7768BC}"/>
              </a:ext>
            </a:extLst>
          </p:cNvPr>
          <p:cNvSpPr/>
          <p:nvPr/>
        </p:nvSpPr>
        <p:spPr>
          <a:xfrm>
            <a:off x="1909818" y="2040835"/>
            <a:ext cx="4186182" cy="2971196"/>
          </a:xfrm>
          <a:prstGeom prst="ellipse">
            <a:avLst/>
          </a:prstGeom>
          <a:gradFill flip="none" rotWithShape="1">
            <a:gsLst>
              <a:gs pos="0">
                <a:srgbClr val="D5259A">
                  <a:tint val="66000"/>
                  <a:satMod val="160000"/>
                </a:srgbClr>
              </a:gs>
              <a:gs pos="50000">
                <a:srgbClr val="D5259A">
                  <a:tint val="44500"/>
                  <a:satMod val="160000"/>
                </a:srgbClr>
              </a:gs>
              <a:gs pos="100000">
                <a:srgbClr val="D5259A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7F7027-D8AD-4111-AE4A-7E1DC920B13C}"/>
              </a:ext>
            </a:extLst>
          </p:cNvPr>
          <p:cNvSpPr/>
          <p:nvPr/>
        </p:nvSpPr>
        <p:spPr>
          <a:xfrm>
            <a:off x="6267615" y="182894"/>
            <a:ext cx="2821568" cy="2228398"/>
          </a:xfrm>
          <a:prstGeom prst="ellipse">
            <a:avLst/>
          </a:prstGeom>
          <a:gradFill flip="none" rotWithShape="1">
            <a:gsLst>
              <a:gs pos="0">
                <a:srgbClr val="D5259A">
                  <a:tint val="66000"/>
                  <a:satMod val="160000"/>
                </a:srgbClr>
              </a:gs>
              <a:gs pos="50000">
                <a:srgbClr val="D5259A">
                  <a:tint val="44500"/>
                  <a:satMod val="160000"/>
                </a:srgbClr>
              </a:gs>
              <a:gs pos="100000">
                <a:srgbClr val="D5259A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EF7353-2390-47CA-9BAF-BC3CF1046740}"/>
              </a:ext>
            </a:extLst>
          </p:cNvPr>
          <p:cNvSpPr/>
          <p:nvPr/>
        </p:nvSpPr>
        <p:spPr>
          <a:xfrm>
            <a:off x="7675220" y="2115603"/>
            <a:ext cx="3047294" cy="2228398"/>
          </a:xfrm>
          <a:prstGeom prst="ellipse">
            <a:avLst/>
          </a:prstGeom>
          <a:gradFill flip="none" rotWithShape="1">
            <a:gsLst>
              <a:gs pos="0">
                <a:srgbClr val="D5259A">
                  <a:tint val="66000"/>
                  <a:satMod val="160000"/>
                </a:srgbClr>
              </a:gs>
              <a:gs pos="50000">
                <a:srgbClr val="D5259A">
                  <a:tint val="44500"/>
                  <a:satMod val="160000"/>
                </a:srgbClr>
              </a:gs>
              <a:gs pos="100000">
                <a:srgbClr val="D5259A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BD0B4F-9075-4CE2-B4EE-5F85845A2C3C}"/>
              </a:ext>
            </a:extLst>
          </p:cNvPr>
          <p:cNvSpPr/>
          <p:nvPr/>
        </p:nvSpPr>
        <p:spPr>
          <a:xfrm>
            <a:off x="6496215" y="4463949"/>
            <a:ext cx="2821568" cy="2228398"/>
          </a:xfrm>
          <a:prstGeom prst="ellipse">
            <a:avLst/>
          </a:prstGeom>
          <a:gradFill flip="none" rotWithShape="1">
            <a:gsLst>
              <a:gs pos="0">
                <a:srgbClr val="D5259A">
                  <a:tint val="66000"/>
                  <a:satMod val="160000"/>
                </a:srgbClr>
              </a:gs>
              <a:gs pos="50000">
                <a:srgbClr val="D5259A">
                  <a:tint val="44500"/>
                  <a:satMod val="160000"/>
                </a:srgbClr>
              </a:gs>
              <a:gs pos="100000">
                <a:srgbClr val="D5259A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56F9C6-8585-4FA5-87DF-6AB4E0CFB98A}"/>
              </a:ext>
            </a:extLst>
          </p:cNvPr>
          <p:cNvCxnSpPr>
            <a:cxnSpLocks/>
          </p:cNvCxnSpPr>
          <p:nvPr/>
        </p:nvCxnSpPr>
        <p:spPr>
          <a:xfrm flipV="1">
            <a:off x="5169853" y="2152875"/>
            <a:ext cx="1447800" cy="9906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58F4DA-52E3-4E12-A9A6-7D4DCC2E5952}"/>
              </a:ext>
            </a:extLst>
          </p:cNvPr>
          <p:cNvCxnSpPr>
            <a:cxnSpLocks/>
          </p:cNvCxnSpPr>
          <p:nvPr/>
        </p:nvCxnSpPr>
        <p:spPr>
          <a:xfrm flipV="1">
            <a:off x="5568172" y="3690738"/>
            <a:ext cx="2421081" cy="22860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6A69AC-40C4-4FC1-A69D-591830929B2E}"/>
              </a:ext>
            </a:extLst>
          </p:cNvPr>
          <p:cNvCxnSpPr>
            <a:cxnSpLocks/>
          </p:cNvCxnSpPr>
          <p:nvPr/>
        </p:nvCxnSpPr>
        <p:spPr>
          <a:xfrm>
            <a:off x="5446945" y="4591275"/>
            <a:ext cx="1551708" cy="9144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>
            <a:extLst>
              <a:ext uri="{FF2B5EF4-FFF2-40B4-BE49-F238E27FC236}">
                <a16:creationId xmlns:a16="http://schemas.microsoft.com/office/drawing/2014/main" id="{B7158BE7-DBB6-48D6-8824-624F41753BCA}"/>
              </a:ext>
            </a:extLst>
          </p:cNvPr>
          <p:cNvSpPr/>
          <p:nvPr/>
        </p:nvSpPr>
        <p:spPr>
          <a:xfrm>
            <a:off x="6222579" y="1905938"/>
            <a:ext cx="2873594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6034"/>
                </a:lnTo>
                <a:lnTo>
                  <a:pt x="2873594" y="386034"/>
                </a:lnTo>
                <a:lnTo>
                  <a:pt x="2873594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3" name="Straight Connector 4">
            <a:extLst>
              <a:ext uri="{FF2B5EF4-FFF2-40B4-BE49-F238E27FC236}">
                <a16:creationId xmlns:a16="http://schemas.microsoft.com/office/drawing/2014/main" id="{7EE8E861-46E2-44B6-AE86-6EB3CC0EB896}"/>
              </a:ext>
            </a:extLst>
          </p:cNvPr>
          <p:cNvSpPr/>
          <p:nvPr/>
        </p:nvSpPr>
        <p:spPr>
          <a:xfrm>
            <a:off x="5968503" y="2188881"/>
            <a:ext cx="254075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4075" y="0"/>
                </a:moveTo>
                <a:lnTo>
                  <a:pt x="254075" y="386034"/>
                </a:lnTo>
                <a:lnTo>
                  <a:pt x="0" y="386034"/>
                </a:lnTo>
                <a:lnTo>
                  <a:pt x="0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4" name="Straight Connector 5">
            <a:extLst>
              <a:ext uri="{FF2B5EF4-FFF2-40B4-BE49-F238E27FC236}">
                <a16:creationId xmlns:a16="http://schemas.microsoft.com/office/drawing/2014/main" id="{D8E5A08E-E61C-4834-A930-68351E1AE83D}"/>
              </a:ext>
            </a:extLst>
          </p:cNvPr>
          <p:cNvSpPr/>
          <p:nvPr/>
        </p:nvSpPr>
        <p:spPr>
          <a:xfrm>
            <a:off x="2862819" y="1905938"/>
            <a:ext cx="2982788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59760" y="0"/>
                </a:moveTo>
                <a:lnTo>
                  <a:pt x="3359760" y="386034"/>
                </a:lnTo>
                <a:lnTo>
                  <a:pt x="0" y="386034"/>
                </a:lnTo>
                <a:lnTo>
                  <a:pt x="0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3623CC-3CB5-480F-94C0-887B6FE702B5}"/>
              </a:ext>
            </a:extLst>
          </p:cNvPr>
          <p:cNvGrpSpPr/>
          <p:nvPr/>
        </p:nvGrpSpPr>
        <p:grpSpPr>
          <a:xfrm>
            <a:off x="2984076" y="785192"/>
            <a:ext cx="6477004" cy="1120745"/>
            <a:chOff x="1295397" y="642088"/>
            <a:chExt cx="6477004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8F05C4-3574-4A77-969A-D964483FE609}"/>
                </a:ext>
              </a:extLst>
            </p:cNvPr>
            <p:cNvSpPr/>
            <p:nvPr/>
          </p:nvSpPr>
          <p:spPr>
            <a:xfrm>
              <a:off x="1295397" y="642088"/>
              <a:ext cx="6477004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526EB8-17D4-4AEE-A91F-1C9EF70FCE0B}"/>
                </a:ext>
              </a:extLst>
            </p:cNvPr>
            <p:cNvSpPr/>
            <p:nvPr/>
          </p:nvSpPr>
          <p:spPr>
            <a:xfrm>
              <a:off x="1295397" y="642088"/>
              <a:ext cx="6477004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ইন্টারনেটে</a:t>
              </a:r>
              <a:r>
                <a:rPr lang="en-US" sz="3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সাধার‌ণত</a:t>
              </a:r>
              <a:r>
                <a:rPr lang="en-US" sz="3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তিনভাবে</a:t>
              </a:r>
              <a:r>
                <a:rPr lang="en-US" sz="3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B4BEF7-2569-46B3-9437-8924622D2F76}"/>
              </a:ext>
            </a:extLst>
          </p:cNvPr>
          <p:cNvGrpSpPr/>
          <p:nvPr/>
        </p:nvGrpSpPr>
        <p:grpSpPr>
          <a:xfrm>
            <a:off x="8074376" y="4595231"/>
            <a:ext cx="1948160" cy="373581"/>
            <a:chOff x="6385697" y="4169184"/>
            <a:chExt cx="1948160" cy="3735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31537F-C472-489B-86CE-4880F2724928}"/>
                </a:ext>
              </a:extLst>
            </p:cNvPr>
            <p:cNvSpPr/>
            <p:nvPr/>
          </p:nvSpPr>
          <p:spPr>
            <a:xfrm>
              <a:off x="6385697" y="4169184"/>
              <a:ext cx="1948160" cy="37358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317500"/>
            </a:effectLst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E3D412-0CA7-4C68-BBD6-728CF3506F7B}"/>
                </a:ext>
              </a:extLst>
            </p:cNvPr>
            <p:cNvSpPr/>
            <p:nvPr/>
          </p:nvSpPr>
          <p:spPr>
            <a:xfrm>
              <a:off x="6385697" y="4169184"/>
              <a:ext cx="1948160" cy="37358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15240" rIns="60960" bIns="152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190F1-6752-4C3C-A8C6-D594A604CF30}"/>
              </a:ext>
            </a:extLst>
          </p:cNvPr>
          <p:cNvGrpSpPr/>
          <p:nvPr/>
        </p:nvGrpSpPr>
        <p:grpSpPr>
          <a:xfrm>
            <a:off x="1780507" y="2553480"/>
            <a:ext cx="2164622" cy="1120745"/>
            <a:chOff x="91828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A759C7-ECB3-4C7C-AB83-7190A2FBA590}"/>
                </a:ext>
              </a:extLst>
            </p:cNvPr>
            <p:cNvSpPr/>
            <p:nvPr/>
          </p:nvSpPr>
          <p:spPr>
            <a:xfrm>
              <a:off x="91828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A154D9-2B56-479E-A644-19DC02E3C273}"/>
                </a:ext>
              </a:extLst>
            </p:cNvPr>
            <p:cNvSpPr/>
            <p:nvPr/>
          </p:nvSpPr>
          <p:spPr>
            <a:xfrm>
              <a:off x="91828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লিখিত</a:t>
              </a:r>
              <a:r>
                <a:rPr lang="en-US" sz="3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08942A-A650-4B30-8485-4167B6F30903}"/>
              </a:ext>
            </a:extLst>
          </p:cNvPr>
          <p:cNvGrpSpPr/>
          <p:nvPr/>
        </p:nvGrpSpPr>
        <p:grpSpPr>
          <a:xfrm>
            <a:off x="1764877" y="4137770"/>
            <a:ext cx="2351331" cy="1502366"/>
            <a:chOff x="76198" y="3711723"/>
            <a:chExt cx="2351331" cy="15023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886581-277A-4679-B3F9-C6D8E8133969}"/>
                </a:ext>
              </a:extLst>
            </p:cNvPr>
            <p:cNvSpPr/>
            <p:nvPr/>
          </p:nvSpPr>
          <p:spPr>
            <a:xfrm>
              <a:off x="76198" y="3711723"/>
              <a:ext cx="2351331" cy="1502366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A1A4B7-78FB-442A-A104-B1C1662E14F2}"/>
                </a:ext>
              </a:extLst>
            </p:cNvPr>
            <p:cNvSpPr/>
            <p:nvPr/>
          </p:nvSpPr>
          <p:spPr>
            <a:xfrm>
              <a:off x="76198" y="3711723"/>
              <a:ext cx="2351331" cy="150236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C9BDC9-F4C2-47F2-A2D0-023E93186EE6}"/>
              </a:ext>
            </a:extLst>
          </p:cNvPr>
          <p:cNvGrpSpPr/>
          <p:nvPr/>
        </p:nvGrpSpPr>
        <p:grpSpPr>
          <a:xfrm>
            <a:off x="4647956" y="4165165"/>
            <a:ext cx="2395301" cy="1518684"/>
            <a:chOff x="2959277" y="3739118"/>
            <a:chExt cx="2395301" cy="15186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0EEA72-CAC3-4639-B931-89F534B395A2}"/>
                </a:ext>
              </a:extLst>
            </p:cNvPr>
            <p:cNvSpPr/>
            <p:nvPr/>
          </p:nvSpPr>
          <p:spPr>
            <a:xfrm>
              <a:off x="2959277" y="3739118"/>
              <a:ext cx="2395301" cy="1518684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DF744C-F821-4BEE-9A97-E77C368DFABF}"/>
                </a:ext>
              </a:extLst>
            </p:cNvPr>
            <p:cNvSpPr/>
            <p:nvPr/>
          </p:nvSpPr>
          <p:spPr>
            <a:xfrm>
              <a:off x="2959277" y="3739118"/>
              <a:ext cx="2395301" cy="151868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165C2-995D-4B7F-998A-E56A362A408C}"/>
              </a:ext>
            </a:extLst>
          </p:cNvPr>
          <p:cNvGrpSpPr/>
          <p:nvPr/>
        </p:nvGrpSpPr>
        <p:grpSpPr>
          <a:xfrm>
            <a:off x="4886192" y="2553480"/>
            <a:ext cx="2164622" cy="1120745"/>
            <a:chOff x="3197513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8A4242-BD59-46B6-BB3D-26C1AB0ADD2C}"/>
                </a:ext>
              </a:extLst>
            </p:cNvPr>
            <p:cNvSpPr/>
            <p:nvPr/>
          </p:nvSpPr>
          <p:spPr>
            <a:xfrm>
              <a:off x="319751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906A69-2142-4409-B76C-C0FEBB6EB2C8}"/>
                </a:ext>
              </a:extLst>
            </p:cNvPr>
            <p:cNvSpPr/>
            <p:nvPr/>
          </p:nvSpPr>
          <p:spPr>
            <a:xfrm>
              <a:off x="319751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ভিডিও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0DAD2D-15B7-4C82-8874-19BD423AA90B}"/>
              </a:ext>
            </a:extLst>
          </p:cNvPr>
          <p:cNvGrpSpPr/>
          <p:nvPr/>
        </p:nvGrpSpPr>
        <p:grpSpPr>
          <a:xfrm>
            <a:off x="8013862" y="2553480"/>
            <a:ext cx="2164622" cy="1120745"/>
            <a:chOff x="6325183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93EEC0-9521-4AC3-97F8-A108AAB523FC}"/>
                </a:ext>
              </a:extLst>
            </p:cNvPr>
            <p:cNvSpPr/>
            <p:nvPr/>
          </p:nvSpPr>
          <p:spPr>
            <a:xfrm>
              <a:off x="632518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8000C7-C9C3-45DE-9841-DEC440217554}"/>
                </a:ext>
              </a:extLst>
            </p:cNvPr>
            <p:cNvSpPr/>
            <p:nvPr/>
          </p:nvSpPr>
          <p:spPr>
            <a:xfrm>
              <a:off x="632518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ইমেজ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D3DEB7-E66F-4977-A870-F15D1666FFE7}"/>
              </a:ext>
            </a:extLst>
          </p:cNvPr>
          <p:cNvGrpSpPr/>
          <p:nvPr/>
        </p:nvGrpSpPr>
        <p:grpSpPr>
          <a:xfrm>
            <a:off x="7966059" y="4106161"/>
            <a:ext cx="2487566" cy="1501485"/>
            <a:chOff x="6277380" y="3680114"/>
            <a:chExt cx="2487566" cy="15014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EEC20A-F755-4A37-B082-30D21BD10259}"/>
                </a:ext>
              </a:extLst>
            </p:cNvPr>
            <p:cNvSpPr/>
            <p:nvPr/>
          </p:nvSpPr>
          <p:spPr>
            <a:xfrm>
              <a:off x="6277380" y="3680114"/>
              <a:ext cx="2487566" cy="1501485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7274F64-B6FB-4E39-8AB4-FD4561EB0BDF}"/>
                </a:ext>
              </a:extLst>
            </p:cNvPr>
            <p:cNvSpPr/>
            <p:nvPr/>
          </p:nvSpPr>
          <p:spPr>
            <a:xfrm>
              <a:off x="6277380" y="3680114"/>
              <a:ext cx="2487566" cy="150148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3A589C3-536A-4596-BD34-F6C172D94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889" y="4165165"/>
            <a:ext cx="2395301" cy="148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3" descr="E:\MOTIAR\Motiar D. Content\Class Viii\Picture\পাঠ ৫৫\e.jpg">
            <a:extLst>
              <a:ext uri="{FF2B5EF4-FFF2-40B4-BE49-F238E27FC236}">
                <a16:creationId xmlns:a16="http://schemas.microsoft.com/office/drawing/2014/main" id="{03398269-FCC5-44A3-8D6B-2E60C79A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897" y="4129317"/>
            <a:ext cx="2350357" cy="153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MOTIAR\D,contennt Picture 2\fi 3.jpg">
            <a:extLst>
              <a:ext uri="{FF2B5EF4-FFF2-40B4-BE49-F238E27FC236}">
                <a16:creationId xmlns:a16="http://schemas.microsoft.com/office/drawing/2014/main" id="{3341B70D-FB77-4E1D-8F80-E12EA8AC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059" y="4151309"/>
            <a:ext cx="2476499" cy="1442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D2960-2863-4A12-AE07-62FCEACBAB85}"/>
              </a:ext>
            </a:extLst>
          </p:cNvPr>
          <p:cNvSpPr txBox="1"/>
          <p:nvPr/>
        </p:nvSpPr>
        <p:spPr>
          <a:xfrm>
            <a:off x="3409121" y="145773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EF51F-B441-416D-A66B-0CF5E3CAF93B}"/>
              </a:ext>
            </a:extLst>
          </p:cNvPr>
          <p:cNvSpPr txBox="1"/>
          <p:nvPr/>
        </p:nvSpPr>
        <p:spPr>
          <a:xfrm>
            <a:off x="2000358" y="4946372"/>
            <a:ext cx="8381999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  <a:hlinkClick r:id="rId2"/>
              </a:rPr>
              <a:t>www.ebook.gov.bd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ই-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বুকের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সমাহার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শ্রেণির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পাঠ্যপুস্তকের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ই-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সংস্করণ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 ই-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মুদ্রিত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বইয়ের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কম্পিউটার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সংস্করণ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 D. Content\Class Viii\Picture\পাঠ ৫৭\ebook_gov_bd.jpg">
            <a:extLst>
              <a:ext uri="{FF2B5EF4-FFF2-40B4-BE49-F238E27FC236}">
                <a16:creationId xmlns:a16="http://schemas.microsoft.com/office/drawing/2014/main" id="{BA05C502-3821-4904-B993-9B8335DD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721" y="1136373"/>
            <a:ext cx="6781800" cy="32960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D3B43-625B-4D7B-B62F-1C0C0889B04C}"/>
              </a:ext>
            </a:extLst>
          </p:cNvPr>
          <p:cNvSpPr txBox="1"/>
          <p:nvPr/>
        </p:nvSpPr>
        <p:spPr>
          <a:xfrm>
            <a:off x="1885122" y="4862799"/>
            <a:ext cx="8381999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  <a:hlinkClick r:id="rId4"/>
              </a:rPr>
              <a:t>www.moedu.gov.bd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সরকারের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মন্ত্রণালয়ের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ওয়েবসাইট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সংক্রান্ত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যাবতীয়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 D. Content\Class Viii\Picture\পাঠ ৫৭\moedu.gov.bd.jpg.png">
            <a:extLst>
              <a:ext uri="{FF2B5EF4-FFF2-40B4-BE49-F238E27FC236}">
                <a16:creationId xmlns:a16="http://schemas.microsoft.com/office/drawing/2014/main" id="{D7D855F8-C1D8-46CE-9BF0-05086305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921" y="1441173"/>
            <a:ext cx="6196965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78B2A-14B1-443D-9660-13F21A0FBED6}"/>
              </a:ext>
            </a:extLst>
          </p:cNvPr>
          <p:cNvSpPr txBox="1"/>
          <p:nvPr/>
        </p:nvSpPr>
        <p:spPr>
          <a:xfrm>
            <a:off x="2200919" y="5165551"/>
            <a:ext cx="8381999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6"/>
              </a:rPr>
              <a:t>http://en.wikipedia.org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,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6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7"/>
              </a:rPr>
              <a:t>http://bn.wikipedia.org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ইন্টার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নে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মুক্ত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বিশ্বকোষ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উইকিপিডিয়া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সেচ্ছাশ্রম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ভিত্তিক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দুইশ’রও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বেশি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ভাষায়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চালু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 D. Content\Class Viii\Picture\পাঠ ৫৭\120px-Bn-wiki-logo2.png">
            <a:extLst>
              <a:ext uri="{FF2B5EF4-FFF2-40B4-BE49-F238E27FC236}">
                <a16:creationId xmlns:a16="http://schemas.microsoft.com/office/drawing/2014/main" id="{AFE67E72-610E-44B0-8938-C0381C72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321" y="1153994"/>
            <a:ext cx="35814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Motiar D. Content\Class Viii\Picture\পাঠ ৫৭\wikipedia.org-31.png">
            <a:extLst>
              <a:ext uri="{FF2B5EF4-FFF2-40B4-BE49-F238E27FC236}">
                <a16:creationId xmlns:a16="http://schemas.microsoft.com/office/drawing/2014/main" id="{4CC75075-B7EA-4D68-80D8-83A26CF4B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922" y="1153994"/>
            <a:ext cx="34290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B548BB-6200-48B6-B2AC-2EAD56D58CBB}"/>
              </a:ext>
            </a:extLst>
          </p:cNvPr>
          <p:cNvSpPr txBox="1"/>
          <p:nvPr/>
        </p:nvSpPr>
        <p:spPr>
          <a:xfrm>
            <a:off x="1961322" y="4793973"/>
            <a:ext cx="8381999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10"/>
              </a:rPr>
              <a:t>http://www.khanacademy.org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বর্তমান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বিশ্বের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একাডেমি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বাংলাদেশী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বংশোদ্ভুত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শিক্ষাবিদ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সালমান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২০০৬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প্রতিষ্ঠা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কয়েক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হাজার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ছোট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ছোট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ভিডিও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ভিডিওগুলো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ভাষায়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পাওয়া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৫৭\55.PNG">
            <a:extLst>
              <a:ext uri="{FF2B5EF4-FFF2-40B4-BE49-F238E27FC236}">
                <a16:creationId xmlns:a16="http://schemas.microsoft.com/office/drawing/2014/main" id="{09F60371-BED0-427C-A1AA-C55D345F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176" y="1102789"/>
            <a:ext cx="7888287" cy="338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A984A0-53D6-4B4C-A38E-1A20F993B4F6}"/>
              </a:ext>
            </a:extLst>
          </p:cNvPr>
          <p:cNvSpPr txBox="1"/>
          <p:nvPr/>
        </p:nvSpPr>
        <p:spPr>
          <a:xfrm>
            <a:off x="1885122" y="5023006"/>
            <a:ext cx="8381999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12"/>
              </a:rPr>
              <a:t>http://www.bbcjanala.com</a:t>
            </a:r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ইংরেজি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শেখার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দেশের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উপযোগী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উদাহরণ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দেওয়া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ইংরেজি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শেখার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কোর্স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চালু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E:\Motiar D. Content\Class Viii\Picture\পাঠ ৫৭\bbcjanala_home.jpg">
            <a:extLst>
              <a:ext uri="{FF2B5EF4-FFF2-40B4-BE49-F238E27FC236}">
                <a16:creationId xmlns:a16="http://schemas.microsoft.com/office/drawing/2014/main" id="{63910630-CFAF-4EC0-9B39-8E6B800E4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0921" y="1364973"/>
            <a:ext cx="4038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D00EB2-445B-4168-B56C-BD9E9810EEAA}"/>
              </a:ext>
            </a:extLst>
          </p:cNvPr>
          <p:cNvCxnSpPr/>
          <p:nvPr/>
        </p:nvCxnSpPr>
        <p:spPr>
          <a:xfrm>
            <a:off x="7447721" y="2050773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E:\Motiar D. Content\Class Viii\Picture\পাঠ ৫৭\facebook_image.jpg">
            <a:extLst>
              <a:ext uri="{FF2B5EF4-FFF2-40B4-BE49-F238E27FC236}">
                <a16:creationId xmlns:a16="http://schemas.microsoft.com/office/drawing/2014/main" id="{42B9D5ED-E7F0-46AD-A582-056411A5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385" y="1441173"/>
            <a:ext cx="382153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98BC8B-CAE2-45DD-87D8-5068E88E2671}"/>
              </a:ext>
            </a:extLst>
          </p:cNvPr>
          <p:cNvSpPr txBox="1"/>
          <p:nvPr/>
        </p:nvSpPr>
        <p:spPr>
          <a:xfrm>
            <a:off x="1983095" y="4793973"/>
            <a:ext cx="8381999" cy="18158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15"/>
              </a:rPr>
              <a:t>http://mthforum.org/dr.math</a:t>
            </a:r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Dr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Math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গণিত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স্কুল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গণিতের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সহজ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পাওয়া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গেলে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Dr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Math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প্রশ্ন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Motiar\Desktop\3333.PNG">
            <a:extLst>
              <a:ext uri="{FF2B5EF4-FFF2-40B4-BE49-F238E27FC236}">
                <a16:creationId xmlns:a16="http://schemas.microsoft.com/office/drawing/2014/main" id="{BD8CB4F6-7762-48D4-9E54-201CB89C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121" y="1593573"/>
            <a:ext cx="6553200" cy="2543175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Motiar D. Content\Class Viii\Picture\পাঠ ৫৭\01.PNG">
            <a:extLst>
              <a:ext uri="{FF2B5EF4-FFF2-40B4-BE49-F238E27FC236}">
                <a16:creationId xmlns:a16="http://schemas.microsoft.com/office/drawing/2014/main" id="{6EBD88EA-91E8-43C3-8D14-A1806E07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331" y="1364974"/>
            <a:ext cx="7954590" cy="3448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68491CE-586B-48FA-B435-E49E5E4B7407}"/>
              </a:ext>
            </a:extLst>
          </p:cNvPr>
          <p:cNvSpPr txBox="1"/>
          <p:nvPr/>
        </p:nvSpPr>
        <p:spPr>
          <a:xfrm>
            <a:off x="1946807" y="5322051"/>
            <a:ext cx="8381999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18"/>
              </a:rPr>
              <a:t>http://www.matholympiad.org.bd/forum</a:t>
            </a:r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গণিত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প্রশ্নোত্তর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আলোচনার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83AFD6-FD44-471F-880B-9AA14E770F1E}"/>
              </a:ext>
            </a:extLst>
          </p:cNvPr>
          <p:cNvSpPr txBox="1"/>
          <p:nvPr/>
        </p:nvSpPr>
        <p:spPr>
          <a:xfrm>
            <a:off x="2189921" y="5380994"/>
            <a:ext cx="8381999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19"/>
              </a:rPr>
              <a:t>http://www.learningscience.org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বিজ্ঞানের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বিষয়ে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হাতে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কলমে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জ্ঞান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লাভ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E:\Motiar D. Content\Class Viii\Picture\পাঠ ৫৭\learningscience.org.jpeg">
            <a:extLst>
              <a:ext uri="{FF2B5EF4-FFF2-40B4-BE49-F238E27FC236}">
                <a16:creationId xmlns:a16="http://schemas.microsoft.com/office/drawing/2014/main" id="{6EC8DC96-C7EF-4EAB-97BB-8683A976A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6331" y="1357599"/>
            <a:ext cx="815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Motiar D. Content\Class Viii\Picture\পাঠ ৫৭\sciencemedicine_animated.gif">
            <a:extLst>
              <a:ext uri="{FF2B5EF4-FFF2-40B4-BE49-F238E27FC236}">
                <a16:creationId xmlns:a16="http://schemas.microsoft.com/office/drawing/2014/main" id="{C477DB0D-5257-4042-B2F0-92AEA48577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263" y="2710920"/>
            <a:ext cx="20574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6C7CC-F263-4675-807A-2DF87E63C15F}"/>
              </a:ext>
            </a:extLst>
          </p:cNvPr>
          <p:cNvSpPr/>
          <p:nvPr/>
        </p:nvSpPr>
        <p:spPr>
          <a:xfrm>
            <a:off x="4353338" y="530087"/>
            <a:ext cx="3485322" cy="1166191"/>
          </a:xfrm>
          <a:prstGeom prst="rect">
            <a:avLst/>
          </a:prstGeom>
          <a:noFill/>
          <a:ln w="38100">
            <a:solidFill>
              <a:srgbClr val="D5259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</a:rPr>
              <a:t>জোড়ায় কাজ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649F9D-20F3-43D5-8967-3447AFA48348}"/>
              </a:ext>
            </a:extLst>
          </p:cNvPr>
          <p:cNvSpPr/>
          <p:nvPr/>
        </p:nvSpPr>
        <p:spPr>
          <a:xfrm>
            <a:off x="728868" y="4823791"/>
            <a:ext cx="10734261" cy="1258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 সংক্রান্ত যেকোনো চারটি ওয়েবসাইটের ঠিকানা খাতায় লিখ।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ইন্টারনেট এর ছবির ফলাফল">
            <a:extLst>
              <a:ext uri="{FF2B5EF4-FFF2-40B4-BE49-F238E27FC236}">
                <a16:creationId xmlns:a16="http://schemas.microsoft.com/office/drawing/2014/main" id="{2E0F5F99-2918-415D-A09D-B0CB3B32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356" y="1946769"/>
            <a:ext cx="4340087" cy="24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22ADE-2653-457E-A617-930D2830F017}"/>
              </a:ext>
            </a:extLst>
          </p:cNvPr>
          <p:cNvSpPr txBox="1"/>
          <p:nvPr/>
        </p:nvSpPr>
        <p:spPr>
          <a:xfrm>
            <a:off x="2690192" y="5294244"/>
            <a:ext cx="8229600" cy="954107"/>
          </a:xfrm>
          <a:prstGeom prst="rect">
            <a:avLst/>
          </a:prstGeom>
          <a:gradFill flip="none" rotWithShape="1">
            <a:gsLst>
              <a:gs pos="0">
                <a:srgbClr val="D5259A">
                  <a:tint val="66000"/>
                  <a:satMod val="160000"/>
                </a:srgbClr>
              </a:gs>
              <a:gs pos="50000">
                <a:srgbClr val="D5259A">
                  <a:tint val="44500"/>
                  <a:satMod val="160000"/>
                </a:srgbClr>
              </a:gs>
              <a:gs pos="100000">
                <a:srgbClr val="D5259A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আপলোডকৃত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ইউটিউব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www.youtube.com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প্রয়োজনমত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E:\MOTIAR\Motiar D. Content\Class Viii\Picture\পাঠ ৫৭\adsense-on-youtube-video.jpg">
            <a:extLst>
              <a:ext uri="{FF2B5EF4-FFF2-40B4-BE49-F238E27FC236}">
                <a16:creationId xmlns:a16="http://schemas.microsoft.com/office/drawing/2014/main" id="{0DDAC978-2C40-4E52-8144-269FB71D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191" y="1560444"/>
            <a:ext cx="7712765" cy="3421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949226-8BD1-4843-B59B-EB2C47C3EDB2}"/>
              </a:ext>
            </a:extLst>
          </p:cNvPr>
          <p:cNvSpPr/>
          <p:nvPr/>
        </p:nvSpPr>
        <p:spPr>
          <a:xfrm>
            <a:off x="4061792" y="569844"/>
            <a:ext cx="5257800" cy="769441"/>
          </a:xfrm>
          <a:prstGeom prst="rect">
            <a:avLst/>
          </a:prstGeom>
          <a:gradFill flip="none" rotWithShape="1">
            <a:gsLst>
              <a:gs pos="0">
                <a:srgbClr val="D5259A">
                  <a:tint val="66000"/>
                  <a:satMod val="160000"/>
                </a:srgbClr>
              </a:gs>
              <a:gs pos="50000">
                <a:srgbClr val="D5259A">
                  <a:tint val="44500"/>
                  <a:satMod val="160000"/>
                </a:srgbClr>
              </a:gs>
              <a:gs pos="100000">
                <a:srgbClr val="D5259A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মহাসমুদ্র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E:\Motiar D. Content\Class Viii\Picture\পাঠ ৪৪\makeagif-youtube-to-animated-gif_03.gif">
            <a:extLst>
              <a:ext uri="{FF2B5EF4-FFF2-40B4-BE49-F238E27FC236}">
                <a16:creationId xmlns:a16="http://schemas.microsoft.com/office/drawing/2014/main" id="{026B4086-FB81-496C-8FD4-780F6BC44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392" y="2255128"/>
            <a:ext cx="6934200" cy="1896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3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5A8B8A-B8E5-4F4B-8B37-4FE638ACC797}"/>
              </a:ext>
            </a:extLst>
          </p:cNvPr>
          <p:cNvSpPr txBox="1"/>
          <p:nvPr/>
        </p:nvSpPr>
        <p:spPr>
          <a:xfrm>
            <a:off x="1661490" y="4989444"/>
            <a:ext cx="8676861" cy="109330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এ্যানিমেশনের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পাঠ্যসূচির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3" name="Picture 2" descr="E:\MOTIAR\Motiar D. Content\Class Viii\Picture\পাঠ ২৩\m 6.gif">
            <a:extLst>
              <a:ext uri="{FF2B5EF4-FFF2-40B4-BE49-F238E27FC236}">
                <a16:creationId xmlns:a16="http://schemas.microsoft.com/office/drawing/2014/main" id="{C4E56FED-D298-409A-B7CA-FABE42F28A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722" y="651464"/>
            <a:ext cx="3657600" cy="3647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:\MOTIAR\Motiar D. Content\Class Viii\Picture\পাঠ ৫৭\jump.gif">
            <a:extLst>
              <a:ext uri="{FF2B5EF4-FFF2-40B4-BE49-F238E27FC236}">
                <a16:creationId xmlns:a16="http://schemas.microsoft.com/office/drawing/2014/main" id="{3AEC3495-C0B5-4A83-A28B-03876EEF44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712" y="651464"/>
            <a:ext cx="4028209" cy="368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3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A3153-860D-4AA4-BA6C-4B1754E5B3AB}"/>
              </a:ext>
            </a:extLst>
          </p:cNvPr>
          <p:cNvSpPr txBox="1"/>
          <p:nvPr/>
        </p:nvSpPr>
        <p:spPr>
          <a:xfrm>
            <a:off x="2170044" y="5227983"/>
            <a:ext cx="8153400" cy="95410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4" descr="E:\MOTIAR\Motiar D. Content\Class Viii\Picture\পাঠ ৫৭\editing-student-authorisation.gif">
            <a:extLst>
              <a:ext uri="{FF2B5EF4-FFF2-40B4-BE49-F238E27FC236}">
                <a16:creationId xmlns:a16="http://schemas.microsoft.com/office/drawing/2014/main" id="{2FCC2583-9DC4-4D9E-9068-FCB06789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244" y="475873"/>
            <a:ext cx="3810000" cy="441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MOTIAR\Motiar D. Content\Class Viii\Picture\পাঠ ৫৭\question-paper.gif">
            <a:extLst>
              <a:ext uri="{FF2B5EF4-FFF2-40B4-BE49-F238E27FC236}">
                <a16:creationId xmlns:a16="http://schemas.microsoft.com/office/drawing/2014/main" id="{8F81F168-4312-404C-8FAE-24A7FCDD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244" y="475873"/>
            <a:ext cx="3733800" cy="441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E34BC-E407-409F-B34A-02517FA5A05F}"/>
              </a:ext>
            </a:extLst>
          </p:cNvPr>
          <p:cNvSpPr txBox="1"/>
          <p:nvPr/>
        </p:nvSpPr>
        <p:spPr>
          <a:xfrm>
            <a:off x="1951383" y="5241234"/>
            <a:ext cx="8686800" cy="954107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www.coursera.org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E:\MOTIAR\Motiar D. Content\Class Viii\Picture\পাঠ ৫৭\courseera-650x441.png">
            <a:extLst>
              <a:ext uri="{FF2B5EF4-FFF2-40B4-BE49-F238E27FC236}">
                <a16:creationId xmlns:a16="http://schemas.microsoft.com/office/drawing/2014/main" id="{371CBD77-77C8-4A7A-A9D3-7ADDC62B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566" y="662659"/>
            <a:ext cx="7772400" cy="42005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7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7A85CB-C272-42DA-9800-99563050282E}"/>
              </a:ext>
            </a:extLst>
          </p:cNvPr>
          <p:cNvSpPr txBox="1"/>
          <p:nvPr/>
        </p:nvSpPr>
        <p:spPr>
          <a:xfrm>
            <a:off x="2324100" y="5092004"/>
            <a:ext cx="7848600" cy="1384995"/>
          </a:xfrm>
          <a:prstGeom prst="rect">
            <a:avLst/>
          </a:prstGeom>
          <a:gradFill flip="none" rotWithShape="1">
            <a:gsLst>
              <a:gs pos="0">
                <a:srgbClr val="D5259A">
                  <a:tint val="66000"/>
                  <a:satMod val="160000"/>
                </a:srgbClr>
              </a:gs>
              <a:gs pos="50000">
                <a:srgbClr val="D5259A">
                  <a:tint val="44500"/>
                  <a:satMod val="160000"/>
                </a:srgbClr>
              </a:gs>
              <a:gs pos="100000">
                <a:srgbClr val="D5259A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বিশ্বখ্যাত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ম্যাসাচুসেটস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এমআইটি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http://ocw.mit.edu</a:t>
            </a:r>
          </a:p>
        </p:txBody>
      </p:sp>
      <p:pic>
        <p:nvPicPr>
          <p:cNvPr id="3" name="Picture 2" descr="E:\MOTIAR\Motiar D. Content\Class Viii\Picture\পাঠ ৫৭\Screen-Shot-2013-01-21-at-3.37.33-PM.png">
            <a:extLst>
              <a:ext uri="{FF2B5EF4-FFF2-40B4-BE49-F238E27FC236}">
                <a16:creationId xmlns:a16="http://schemas.microsoft.com/office/drawing/2014/main" id="{55CCEA02-27C5-49E2-8A53-18401285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533400"/>
            <a:ext cx="6781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81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88ED1A-6663-47DF-9608-20910E6F8AC8}"/>
              </a:ext>
            </a:extLst>
          </p:cNvPr>
          <p:cNvSpPr txBox="1"/>
          <p:nvPr/>
        </p:nvSpPr>
        <p:spPr>
          <a:xfrm>
            <a:off x="238539" y="4957496"/>
            <a:ext cx="11741426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http://www.shikkhok.com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3" descr="E:\MOTIAR\Motiar D. Content\Class Viii\Picture\পাঠ ৫৭\11.PNG">
            <a:extLst>
              <a:ext uri="{FF2B5EF4-FFF2-40B4-BE49-F238E27FC236}">
                <a16:creationId xmlns:a16="http://schemas.microsoft.com/office/drawing/2014/main" id="{9B6603C7-16D4-4BB8-9FED-DC3B6F86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574" y="598020"/>
            <a:ext cx="5828637" cy="37562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8469BBB-7EF6-4F26-A933-FC95A9A51C9D}"/>
              </a:ext>
            </a:extLst>
          </p:cNvPr>
          <p:cNvSpPr txBox="1">
            <a:spLocks/>
          </p:cNvSpPr>
          <p:nvPr/>
        </p:nvSpPr>
        <p:spPr>
          <a:xfrm>
            <a:off x="1099933" y="648819"/>
            <a:ext cx="4863547" cy="5102624"/>
          </a:xfrm>
          <a:prstGeom prst="rect">
            <a:avLst/>
          </a:prstGeom>
          <a:noFill/>
          <a:ln w="66675">
            <a:solidFill>
              <a:srgbClr val="00206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55E309A2-34ED-49F9-B42D-50EE0327EE46}"/>
              </a:ext>
            </a:extLst>
          </p:cNvPr>
          <p:cNvSpPr txBox="1">
            <a:spLocks/>
          </p:cNvSpPr>
          <p:nvPr/>
        </p:nvSpPr>
        <p:spPr>
          <a:xfrm>
            <a:off x="6758610" y="648819"/>
            <a:ext cx="4625008" cy="5102624"/>
          </a:xfrm>
          <a:prstGeom prst="rect">
            <a:avLst/>
          </a:prstGeom>
          <a:ln w="66675">
            <a:solidFill>
              <a:srgbClr val="00206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>
              <a:ln/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800" b="1" i="0" u="none" strike="noStrike" kern="1200" cap="none" spc="0" normalizeH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৫৭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18322-881A-440D-802A-7B5115EA2444}"/>
              </a:ext>
            </a:extLst>
          </p:cNvPr>
          <p:cNvSpPr txBox="1"/>
          <p:nvPr/>
        </p:nvSpPr>
        <p:spPr>
          <a:xfrm>
            <a:off x="1594401" y="3050395"/>
            <a:ext cx="385638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মদিনা খাতুন</a:t>
            </a:r>
          </a:p>
          <a:p>
            <a:pPr algn="ctr">
              <a:defRPr/>
            </a:pP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>
              <a:defRPr/>
            </a:pP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লক্ষ্মীপুর দ্বিমুখী উচ্চ বিদ্যালয়</a:t>
            </a:r>
          </a:p>
          <a:p>
            <a:pPr algn="ctr">
              <a:defRPr/>
            </a:pP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কুলিয়ারচর, কিশোরগঞ্জ।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BAC19-0B17-4A27-B62E-079F685D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143" y="1558047"/>
            <a:ext cx="1104900" cy="11811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E72D1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7.jpg">
            <a:extLst>
              <a:ext uri="{FF2B5EF4-FFF2-40B4-BE49-F238E27FC236}">
                <a16:creationId xmlns:a16="http://schemas.microsoft.com/office/drawing/2014/main" id="{D3E29881-8839-434C-B018-3EAEF6456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-180"/>
          <a:stretch/>
        </p:blipFill>
        <p:spPr>
          <a:xfrm>
            <a:off x="8357719" y="1189291"/>
            <a:ext cx="1532803" cy="18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7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ternet search animated এর ছবির ফলাফল">
            <a:extLst>
              <a:ext uri="{FF2B5EF4-FFF2-40B4-BE49-F238E27FC236}">
                <a16:creationId xmlns:a16="http://schemas.microsoft.com/office/drawing/2014/main" id="{E5DB2EF2-923B-4B2D-9B42-C1E7B22ABE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nternet search animated এর ছবির ফলাফল">
            <a:extLst>
              <a:ext uri="{FF2B5EF4-FFF2-40B4-BE49-F238E27FC236}">
                <a16:creationId xmlns:a16="http://schemas.microsoft.com/office/drawing/2014/main" id="{72BB72F5-AAB2-417D-A4C7-1F4B74F8C5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45" y="1430212"/>
            <a:ext cx="3198849" cy="1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সম্পর্কিত ছবি">
            <a:extLst>
              <a:ext uri="{FF2B5EF4-FFF2-40B4-BE49-F238E27FC236}">
                <a16:creationId xmlns:a16="http://schemas.microsoft.com/office/drawing/2014/main" id="{2872AE6F-89D9-4B52-B10B-5A0C68FC7C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874" y="1232493"/>
            <a:ext cx="3408293" cy="204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সম্পর্কিত ছবি">
            <a:extLst>
              <a:ext uri="{FF2B5EF4-FFF2-40B4-BE49-F238E27FC236}">
                <a16:creationId xmlns:a16="http://schemas.microsoft.com/office/drawing/2014/main" id="{05FF55B3-B244-4ACE-983A-C921EC2FC7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940" y="1297453"/>
            <a:ext cx="3637136" cy="204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87412F-9652-4047-8BF7-3BEAB442E214}"/>
              </a:ext>
            </a:extLst>
          </p:cNvPr>
          <p:cNvSpPr txBox="1"/>
          <p:nvPr/>
        </p:nvSpPr>
        <p:spPr>
          <a:xfrm>
            <a:off x="3049116" y="385419"/>
            <a:ext cx="6093767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1503E-F7BB-4F43-8B45-3AE007DEAD14}"/>
              </a:ext>
            </a:extLst>
          </p:cNvPr>
          <p:cNvSpPr txBox="1"/>
          <p:nvPr/>
        </p:nvSpPr>
        <p:spPr>
          <a:xfrm>
            <a:off x="683444" y="4021076"/>
            <a:ext cx="11129912" cy="23083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দক্ষতা অর্জন করতে হবে।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201165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D37E6-B48B-4075-B7F3-9B395833A506}"/>
              </a:ext>
            </a:extLst>
          </p:cNvPr>
          <p:cNvSpPr txBox="1"/>
          <p:nvPr/>
        </p:nvSpPr>
        <p:spPr>
          <a:xfrm>
            <a:off x="2590800" y="300037"/>
            <a:ext cx="6934200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পৃথিবীর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দুইটি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ইঞ্জিনের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নাম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কী?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DBD1C2-3ECA-408D-AD59-27C2A7898552}"/>
              </a:ext>
            </a:extLst>
          </p:cNvPr>
          <p:cNvSpPr/>
          <p:nvPr/>
        </p:nvSpPr>
        <p:spPr>
          <a:xfrm>
            <a:off x="4495800" y="1366837"/>
            <a:ext cx="1143000" cy="1143000"/>
          </a:xfrm>
          <a:prstGeom prst="ellips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Motiar D. Content\Class Viii\Picture\পাঠ ৫৭\3.PNG">
            <a:extLst>
              <a:ext uri="{FF2B5EF4-FFF2-40B4-BE49-F238E27FC236}">
                <a16:creationId xmlns:a16="http://schemas.microsoft.com/office/drawing/2014/main" id="{6C19EF06-AF58-456F-9818-3D32E844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782" y="1228040"/>
            <a:ext cx="4073236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MOTIAR\Motiar D. Content\Class Viii\Picture\পাঠ ৫৭\ie_homepage_2b.png">
            <a:extLst>
              <a:ext uri="{FF2B5EF4-FFF2-40B4-BE49-F238E27FC236}">
                <a16:creationId xmlns:a16="http://schemas.microsoft.com/office/drawing/2014/main" id="{003265A9-B95D-4CBF-8178-0A5FFB64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093" y="1228040"/>
            <a:ext cx="4038600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49E38B-6589-44FA-8557-6A97B6427497}"/>
              </a:ext>
            </a:extLst>
          </p:cNvPr>
          <p:cNvSpPr/>
          <p:nvPr/>
        </p:nvSpPr>
        <p:spPr>
          <a:xfrm>
            <a:off x="1790701" y="5900240"/>
            <a:ext cx="3657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www.google.com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8A1E9-FF9E-43EE-A1CF-49101CBE0A6F}"/>
              </a:ext>
            </a:extLst>
          </p:cNvPr>
          <p:cNvSpPr/>
          <p:nvPr/>
        </p:nvSpPr>
        <p:spPr>
          <a:xfrm>
            <a:off x="6667500" y="5900241"/>
            <a:ext cx="373379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www.yahoo.com</a:t>
            </a:r>
          </a:p>
        </p:txBody>
      </p:sp>
    </p:spTree>
    <p:extLst>
      <p:ext uri="{BB962C8B-B14F-4D97-AF65-F5344CB8AC3E}">
        <p14:creationId xmlns:p14="http://schemas.microsoft.com/office/powerpoint/2010/main" val="222784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2BD848-7EF1-4FEB-9BE2-1232C31B5CC9}"/>
              </a:ext>
            </a:extLst>
          </p:cNvPr>
          <p:cNvSpPr/>
          <p:nvPr/>
        </p:nvSpPr>
        <p:spPr>
          <a:xfrm>
            <a:off x="4088296" y="304800"/>
            <a:ext cx="4015408" cy="1033669"/>
          </a:xfrm>
          <a:prstGeom prst="rect">
            <a:avLst/>
          </a:prstGeom>
          <a:noFill/>
          <a:ln w="38100">
            <a:solidFill>
              <a:srgbClr val="D5259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internet search এর ছবির ফলাফল">
            <a:extLst>
              <a:ext uri="{FF2B5EF4-FFF2-40B4-BE49-F238E27FC236}">
                <a16:creationId xmlns:a16="http://schemas.microsoft.com/office/drawing/2014/main" id="{5550E57A-C8E3-4472-962E-ADEB192C6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1616765"/>
            <a:ext cx="5237259" cy="27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A62B07-6662-45C0-AEB2-84DD515DD82E}"/>
              </a:ext>
            </a:extLst>
          </p:cNvPr>
          <p:cNvSpPr/>
          <p:nvPr/>
        </p:nvSpPr>
        <p:spPr>
          <a:xfrm>
            <a:off x="1345096" y="4803913"/>
            <a:ext cx="9501808" cy="1411356"/>
          </a:xfrm>
          <a:prstGeom prst="rect">
            <a:avLst/>
          </a:prstGeom>
          <a:noFill/>
          <a:ln w="38100">
            <a:solidFill>
              <a:srgbClr val="D5259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শাপলা ও গোলাপ দল যে কোনো সার্চ ইঞ্জিন ব্যবহার করে শিক্ষা সংক্রান্ত একটি তথ্য খুজে বের কর।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9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0662DD-AD6D-48D6-8C25-D8FAF7D1AA4E}"/>
              </a:ext>
            </a:extLst>
          </p:cNvPr>
          <p:cNvSpPr txBox="1"/>
          <p:nvPr/>
        </p:nvSpPr>
        <p:spPr>
          <a:xfrm>
            <a:off x="2993752" y="1930088"/>
            <a:ext cx="449019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ইন্টানেটে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B8261-1281-441B-B4B1-7045CEA3CCC3}"/>
              </a:ext>
            </a:extLst>
          </p:cNvPr>
          <p:cNvSpPr txBox="1"/>
          <p:nvPr/>
        </p:nvSpPr>
        <p:spPr>
          <a:xfrm>
            <a:off x="2988968" y="2511287"/>
            <a:ext cx="13577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১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61ADB-E207-4407-B670-9CA6C3DB0D0F}"/>
              </a:ext>
            </a:extLst>
          </p:cNvPr>
          <p:cNvSpPr txBox="1"/>
          <p:nvPr/>
        </p:nvSpPr>
        <p:spPr>
          <a:xfrm>
            <a:off x="3019501" y="3102744"/>
            <a:ext cx="132721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A8D48-2C77-46E5-BE55-7E71D8FA7A96}"/>
              </a:ext>
            </a:extLst>
          </p:cNvPr>
          <p:cNvSpPr txBox="1"/>
          <p:nvPr/>
        </p:nvSpPr>
        <p:spPr>
          <a:xfrm>
            <a:off x="7073546" y="3102743"/>
            <a:ext cx="1083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৪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13699-0B69-4AC8-91C0-88599F43CAFC}"/>
              </a:ext>
            </a:extLst>
          </p:cNvPr>
          <p:cNvSpPr txBox="1"/>
          <p:nvPr/>
        </p:nvSpPr>
        <p:spPr>
          <a:xfrm>
            <a:off x="7073546" y="2511287"/>
            <a:ext cx="1083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ADC038-30E4-4A28-9822-F5D3392AC2F7}"/>
              </a:ext>
            </a:extLst>
          </p:cNvPr>
          <p:cNvSpPr txBox="1"/>
          <p:nvPr/>
        </p:nvSpPr>
        <p:spPr>
          <a:xfrm>
            <a:off x="2905838" y="3730487"/>
            <a:ext cx="66927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782790-3736-4C0E-A1CF-7E613395A6C5}"/>
              </a:ext>
            </a:extLst>
          </p:cNvPr>
          <p:cNvSpPr txBox="1"/>
          <p:nvPr/>
        </p:nvSpPr>
        <p:spPr>
          <a:xfrm>
            <a:off x="4851746" y="558548"/>
            <a:ext cx="2667001" cy="769441"/>
          </a:xfrm>
          <a:prstGeom prst="rect">
            <a:avLst/>
          </a:prstGeom>
          <a:noFill/>
          <a:ln w="38100">
            <a:solidFill>
              <a:srgbClr val="D5259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C62477-1003-423E-9808-6ACC8DC25AAC}"/>
              </a:ext>
            </a:extLst>
          </p:cNvPr>
          <p:cNvSpPr txBox="1"/>
          <p:nvPr/>
        </p:nvSpPr>
        <p:spPr>
          <a:xfrm>
            <a:off x="2975112" y="4346951"/>
            <a:ext cx="235906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CF998A-FFFD-4480-9E75-53CE388B119E}"/>
              </a:ext>
            </a:extLst>
          </p:cNvPr>
          <p:cNvSpPr txBox="1"/>
          <p:nvPr/>
        </p:nvSpPr>
        <p:spPr>
          <a:xfrm>
            <a:off x="7251647" y="4340087"/>
            <a:ext cx="238851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357A69-585B-45CF-9341-61A76D91635E}"/>
              </a:ext>
            </a:extLst>
          </p:cNvPr>
          <p:cNvSpPr txBox="1"/>
          <p:nvPr/>
        </p:nvSpPr>
        <p:spPr>
          <a:xfrm>
            <a:off x="7254521" y="5008144"/>
            <a:ext cx="238630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শিক্ষককে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জিজ্ঞাসা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A86D90-1D79-4E55-AA73-12B926709750}"/>
              </a:ext>
            </a:extLst>
          </p:cNvPr>
          <p:cNvSpPr txBox="1"/>
          <p:nvPr/>
        </p:nvSpPr>
        <p:spPr>
          <a:xfrm>
            <a:off x="2989401" y="5041482"/>
            <a:ext cx="23480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6C918C-9372-4FDA-ADDE-B6A31A2A74A1}"/>
              </a:ext>
            </a:extLst>
          </p:cNvPr>
          <p:cNvSpPr/>
          <p:nvPr/>
        </p:nvSpPr>
        <p:spPr>
          <a:xfrm>
            <a:off x="6023113" y="6321287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0206CC-C5AA-4ECF-BB71-91764E383E01}"/>
              </a:ext>
            </a:extLst>
          </p:cNvPr>
          <p:cNvSpPr txBox="1"/>
          <p:nvPr/>
        </p:nvSpPr>
        <p:spPr>
          <a:xfrm>
            <a:off x="3011397" y="5635487"/>
            <a:ext cx="70503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02D2D-221A-4F22-B9D5-3DF641339782}"/>
              </a:ext>
            </a:extLst>
          </p:cNvPr>
          <p:cNvSpPr/>
          <p:nvPr/>
        </p:nvSpPr>
        <p:spPr>
          <a:xfrm>
            <a:off x="4401378" y="515682"/>
            <a:ext cx="3389243" cy="923330"/>
          </a:xfrm>
          <a:prstGeom prst="rect">
            <a:avLst/>
          </a:prstGeom>
          <a:noFill/>
          <a:ln w="57150">
            <a:solidFill>
              <a:srgbClr val="D5259A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9C2711-351B-4CFA-8081-B0D0598AFB53}"/>
              </a:ext>
            </a:extLst>
          </p:cNvPr>
          <p:cNvSpPr/>
          <p:nvPr/>
        </p:nvSpPr>
        <p:spPr>
          <a:xfrm>
            <a:off x="798444" y="4557214"/>
            <a:ext cx="10376452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D5259A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৭ম শ্রেণির তথ্য ও যোগাযোগ প্রযুক্তি বইটি ডাউনলোড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আনবে।  </a:t>
            </a:r>
          </a:p>
        </p:txBody>
      </p:sp>
      <p:pic>
        <p:nvPicPr>
          <p:cNvPr id="5124" name="Picture 4" descr="সম্পর্কিত ছবি">
            <a:extLst>
              <a:ext uri="{FF2B5EF4-FFF2-40B4-BE49-F238E27FC236}">
                <a16:creationId xmlns:a16="http://schemas.microsoft.com/office/drawing/2014/main" id="{D91BEA55-E92C-46AF-8D4E-BD0B91B95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378" y="1616472"/>
            <a:ext cx="3548268" cy="26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সম্পর্কিত ছবি">
            <a:extLst>
              <a:ext uri="{FF2B5EF4-FFF2-40B4-BE49-F238E27FC236}">
                <a16:creationId xmlns:a16="http://schemas.microsoft.com/office/drawing/2014/main" id="{E47F8FA3-74D0-4C73-815E-BE1D9882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765" y="568187"/>
            <a:ext cx="4386470" cy="3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3.gif">
            <a:extLst>
              <a:ext uri="{FF2B5EF4-FFF2-40B4-BE49-F238E27FC236}">
                <a16:creationId xmlns:a16="http://schemas.microsoft.com/office/drawing/2014/main" id="{F3448E2F-7651-44E6-B42B-0D57C390BA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88536"/>
            <a:ext cx="1832672" cy="2749008"/>
          </a:xfrm>
          <a:prstGeom prst="rect">
            <a:avLst/>
          </a:prstGeom>
        </p:spPr>
      </p:pic>
      <p:pic>
        <p:nvPicPr>
          <p:cNvPr id="4" name="Picture 3" descr="13.gif">
            <a:extLst>
              <a:ext uri="{FF2B5EF4-FFF2-40B4-BE49-F238E27FC236}">
                <a16:creationId xmlns:a16="http://schemas.microsoft.com/office/drawing/2014/main" id="{D2E2111F-5FFE-4D9D-B4CC-B10CD0DA14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358" y="3381344"/>
            <a:ext cx="2247092" cy="3370638"/>
          </a:xfrm>
          <a:prstGeom prst="rect">
            <a:avLst/>
          </a:prstGeom>
        </p:spPr>
      </p:pic>
      <p:pic>
        <p:nvPicPr>
          <p:cNvPr id="5" name="Picture 4" descr="13.gif">
            <a:extLst>
              <a:ext uri="{FF2B5EF4-FFF2-40B4-BE49-F238E27FC236}">
                <a16:creationId xmlns:a16="http://schemas.microsoft.com/office/drawing/2014/main" id="{CBD85DA0-B6AE-40BA-AB9E-F55A809CE7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6220" y="2572581"/>
            <a:ext cx="2786267" cy="4179401"/>
          </a:xfrm>
          <a:prstGeom prst="rect">
            <a:avLst/>
          </a:prstGeom>
        </p:spPr>
      </p:pic>
      <p:pic>
        <p:nvPicPr>
          <p:cNvPr id="6" name="Picture 5" descr="13.gif">
            <a:extLst>
              <a:ext uri="{FF2B5EF4-FFF2-40B4-BE49-F238E27FC236}">
                <a16:creationId xmlns:a16="http://schemas.microsoft.com/office/drawing/2014/main" id="{F6F72B06-BED0-4EA4-91AF-4AF86862D2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791" y="4025041"/>
            <a:ext cx="1624019" cy="2436029"/>
          </a:xfrm>
          <a:prstGeom prst="rect">
            <a:avLst/>
          </a:prstGeom>
        </p:spPr>
      </p:pic>
      <p:pic>
        <p:nvPicPr>
          <p:cNvPr id="7" name="Picture 6" descr="13.gif">
            <a:extLst>
              <a:ext uri="{FF2B5EF4-FFF2-40B4-BE49-F238E27FC236}">
                <a16:creationId xmlns:a16="http://schemas.microsoft.com/office/drawing/2014/main" id="{BECB04E9-F2C8-4723-87D5-F4F2EB10E2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756" y="4200938"/>
            <a:ext cx="1525342" cy="2224710"/>
          </a:xfrm>
          <a:prstGeom prst="rect">
            <a:avLst/>
          </a:prstGeom>
        </p:spPr>
      </p:pic>
      <p:pic>
        <p:nvPicPr>
          <p:cNvPr id="8" name="Picture 7" descr="13.gif">
            <a:extLst>
              <a:ext uri="{FF2B5EF4-FFF2-40B4-BE49-F238E27FC236}">
                <a16:creationId xmlns:a16="http://schemas.microsoft.com/office/drawing/2014/main" id="{48CAAF7F-5FF4-4E48-8763-B42CFD5E53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" y="4805568"/>
            <a:ext cx="970788" cy="1620080"/>
          </a:xfrm>
          <a:prstGeom prst="rect">
            <a:avLst/>
          </a:prstGeom>
        </p:spPr>
      </p:pic>
      <p:pic>
        <p:nvPicPr>
          <p:cNvPr id="9" name="Picture 8" descr="13.gif">
            <a:extLst>
              <a:ext uri="{FF2B5EF4-FFF2-40B4-BE49-F238E27FC236}">
                <a16:creationId xmlns:a16="http://schemas.microsoft.com/office/drawing/2014/main" id="{EB82B5FE-9E01-4F53-A4B1-4DF7B42735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9" y="5203134"/>
            <a:ext cx="838200" cy="1257300"/>
          </a:xfrm>
          <a:prstGeom prst="rect">
            <a:avLst/>
          </a:prstGeom>
        </p:spPr>
      </p:pic>
      <p:pic>
        <p:nvPicPr>
          <p:cNvPr id="10" name="Picture 9" descr="13.gif">
            <a:extLst>
              <a:ext uri="{FF2B5EF4-FFF2-40B4-BE49-F238E27FC236}">
                <a16:creationId xmlns:a16="http://schemas.microsoft.com/office/drawing/2014/main" id="{B3F636DF-47B8-4237-95EC-47BE80E25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449" y="4025347"/>
            <a:ext cx="1600200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28FF8-3ECD-4049-BA8B-0AB7DDD10A04}"/>
              </a:ext>
            </a:extLst>
          </p:cNvPr>
          <p:cNvSpPr txBox="1"/>
          <p:nvPr/>
        </p:nvSpPr>
        <p:spPr>
          <a:xfrm>
            <a:off x="3644348" y="379993"/>
            <a:ext cx="619347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আইকনগুলো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33054-122A-4851-A45F-A5846880B13B}"/>
              </a:ext>
            </a:extLst>
          </p:cNvPr>
          <p:cNvSpPr txBox="1"/>
          <p:nvPr/>
        </p:nvSpPr>
        <p:spPr>
          <a:xfrm>
            <a:off x="2435087" y="5854034"/>
            <a:ext cx="777239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 থেকে তথ্য অনুসন্ধানের কাজে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E:\Motiar D. Content\Class VI\New folder\New folder\post-147762-0-46785200-1356012995.gif">
            <a:extLst>
              <a:ext uri="{FF2B5EF4-FFF2-40B4-BE49-F238E27FC236}">
                <a16:creationId xmlns:a16="http://schemas.microsoft.com/office/drawing/2014/main" id="{F665AA89-6487-4A65-866C-C2038E9E0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765" y="1580322"/>
            <a:ext cx="311813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E:\Motiar D. Content\Class VI\New folder\New folder\1111.gif">
            <a:extLst>
              <a:ext uri="{FF2B5EF4-FFF2-40B4-BE49-F238E27FC236}">
                <a16:creationId xmlns:a16="http://schemas.microsoft.com/office/drawing/2014/main" id="{9E06C901-5E67-4FFB-9F52-EB03A00AC1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323" y="1580322"/>
            <a:ext cx="3340754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Motiar D. Content\Class VI\New folder\New folder\Logo-De-Internet-Explorer-Glitter-80643.gif">
            <a:extLst>
              <a:ext uri="{FF2B5EF4-FFF2-40B4-BE49-F238E27FC236}">
                <a16:creationId xmlns:a16="http://schemas.microsoft.com/office/drawing/2014/main" id="{181A761D-64EE-4943-AAE4-F831344668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765" y="3713921"/>
            <a:ext cx="3118138" cy="191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Motiar D. Content\Class VI\New folder\New folder\opera_mini.gif_480_480_0_64000_0_1_0.gif">
            <a:extLst>
              <a:ext uri="{FF2B5EF4-FFF2-40B4-BE49-F238E27FC236}">
                <a16:creationId xmlns:a16="http://schemas.microsoft.com/office/drawing/2014/main" id="{5CC414E7-8099-4241-9332-2931B069D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322" y="3713921"/>
            <a:ext cx="3304496" cy="1852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9C282D9-B2DB-4B68-B1DB-07FAAF0869DA}"/>
              </a:ext>
            </a:extLst>
          </p:cNvPr>
          <p:cNvSpPr/>
          <p:nvPr/>
        </p:nvSpPr>
        <p:spPr>
          <a:xfrm>
            <a:off x="5847522" y="3028122"/>
            <a:ext cx="1143000" cy="1143000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4AEF4-BC03-4B69-A00C-086CD098583A}"/>
              </a:ext>
            </a:extLst>
          </p:cNvPr>
          <p:cNvSpPr txBox="1"/>
          <p:nvPr/>
        </p:nvSpPr>
        <p:spPr>
          <a:xfrm>
            <a:off x="2527851" y="360932"/>
            <a:ext cx="758686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 কী কাজে আমরা এইগুলো ব্যবহার করি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94988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5352E-DC6E-4DEE-B176-AD6AB16FD097}"/>
              </a:ext>
            </a:extLst>
          </p:cNvPr>
          <p:cNvSpPr/>
          <p:nvPr/>
        </p:nvSpPr>
        <p:spPr>
          <a:xfrm>
            <a:off x="2438235" y="4993620"/>
            <a:ext cx="8176755" cy="646331"/>
          </a:xfrm>
          <a:prstGeom prst="rect">
            <a:avLst/>
          </a:prstGeom>
          <a:ln w="28575">
            <a:solidFill>
              <a:srgbClr val="D5259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A2478-2C5B-4BF8-B444-801249FA4747}"/>
              </a:ext>
            </a:extLst>
          </p:cNvPr>
          <p:cNvSpPr/>
          <p:nvPr/>
        </p:nvSpPr>
        <p:spPr>
          <a:xfrm>
            <a:off x="251792" y="331304"/>
            <a:ext cx="4598504" cy="1325217"/>
          </a:xfrm>
          <a:prstGeom prst="rect">
            <a:avLst/>
          </a:prstGeom>
          <a:noFill/>
          <a:ln w="38100">
            <a:solidFill>
              <a:srgbClr val="D52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-----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using computer animated gif">
            <a:extLst>
              <a:ext uri="{FF2B5EF4-FFF2-40B4-BE49-F238E27FC236}">
                <a16:creationId xmlns:a16="http://schemas.microsoft.com/office/drawing/2014/main" id="{FC8BF405-A451-45F1-A1D7-2EC4BD302E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330" y="1864380"/>
            <a:ext cx="3299791" cy="26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12920F-EDE3-4957-835D-184FF271593A}"/>
              </a:ext>
            </a:extLst>
          </p:cNvPr>
          <p:cNvSpPr/>
          <p:nvPr/>
        </p:nvSpPr>
        <p:spPr>
          <a:xfrm>
            <a:off x="4578626" y="212035"/>
            <a:ext cx="3034748" cy="95415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18B0D-A71A-49B8-872F-2226B98A4379}"/>
              </a:ext>
            </a:extLst>
          </p:cNvPr>
          <p:cNvSpPr/>
          <p:nvPr/>
        </p:nvSpPr>
        <p:spPr>
          <a:xfrm>
            <a:off x="834887" y="1477618"/>
            <a:ext cx="10349948" cy="48966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</a:t>
            </a:r>
          </a:p>
          <a:p>
            <a:pPr algn="ctr"/>
            <a:endPara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কী তা বলতে পারবে;</a:t>
            </a:r>
          </a:p>
          <a:p>
            <a:pPr algn="ctr"/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 সংক্রান্ত বিভিন্ন ওয়েবসাইট চিহ্নিত করতে পারবে;</a:t>
            </a:r>
          </a:p>
          <a:p>
            <a:pPr algn="ctr"/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5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sing internet">
            <a:extLst>
              <a:ext uri="{FF2B5EF4-FFF2-40B4-BE49-F238E27FC236}">
                <a16:creationId xmlns:a16="http://schemas.microsoft.com/office/drawing/2014/main" id="{1648B60C-3F9B-4E9A-82D6-EDEF046F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062" y="1256179"/>
            <a:ext cx="3317523" cy="246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4D0C6308-EFB5-4933-B432-CE78D21A76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673" y="115790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7A7C8D-EF5E-4FBE-B3A5-A0394018B0C7}"/>
              </a:ext>
            </a:extLst>
          </p:cNvPr>
          <p:cNvSpPr/>
          <p:nvPr/>
        </p:nvSpPr>
        <p:spPr>
          <a:xfrm>
            <a:off x="702364" y="4015409"/>
            <a:ext cx="10999305" cy="2466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তথ্যের এক বিশাল ভান্ডার। ইন্টারনেট এক বিশেষ ধরনের যোগাযোগ প্রযুক্তি যা বিশ্বব্যাপি কম্পিউটার সংযোগের মাধ্যমে কম্পিউটার থেকে কম্পিউটারে তথ্য আদান-প্রদান করার প্রক্রিয়াই হলো ইন্টারনেট। আন্তর্জাল বা ইন্টারনেট হলো পৃথিবী জুড়ে বিস্তৃত পরস্পরের সাথে সংযুক্ত অনেকগুলো কম্পিউটার নেটওয়ার্কের সমষ্টি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943DB0-F369-44B8-9974-5976594FAFB5}"/>
              </a:ext>
            </a:extLst>
          </p:cNvPr>
          <p:cNvSpPr/>
          <p:nvPr/>
        </p:nvSpPr>
        <p:spPr>
          <a:xfrm>
            <a:off x="4578626" y="203752"/>
            <a:ext cx="3034748" cy="95415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7BCC63-575A-45C6-878B-E3943CA345F4}"/>
              </a:ext>
            </a:extLst>
          </p:cNvPr>
          <p:cNvSpPr/>
          <p:nvPr/>
        </p:nvSpPr>
        <p:spPr>
          <a:xfrm>
            <a:off x="4465982" y="251792"/>
            <a:ext cx="3260035" cy="95415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E72D1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4B41A-8EAB-485E-BAF1-0E21FFF2A36B}"/>
              </a:ext>
            </a:extLst>
          </p:cNvPr>
          <p:cNvSpPr/>
          <p:nvPr/>
        </p:nvSpPr>
        <p:spPr>
          <a:xfrm>
            <a:off x="1623392" y="5095461"/>
            <a:ext cx="8945216" cy="136497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E72D1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</a:rPr>
              <a:t>  ইন্টারনেট বলতে কী বুঝায়?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সম্পর্কিত ছবি">
            <a:extLst>
              <a:ext uri="{FF2B5EF4-FFF2-40B4-BE49-F238E27FC236}">
                <a16:creationId xmlns:a16="http://schemas.microsoft.com/office/drawing/2014/main" id="{C22B55AE-9633-43B1-8DA3-5D91F572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003" y="1762539"/>
            <a:ext cx="4817993" cy="275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72A8B-B393-4AC8-BA4C-475ECF8A7C09}"/>
              </a:ext>
            </a:extLst>
          </p:cNvPr>
          <p:cNvSpPr txBox="1"/>
          <p:nvPr/>
        </p:nvSpPr>
        <p:spPr>
          <a:xfrm>
            <a:off x="3945835" y="5653088"/>
            <a:ext cx="5410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E72D1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ভান্ডার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৫৭\webpages.jpg">
            <a:extLst>
              <a:ext uri="{FF2B5EF4-FFF2-40B4-BE49-F238E27FC236}">
                <a16:creationId xmlns:a16="http://schemas.microsoft.com/office/drawing/2014/main" id="{9730D637-F2FA-4DF0-B690-1E805D12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225" y="1662112"/>
            <a:ext cx="3981214" cy="353377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5DFD1D-050F-4220-AA3F-6241F83067EB}"/>
              </a:ext>
            </a:extLst>
          </p:cNvPr>
          <p:cNvSpPr txBox="1"/>
          <p:nvPr/>
        </p:nvSpPr>
        <p:spPr>
          <a:xfrm>
            <a:off x="3945834" y="471488"/>
            <a:ext cx="5410201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E72D19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বিষায়ক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RAFI\Desktop\Wikipedia-Homepage.png">
            <a:extLst>
              <a:ext uri="{FF2B5EF4-FFF2-40B4-BE49-F238E27FC236}">
                <a16:creationId xmlns:a16="http://schemas.microsoft.com/office/drawing/2014/main" id="{F18CEC35-F4C6-4580-B5E1-DAB136AF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25" y="1662112"/>
            <a:ext cx="3748548" cy="35337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36DAB-1661-4A16-8B12-361933C45E7E}"/>
              </a:ext>
            </a:extLst>
          </p:cNvPr>
          <p:cNvSpPr txBox="1"/>
          <p:nvPr/>
        </p:nvSpPr>
        <p:spPr>
          <a:xfrm>
            <a:off x="443544" y="5363530"/>
            <a:ext cx="113438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9FE1780-C5B2-49B0-B50F-18AEBE5B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891" y="673377"/>
            <a:ext cx="4415883" cy="3771900"/>
          </a:xfrm>
          <a:prstGeom prst="rect">
            <a:avLst/>
          </a:prstGeom>
          <a:ln>
            <a:solidFill>
              <a:srgbClr val="E72D1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10" descr="F:\School Picture\New folder\IMG_1178.JPG">
            <a:extLst>
              <a:ext uri="{FF2B5EF4-FFF2-40B4-BE49-F238E27FC236}">
                <a16:creationId xmlns:a16="http://schemas.microsoft.com/office/drawing/2014/main" id="{07FB29A8-1930-4754-9373-13B56ECD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9426" y="673377"/>
            <a:ext cx="4139890" cy="3771900"/>
          </a:xfrm>
          <a:prstGeom prst="rect">
            <a:avLst/>
          </a:prstGeom>
          <a:ln>
            <a:solidFill>
              <a:srgbClr val="E72D1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787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20</cp:revision>
  <dcterms:created xsi:type="dcterms:W3CDTF">2019-12-27T10:14:34Z</dcterms:created>
  <dcterms:modified xsi:type="dcterms:W3CDTF">2019-12-29T12:40:02Z</dcterms:modified>
</cp:coreProperties>
</file>