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6" r:id="rId11"/>
    <p:sldId id="265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1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834" y="-162"/>
      </p:cViewPr>
      <p:guideLst>
        <p:guide orient="horz" pos="2184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35416-198F-492B-AFEC-083D5D46CFA4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54922-2120-49A6-89A2-A802BF87E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9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54922-2120-49A6-89A2-A802BF87EB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3470107-81F3-4A4A-83D3-4AC2B84CFF50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CAAF5F9-C152-48D4-8055-213F6574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9949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0107-81F3-4A4A-83D3-4AC2B84CFF50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F5F9-C152-48D4-8055-213F6574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7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470107-81F3-4A4A-83D3-4AC2B84CFF50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AAF5F9-C152-48D4-8055-213F6574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0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470107-81F3-4A4A-83D3-4AC2B84CFF50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AAF5F9-C152-48D4-8055-213F65742A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3031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470107-81F3-4A4A-83D3-4AC2B84CFF50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AAF5F9-C152-48D4-8055-213F6574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06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0107-81F3-4A4A-83D3-4AC2B84CFF50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F5F9-C152-48D4-8055-213F6574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01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0107-81F3-4A4A-83D3-4AC2B84CFF50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F5F9-C152-48D4-8055-213F6574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73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0107-81F3-4A4A-83D3-4AC2B84CFF50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F5F9-C152-48D4-8055-213F6574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83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470107-81F3-4A4A-83D3-4AC2B84CFF50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AAF5F9-C152-48D4-8055-213F6574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1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0107-81F3-4A4A-83D3-4AC2B84CFF50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F5F9-C152-48D4-8055-213F6574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0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470107-81F3-4A4A-83D3-4AC2B84CFF50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AAF5F9-C152-48D4-8055-213F6574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9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0107-81F3-4A4A-83D3-4AC2B84CFF50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F5F9-C152-48D4-8055-213F6574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3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0107-81F3-4A4A-83D3-4AC2B84CFF50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F5F9-C152-48D4-8055-213F6574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0107-81F3-4A4A-83D3-4AC2B84CFF50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F5F9-C152-48D4-8055-213F6574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5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0107-81F3-4A4A-83D3-4AC2B84CFF50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F5F9-C152-48D4-8055-213F6574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966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0107-81F3-4A4A-83D3-4AC2B84CFF50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F5F9-C152-48D4-8055-213F6574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6748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0107-81F3-4A4A-83D3-4AC2B84CFF50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F5F9-C152-48D4-8055-213F6574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1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70107-81F3-4A4A-83D3-4AC2B84CFF50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F5F9-C152-48D4-8055-213F6574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8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6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audio" Target="../media/audio2.wav"/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gif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hyperlink" Target="mailto:Email-i.kabir01111@gmail.com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1.jpg"/><Relationship Id="rId7" Type="http://schemas.openxmlformats.org/officeDocument/2006/relationships/image" Target="../media/image5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6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3.jpg"/><Relationship Id="rId7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hingle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130630"/>
            <a:ext cx="8955315" cy="665791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44686" y="1480457"/>
            <a:ext cx="4862285" cy="4078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72" y="1186152"/>
            <a:ext cx="4096512" cy="40965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2" y="2737446"/>
            <a:ext cx="1732812" cy="12110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09422" y="1001486"/>
            <a:ext cx="280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9657" y="783771"/>
            <a:ext cx="1393372" cy="5312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-1799775" y="2655058"/>
            <a:ext cx="53122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স্বাগতম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73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8" y="811162"/>
            <a:ext cx="10421256" cy="55896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877C944-BDC0-4A47-9ACF-CABB8F9002DD}"/>
              </a:ext>
            </a:extLst>
          </p:cNvPr>
          <p:cNvSpPr txBox="1"/>
          <p:nvPr/>
        </p:nvSpPr>
        <p:spPr>
          <a:xfrm>
            <a:off x="4354286" y="811162"/>
            <a:ext cx="2931417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="" xmlns:a16="http://schemas.microsoft.com/office/drawing/2014/main" id="{93336402-4856-47B9-B3A6-7188DA599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310601">
            <a:off x="139719" y="3727732"/>
            <a:ext cx="3087346" cy="152724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2CA8BE2-510D-4DC0-9677-AADF84A411A2}"/>
              </a:ext>
            </a:extLst>
          </p:cNvPr>
          <p:cNvSpPr txBox="1"/>
          <p:nvPr/>
        </p:nvSpPr>
        <p:spPr>
          <a:xfrm>
            <a:off x="7011724" y="5726889"/>
            <a:ext cx="428039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1797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lai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7" y="406400"/>
            <a:ext cx="10914743" cy="57041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FF90C5F-AFF4-4E1B-B602-6447376C36E4}"/>
              </a:ext>
            </a:extLst>
          </p:cNvPr>
          <p:cNvSpPr/>
          <p:nvPr/>
        </p:nvSpPr>
        <p:spPr>
          <a:xfrm>
            <a:off x="740229" y="4068635"/>
            <a:ext cx="10769600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 উপকরণ ৪ টি।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যথা-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ভূমি,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 ও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সংগঠন।</a:t>
            </a:r>
            <a:endParaRPr lang="as-IN" sz="2400" b="1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6AE4D43-C954-4329-8DAA-738DF7326727}"/>
              </a:ext>
            </a:extLst>
          </p:cNvPr>
          <p:cNvSpPr/>
          <p:nvPr/>
        </p:nvSpPr>
        <p:spPr>
          <a:xfrm>
            <a:off x="4180115" y="1809586"/>
            <a:ext cx="458651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as-IN" sz="2400" b="1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9130382-96CB-45A1-9783-4243802CC542}"/>
              </a:ext>
            </a:extLst>
          </p:cNvPr>
          <p:cNvSpPr/>
          <p:nvPr/>
        </p:nvSpPr>
        <p:spPr>
          <a:xfrm>
            <a:off x="740229" y="2869861"/>
            <a:ext cx="107696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প্রক্রিয়ার মাধ্যমে প্রাকৃতিক সম্পদকে তার রূপ পরিবর্তন করে ব্যবহার উপযোগী করে গড়ে তোলা হয় তাকে অর্থনীতিতে উৎপাদন বলে।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2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horzBrick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85235215-A7EA-4409-9B73-1FA21A0602C2}"/>
              </a:ext>
            </a:extLst>
          </p:cNvPr>
          <p:cNvSpPr/>
          <p:nvPr/>
        </p:nvSpPr>
        <p:spPr>
          <a:xfrm>
            <a:off x="362857" y="355745"/>
            <a:ext cx="4939240" cy="711491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355745"/>
            <a:ext cx="11785600" cy="6393398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FF710BB-8472-4C5F-8C1F-11653EE3841D}"/>
              </a:ext>
            </a:extLst>
          </p:cNvPr>
          <p:cNvSpPr txBox="1"/>
          <p:nvPr/>
        </p:nvSpPr>
        <p:spPr>
          <a:xfrm>
            <a:off x="507397" y="480657"/>
            <a:ext cx="501231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পাদন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ি) </a:t>
            </a:r>
          </a:p>
        </p:txBody>
      </p:sp>
      <p:pic>
        <p:nvPicPr>
          <p:cNvPr id="8196" name="Picture 4" descr="Related image">
            <a:extLst>
              <a:ext uri="{FF2B5EF4-FFF2-40B4-BE49-F238E27FC236}">
                <a16:creationId xmlns="" xmlns:a16="http://schemas.microsoft.com/office/drawing/2014/main" id="{B181E261-950D-4AA6-8803-9773A51E0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0921" y="2422075"/>
            <a:ext cx="3560810" cy="3212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lated image">
            <a:extLst>
              <a:ext uri="{FF2B5EF4-FFF2-40B4-BE49-F238E27FC236}">
                <a16:creationId xmlns="" xmlns:a16="http://schemas.microsoft.com/office/drawing/2014/main" id="{A980926C-9E81-42B0-A53B-377DA1D15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6" y="2422075"/>
            <a:ext cx="3560809" cy="30655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বাংলাদেশি দিন মজুর">
            <a:extLst>
              <a:ext uri="{FF2B5EF4-FFF2-40B4-BE49-F238E27FC236}">
                <a16:creationId xmlns="" xmlns:a16="http://schemas.microsoft.com/office/drawing/2014/main" id="{48EE3665-1C6D-48D1-BD19-3C1C31D4C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39" y="2422077"/>
            <a:ext cx="3560809" cy="32215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F2F123B-CD21-4110-B9FC-76F0F675424B}"/>
              </a:ext>
            </a:extLst>
          </p:cNvPr>
          <p:cNvSpPr txBox="1"/>
          <p:nvPr/>
        </p:nvSpPr>
        <p:spPr>
          <a:xfrm>
            <a:off x="3556001" y="1199102"/>
            <a:ext cx="392742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র্ভূক্ত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E20C3B4-6CE1-44A7-903B-295B5B3C48CD}"/>
              </a:ext>
            </a:extLst>
          </p:cNvPr>
          <p:cNvSpPr txBox="1"/>
          <p:nvPr/>
        </p:nvSpPr>
        <p:spPr>
          <a:xfrm>
            <a:off x="828239" y="5938647"/>
            <a:ext cx="1507635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2DE87B0-373E-4C2D-8A80-57466765A55D}"/>
              </a:ext>
            </a:extLst>
          </p:cNvPr>
          <p:cNvSpPr txBox="1"/>
          <p:nvPr/>
        </p:nvSpPr>
        <p:spPr>
          <a:xfrm>
            <a:off x="4411032" y="6138702"/>
            <a:ext cx="282058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েশি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F9FC58D-4E1F-40B7-B193-9BE2EF2CBDE1}"/>
              </a:ext>
            </a:extLst>
          </p:cNvPr>
          <p:cNvSpPr txBox="1"/>
          <p:nvPr/>
        </p:nvSpPr>
        <p:spPr>
          <a:xfrm>
            <a:off x="9013371" y="5753373"/>
            <a:ext cx="196599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</p:spTree>
    <p:extLst>
      <p:ext uri="{BB962C8B-B14F-4D97-AF65-F5344CB8AC3E}">
        <p14:creationId xmlns:p14="http://schemas.microsoft.com/office/powerpoint/2010/main" val="396313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7" y="955909"/>
            <a:ext cx="11117942" cy="5902091"/>
          </a:xfrm>
          <a:prstGeom prst="rect">
            <a:avLst/>
          </a:prstGeom>
        </p:spPr>
      </p:pic>
      <p:pic>
        <p:nvPicPr>
          <p:cNvPr id="9218" name="Picture 2" descr="Image result for প্রান কোম্পানি">
            <a:extLst>
              <a:ext uri="{FF2B5EF4-FFF2-40B4-BE49-F238E27FC236}">
                <a16:creationId xmlns="" xmlns:a16="http://schemas.microsoft.com/office/drawing/2014/main" id="{F1A60594-C92E-46A6-9AA0-951346C1C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6150"/>
            <a:ext cx="4971514" cy="3065431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7684A5BE-2B2B-492F-BF19-AA9C10B22DB5}"/>
              </a:ext>
            </a:extLst>
          </p:cNvPr>
          <p:cNvSpPr/>
          <p:nvPr/>
        </p:nvSpPr>
        <p:spPr>
          <a:xfrm>
            <a:off x="0" y="0"/>
            <a:ext cx="5776686" cy="711491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CF3CE40-D590-40BD-AD5A-D07D15D52DBE}"/>
              </a:ext>
            </a:extLst>
          </p:cNvPr>
          <p:cNvSpPr txBox="1"/>
          <p:nvPr/>
        </p:nvSpPr>
        <p:spPr>
          <a:xfrm>
            <a:off x="111226" y="124912"/>
            <a:ext cx="5665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রীণ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পাদন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04936D4-C6D6-4090-87BC-431D8D3A92C4}"/>
              </a:ext>
            </a:extLst>
          </p:cNvPr>
          <p:cNvSpPr txBox="1"/>
          <p:nvPr/>
        </p:nvSpPr>
        <p:spPr>
          <a:xfrm>
            <a:off x="2943956" y="1384399"/>
            <a:ext cx="627624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্হিভুত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7F128ED-5A59-42BE-8BC0-03733A8DB6B2}"/>
              </a:ext>
            </a:extLst>
          </p:cNvPr>
          <p:cNvSpPr txBox="1"/>
          <p:nvPr/>
        </p:nvSpPr>
        <p:spPr>
          <a:xfrm rot="365621">
            <a:off x="1669143" y="6141165"/>
            <a:ext cx="34544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অবস্থানর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7A1675F-8307-4EC2-8A15-D39DD353C751}"/>
              </a:ext>
            </a:extLst>
          </p:cNvPr>
          <p:cNvSpPr txBox="1"/>
          <p:nvPr/>
        </p:nvSpPr>
        <p:spPr>
          <a:xfrm rot="965387">
            <a:off x="7097487" y="6136333"/>
            <a:ext cx="263071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91797" y="2235200"/>
            <a:ext cx="5581193" cy="3531803"/>
            <a:chOff x="691797" y="2235200"/>
            <a:chExt cx="5581193" cy="3531803"/>
          </a:xfrm>
          <a:scene3d>
            <a:camera prst="perspectiveContrastingLeftFacing"/>
            <a:lightRig rig="threePt" dir="t"/>
          </a:scene3d>
        </p:grpSpPr>
        <p:pic>
          <p:nvPicPr>
            <p:cNvPr id="11" name="Picture 6" descr="Image result for বাংলাদেশি শ্রমিক">
              <a:extLst>
                <a:ext uri="{FF2B5EF4-FFF2-40B4-BE49-F238E27FC236}">
                  <a16:creationId xmlns="" xmlns:a16="http://schemas.microsoft.com/office/drawing/2014/main" id="{C3D8FF84-EA70-4B09-836F-26DBCF60FB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476" y="2366151"/>
              <a:ext cx="4971514" cy="3065431"/>
            </a:xfrm>
            <a:prstGeom prst="rect">
              <a:avLst/>
            </a:prstGeom>
            <a:ln w="228600" cap="sq" cmpd="thickThin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841" b="-15068"/>
            <a:stretch/>
          </p:blipFill>
          <p:spPr>
            <a:xfrm>
              <a:off x="691797" y="2235200"/>
              <a:ext cx="3894717" cy="353180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624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horzBrick">
          <a:fgClr>
            <a:schemeClr val="tx1">
              <a:lumMod val="65000"/>
              <a:lumOff val="3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00340"/>
            <a:ext cx="10392229" cy="630366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7DFF4F14-1DA9-4268-954E-7B4212079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3140" y="1913808"/>
            <a:ext cx="4751545" cy="3030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436CD99-038B-4F5F-B13D-ED038C39062B}"/>
              </a:ext>
            </a:extLst>
          </p:cNvPr>
          <p:cNvSpPr txBox="1"/>
          <p:nvPr/>
        </p:nvSpPr>
        <p:spPr>
          <a:xfrm>
            <a:off x="4206024" y="300340"/>
            <a:ext cx="303297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C0E1781-E074-4D78-ABD7-B61E9556584D}"/>
              </a:ext>
            </a:extLst>
          </p:cNvPr>
          <p:cNvSpPr txBox="1"/>
          <p:nvPr/>
        </p:nvSpPr>
        <p:spPr>
          <a:xfrm>
            <a:off x="2235200" y="5342606"/>
            <a:ext cx="766354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পাদন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6777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93" y="6018"/>
            <a:ext cx="11225892" cy="62454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42248F6-85B5-430A-BB0A-F97C76C12FBC}"/>
              </a:ext>
            </a:extLst>
          </p:cNvPr>
          <p:cNvSpPr/>
          <p:nvPr/>
        </p:nvSpPr>
        <p:spPr>
          <a:xfrm>
            <a:off x="377370" y="1738819"/>
            <a:ext cx="9739087" cy="501675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মোট দেশজ উৎপাদন (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Gross Domestic Product: GDP)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হচ্ছে কোনো নির্দিষ্ট সময়ে, সাধারণত এক বছরে কোনো দেশের অভ্যন্তরে বা ভৌগোলিক সীমানার ভিতরে বসবাসকারী সকল জনগণ কর্তৃক উৎপাদিত চূড়ান্ত পর্যায়ের দ্রব্যসামগ্রী ও সেবাকর্মের অর্থমূল্যের সমষ্টি। এতে উক্ত সীমানার মধ্যে বসবাসকারী দেশের সকল নাগরিক ও বিদেশি ব্যক্তি, সংস্থা ও প্রতিষ্ঠানের উৎপাদিত চূড়ান্ত পর্যায়ের দ্রব্যসামগ্রী ও সেবাকর্মের মূল্য অন্তর্ভুক্ত হবে। তবে বিদেশে অবস্থানকারী ও কর্মরত দেশের নাগরিক/সংস্থা/প্রতিষ্ঠানের আয় অন্তর্ভুক্ত হবে না।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F41EF363-28B4-47FF-985D-E853A0FF396E}"/>
              </a:ext>
            </a:extLst>
          </p:cNvPr>
          <p:cNvSpPr/>
          <p:nvPr/>
        </p:nvSpPr>
        <p:spPr>
          <a:xfrm>
            <a:off x="0" y="0"/>
            <a:ext cx="5472530" cy="711491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F186AEF-CEAC-4125-B1F0-BED42B96423F}"/>
              </a:ext>
            </a:extLst>
          </p:cNvPr>
          <p:cNvSpPr txBox="1"/>
          <p:nvPr/>
        </p:nvSpPr>
        <p:spPr>
          <a:xfrm>
            <a:off x="111226" y="124912"/>
            <a:ext cx="505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রীণ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পাদন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ি)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753080E-8843-4420-89A2-8F7C3D6EC6B9}"/>
              </a:ext>
            </a:extLst>
          </p:cNvPr>
          <p:cNvSpPr/>
          <p:nvPr/>
        </p:nvSpPr>
        <p:spPr>
          <a:xfrm>
            <a:off x="4601029" y="1001904"/>
            <a:ext cx="1987812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95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886"/>
            <a:ext cx="10643418" cy="67201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596036F-7B8B-48AF-9ACE-9D07F1DC0F02}"/>
              </a:ext>
            </a:extLst>
          </p:cNvPr>
          <p:cNvSpPr/>
          <p:nvPr/>
        </p:nvSpPr>
        <p:spPr>
          <a:xfrm>
            <a:off x="609600" y="2348813"/>
            <a:ext cx="106434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কোনো নির্দিষ্ট সময়ে, সাধারণত এক বছরে কোনো দেশের জনগণ মোট যে পরিমাণ চুড়ান্ত দ্রব্য বা সেবা উৎপাদন করে তার অর্থমূল্যকে মোট জাতীয় উৎপাদন বলে। জাতীয় উৎপাদনের মধ্যে দেশের অভ্যন্তরে বসবাসকারী ও কর্মরত বিদেশি ব্যক্তি ও সংস্থার উৎপাদন/আয় অন্তর্ভুক্ত হবে না। তবে বিদেশে বসবাসকারী ও কর্মরত দেশি নাগরিক, সংস্থা ও প্রতিষ্ঠানের উৎপাদন/আয় অন্তর্ভুক্ত হবে।</a:t>
            </a:r>
            <a:endParaRPr lang="as-IN" sz="3600" b="1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A1FE7F2-AC13-4691-9895-2D0893D8B223}"/>
              </a:ext>
            </a:extLst>
          </p:cNvPr>
          <p:cNvSpPr/>
          <p:nvPr/>
        </p:nvSpPr>
        <p:spPr>
          <a:xfrm>
            <a:off x="4144183" y="1345062"/>
            <a:ext cx="476758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মোট জাতীয় উৎপাদন (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GNP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BA7FB067-86DF-4759-8BE9-B5922FD746A1}"/>
              </a:ext>
            </a:extLst>
          </p:cNvPr>
          <p:cNvSpPr/>
          <p:nvPr/>
        </p:nvSpPr>
        <p:spPr>
          <a:xfrm>
            <a:off x="-1" y="154792"/>
            <a:ext cx="5036458" cy="71149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E3ACD98-0805-49BB-99A6-B6B3DDFED1E1}"/>
              </a:ext>
            </a:extLst>
          </p:cNvPr>
          <p:cNvSpPr/>
          <p:nvPr/>
        </p:nvSpPr>
        <p:spPr>
          <a:xfrm>
            <a:off x="0" y="218149"/>
            <a:ext cx="5224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মোট জাতীয় উৎপাদন (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GNP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45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horzBrick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0"/>
            <a:ext cx="10682515" cy="65749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A8B8AFD-F668-44D6-9A85-8FDEE56B6AD4}"/>
              </a:ext>
            </a:extLst>
          </p:cNvPr>
          <p:cNvSpPr/>
          <p:nvPr/>
        </p:nvSpPr>
        <p:spPr>
          <a:xfrm>
            <a:off x="2801730" y="1654728"/>
            <a:ext cx="756147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মাথাপিছু আয় হলো কোনো নির্দিষ্ট সময়ে কোনো দেশের নাগরিকদের গড় আয়।</a:t>
            </a:r>
            <a:endParaRPr lang="as-IN" sz="3600" b="0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7A8B2AF-FE7C-4298-9B41-DCC10C534699}"/>
              </a:ext>
            </a:extLst>
          </p:cNvPr>
          <p:cNvSpPr/>
          <p:nvPr/>
        </p:nvSpPr>
        <p:spPr>
          <a:xfrm>
            <a:off x="5051483" y="758919"/>
            <a:ext cx="322166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মাথাপিছু আয়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3A871ED-66A5-4AB8-A189-0B8D96CD1AEC}"/>
              </a:ext>
            </a:extLst>
          </p:cNvPr>
          <p:cNvSpPr/>
          <p:nvPr/>
        </p:nvSpPr>
        <p:spPr>
          <a:xfrm>
            <a:off x="62751" y="4170497"/>
            <a:ext cx="314715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মাথাপিছু আয়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as-IN" sz="36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ACF2B09-2165-4094-95E1-DDD7830BB443}"/>
              </a:ext>
            </a:extLst>
          </p:cNvPr>
          <p:cNvSpPr txBox="1"/>
          <p:nvPr/>
        </p:nvSpPr>
        <p:spPr>
          <a:xfrm>
            <a:off x="3209909" y="3708833"/>
            <a:ext cx="6096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মাথাপিছু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C70F05F-E2DF-4557-B66A-570E0F96AF06}"/>
              </a:ext>
            </a:extLst>
          </p:cNvPr>
          <p:cNvSpPr txBox="1"/>
          <p:nvPr/>
        </p:nvSpPr>
        <p:spPr>
          <a:xfrm>
            <a:off x="3340137" y="5007363"/>
            <a:ext cx="551172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ঐ ব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F2AE7F1F-D57B-46A4-8303-0A0C2B7738BE}"/>
              </a:ext>
            </a:extLst>
          </p:cNvPr>
          <p:cNvCxnSpPr/>
          <p:nvPr/>
        </p:nvCxnSpPr>
        <p:spPr>
          <a:xfrm>
            <a:off x="3209909" y="4493662"/>
            <a:ext cx="5276981" cy="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Arrow: Pentagon 17">
            <a:extLst>
              <a:ext uri="{FF2B5EF4-FFF2-40B4-BE49-F238E27FC236}">
                <a16:creationId xmlns="" xmlns:a16="http://schemas.microsoft.com/office/drawing/2014/main" id="{1DE2D247-AD78-48EF-ACDD-B98C90FBFE23}"/>
              </a:ext>
            </a:extLst>
          </p:cNvPr>
          <p:cNvSpPr/>
          <p:nvPr/>
        </p:nvSpPr>
        <p:spPr>
          <a:xfrm>
            <a:off x="0" y="0"/>
            <a:ext cx="4484914" cy="71149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B944302-14DF-4C15-AF06-5CE1600F8842}"/>
              </a:ext>
            </a:extLst>
          </p:cNvPr>
          <p:cNvSpPr/>
          <p:nvPr/>
        </p:nvSpPr>
        <p:spPr>
          <a:xfrm>
            <a:off x="246743" y="0"/>
            <a:ext cx="4383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মাথাপিছু আয়</a:t>
            </a:r>
          </a:p>
        </p:txBody>
      </p:sp>
    </p:spTree>
    <p:extLst>
      <p:ext uri="{BB962C8B-B14F-4D97-AF65-F5344CB8AC3E}">
        <p14:creationId xmlns:p14="http://schemas.microsoft.com/office/powerpoint/2010/main" val="42113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dDnDiag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101599"/>
            <a:ext cx="11742057" cy="6647543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="" xmlns:a16="http://schemas.microsoft.com/office/drawing/2014/main" id="{E87476BD-06A4-45C6-9FB7-4A20530D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6" y="1988459"/>
            <a:ext cx="1654981" cy="1852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গরুর খামার">
            <a:extLst>
              <a:ext uri="{FF2B5EF4-FFF2-40B4-BE49-F238E27FC236}">
                <a16:creationId xmlns="" xmlns:a16="http://schemas.microsoft.com/office/drawing/2014/main" id="{ABDE2491-6B47-4993-913C-33C2E8FF1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1988459"/>
            <a:ext cx="1644141" cy="1852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সুন্দরবন">
            <a:extLst>
              <a:ext uri="{FF2B5EF4-FFF2-40B4-BE49-F238E27FC236}">
                <a16:creationId xmlns="" xmlns:a16="http://schemas.microsoft.com/office/drawing/2014/main" id="{14331827-FE20-46FC-A706-AC18D5D6D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06" y="4335095"/>
            <a:ext cx="1654980" cy="1852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সুন্দরবন">
            <a:extLst>
              <a:ext uri="{FF2B5EF4-FFF2-40B4-BE49-F238E27FC236}">
                <a16:creationId xmlns="" xmlns:a16="http://schemas.microsoft.com/office/drawing/2014/main" id="{DD646B99-C6AE-4DCB-9FC8-EAE818B6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4335095"/>
            <a:ext cx="1644141" cy="1852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সুন্দরবনের মধু">
            <a:extLst>
              <a:ext uri="{FF2B5EF4-FFF2-40B4-BE49-F238E27FC236}">
                <a16:creationId xmlns="" xmlns:a16="http://schemas.microsoft.com/office/drawing/2014/main" id="{E1CF08DA-3046-42FA-AA0E-D1C73B222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314" y="4335097"/>
            <a:ext cx="1810155" cy="1852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112105B-1173-485F-891E-0D4D04F8AB4A}"/>
              </a:ext>
            </a:extLst>
          </p:cNvPr>
          <p:cNvSpPr txBox="1"/>
          <p:nvPr/>
        </p:nvSpPr>
        <p:spPr>
          <a:xfrm>
            <a:off x="2249714" y="218689"/>
            <a:ext cx="663879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ভন্তরীন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্ন্তভুক্ত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7372385-4E11-464A-A800-C3EDCBA7EF85}"/>
              </a:ext>
            </a:extLst>
          </p:cNvPr>
          <p:cNvSpPr txBox="1"/>
          <p:nvPr/>
        </p:nvSpPr>
        <p:spPr>
          <a:xfrm>
            <a:off x="4122057" y="803464"/>
            <a:ext cx="263039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038" name="Picture 14" descr="Related image">
            <a:extLst>
              <a:ext uri="{FF2B5EF4-FFF2-40B4-BE49-F238E27FC236}">
                <a16:creationId xmlns="" xmlns:a16="http://schemas.microsoft.com/office/drawing/2014/main" id="{DF7CF1AC-655D-4AEA-80FE-1E3CA647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314" y="1988457"/>
            <a:ext cx="1810155" cy="1852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097349" y="1969845"/>
            <a:ext cx="4039113" cy="1870998"/>
            <a:chOff x="3097349" y="1969845"/>
            <a:chExt cx="4039113" cy="187099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349" y="1969847"/>
              <a:ext cx="1793965" cy="187099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657" y="1969845"/>
              <a:ext cx="1896805" cy="1870996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48" y="4080959"/>
            <a:ext cx="4078514" cy="23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8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horzBrick">
          <a:fgClr>
            <a:schemeClr val="accent4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348343"/>
            <a:ext cx="11437257" cy="6212113"/>
          </a:xfrm>
          <a:prstGeom prst="rect">
            <a:avLst/>
          </a:prstGeom>
        </p:spPr>
      </p:pic>
      <p:pic>
        <p:nvPicPr>
          <p:cNvPr id="11" name="Picture 4" descr="Related image">
            <a:extLst>
              <a:ext uri="{FF2B5EF4-FFF2-40B4-BE49-F238E27FC236}">
                <a16:creationId xmlns="" xmlns:a16="http://schemas.microsoft.com/office/drawing/2014/main" id="{E6414B97-BCF1-404E-AF56-FE9FE3F5C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0" y="2918253"/>
            <a:ext cx="3724758" cy="2377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জলাশয়ে মৎস্য চাষ">
            <a:extLst>
              <a:ext uri="{FF2B5EF4-FFF2-40B4-BE49-F238E27FC236}">
                <a16:creationId xmlns="" xmlns:a16="http://schemas.microsoft.com/office/drawing/2014/main" id="{9AB387FB-5759-4C2B-993B-C1151970B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31" y="2971800"/>
            <a:ext cx="3724759" cy="2273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="" xmlns:a16="http://schemas.microsoft.com/office/drawing/2014/main" id="{3A4D17CC-3B41-4381-A645-344758AEC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039" y="2908978"/>
            <a:ext cx="3724759" cy="2378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978309C-CF99-4D85-A444-60340D3022F7}"/>
              </a:ext>
            </a:extLst>
          </p:cNvPr>
          <p:cNvSpPr txBox="1"/>
          <p:nvPr/>
        </p:nvSpPr>
        <p:spPr>
          <a:xfrm>
            <a:off x="4499429" y="1132238"/>
            <a:ext cx="2815771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ED71741-2E43-440C-B1C6-E12DBE001B84}"/>
              </a:ext>
            </a:extLst>
          </p:cNvPr>
          <p:cNvSpPr txBox="1"/>
          <p:nvPr/>
        </p:nvSpPr>
        <p:spPr>
          <a:xfrm>
            <a:off x="1262743" y="5472404"/>
            <a:ext cx="1790639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াছ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4E53403-CA9E-4F3A-B8EE-B6DFCB58D2C0}"/>
              </a:ext>
            </a:extLst>
          </p:cNvPr>
          <p:cNvSpPr txBox="1"/>
          <p:nvPr/>
        </p:nvSpPr>
        <p:spPr>
          <a:xfrm>
            <a:off x="4876800" y="5470466"/>
            <a:ext cx="178435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চাষ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AA6561E-51B0-492D-849C-4CDDEB1F71F5}"/>
              </a:ext>
            </a:extLst>
          </p:cNvPr>
          <p:cNvSpPr txBox="1"/>
          <p:nvPr/>
        </p:nvSpPr>
        <p:spPr>
          <a:xfrm>
            <a:off x="8679543" y="5459271"/>
            <a:ext cx="1361651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মাছ চাষ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phere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C19DFEF-61B7-4FFB-984F-579FB3A3F2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" y="0"/>
            <a:ext cx="3054461" cy="34227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B1F700-9473-4784-9D76-2C9B6575D7F5}"/>
              </a:ext>
            </a:extLst>
          </p:cNvPr>
          <p:cNvSpPr txBox="1"/>
          <p:nvPr/>
        </p:nvSpPr>
        <p:spPr>
          <a:xfrm>
            <a:off x="6493353" y="2841556"/>
            <a:ext cx="498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534013"/>
            <a:ext cx="7469390" cy="33239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Md.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Farid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Uddin</a:t>
            </a:r>
            <a:endParaRPr lang="en-US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Assistant teacher</a:t>
            </a:r>
          </a:p>
          <a:p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Dupchanchia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D.S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Fazil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Madrasah,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Dupchanchia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Bogura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en-US" sz="3200" dirty="0" smtClean="0">
                <a:latin typeface="Aharoni" pitchFamily="2" charset="-79"/>
                <a:cs typeface="Aharoni" pitchFamily="2" charset="-79"/>
                <a:hlinkClick r:id="rId4"/>
              </a:rPr>
              <a:t>Email- fariduddin111989@gmail.com</a:t>
            </a:r>
            <a:endParaRPr lang="en-US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Mobile- 01737719924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086" y="232229"/>
            <a:ext cx="3773714" cy="27469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4455886" y="638629"/>
            <a:ext cx="301350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Identity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106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348343"/>
            <a:ext cx="11495315" cy="6342743"/>
          </a:xfrm>
          <a:prstGeom prst="rect">
            <a:avLst/>
          </a:prstGeom>
        </p:spPr>
      </p:pic>
      <p:pic>
        <p:nvPicPr>
          <p:cNvPr id="3074" name="Picture 2" descr="Related image">
            <a:extLst>
              <a:ext uri="{FF2B5EF4-FFF2-40B4-BE49-F238E27FC236}">
                <a16:creationId xmlns="" xmlns:a16="http://schemas.microsoft.com/office/drawing/2014/main" id="{7635A94B-F0BE-49E0-84D0-7EDB2D9B5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09" y="1533832"/>
            <a:ext cx="3620408" cy="2219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B05463F-DE3F-4989-9315-49DEDBA93C70}"/>
              </a:ext>
            </a:extLst>
          </p:cNvPr>
          <p:cNvSpPr txBox="1"/>
          <p:nvPr/>
        </p:nvSpPr>
        <p:spPr>
          <a:xfrm>
            <a:off x="4412343" y="499697"/>
            <a:ext cx="2677432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6" name="Picture 4" descr="Image result for ক্ষুদ্র ও কুটির শিল্প">
            <a:extLst>
              <a:ext uri="{FF2B5EF4-FFF2-40B4-BE49-F238E27FC236}">
                <a16:creationId xmlns="" xmlns:a16="http://schemas.microsoft.com/office/drawing/2014/main" id="{B5CEDC4A-0C13-4CF8-8DF7-3AA5E111C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08" y="4126776"/>
            <a:ext cx="3620408" cy="2219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>
            <a:extLst>
              <a:ext uri="{FF2B5EF4-FFF2-40B4-BE49-F238E27FC236}">
                <a16:creationId xmlns="" xmlns:a16="http://schemas.microsoft.com/office/drawing/2014/main" id="{6DBB8127-F3EB-4A31-A987-D1A2A41D5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123" y="1533832"/>
            <a:ext cx="3454853" cy="2219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পর্যটন শিল্প">
            <a:extLst>
              <a:ext uri="{FF2B5EF4-FFF2-40B4-BE49-F238E27FC236}">
                <a16:creationId xmlns="" xmlns:a16="http://schemas.microsoft.com/office/drawing/2014/main" id="{30944354-D7EA-4B03-8170-958773BD3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123" y="4126776"/>
            <a:ext cx="3454853" cy="2219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DFCB59B-ACF0-4552-A7DA-EEC1C01BD93E}"/>
              </a:ext>
            </a:extLst>
          </p:cNvPr>
          <p:cNvGrpSpPr/>
          <p:nvPr/>
        </p:nvGrpSpPr>
        <p:grpSpPr>
          <a:xfrm>
            <a:off x="5486401" y="2772956"/>
            <a:ext cx="1730912" cy="489003"/>
            <a:chOff x="5161590" y="3197528"/>
            <a:chExt cx="1510811" cy="489003"/>
          </a:xfrm>
        </p:grpSpPr>
        <p:sp>
          <p:nvSpPr>
            <p:cNvPr id="20" name="Arrow: Pentagon 19">
              <a:extLst>
                <a:ext uri="{FF2B5EF4-FFF2-40B4-BE49-F238E27FC236}">
                  <a16:creationId xmlns="" xmlns:a16="http://schemas.microsoft.com/office/drawing/2014/main" id="{E1F6CE38-EBF4-419B-959D-FD94C6A336A0}"/>
                </a:ext>
              </a:extLst>
            </p:cNvPr>
            <p:cNvSpPr/>
            <p:nvPr/>
          </p:nvSpPr>
          <p:spPr>
            <a:xfrm>
              <a:off x="5161590" y="3197528"/>
              <a:ext cx="1510811" cy="46294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353FB77-BCAB-4E52-A57C-7BB2F2BC6C20}"/>
                </a:ext>
              </a:extLst>
            </p:cNvPr>
            <p:cNvSpPr txBox="1"/>
            <p:nvPr/>
          </p:nvSpPr>
          <p:spPr>
            <a:xfrm>
              <a:off x="5325764" y="3224866"/>
              <a:ext cx="1182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34DEDD5-BE97-4A16-997D-6ADE5F80E0C0}"/>
              </a:ext>
            </a:extLst>
          </p:cNvPr>
          <p:cNvGrpSpPr/>
          <p:nvPr/>
        </p:nvGrpSpPr>
        <p:grpSpPr>
          <a:xfrm>
            <a:off x="4986510" y="1876091"/>
            <a:ext cx="2368612" cy="462944"/>
            <a:chOff x="5844311" y="1496577"/>
            <a:chExt cx="2368612" cy="462944"/>
          </a:xfrm>
        </p:grpSpPr>
        <p:sp>
          <p:nvSpPr>
            <p:cNvPr id="23" name="Arrow: Pentagon 22">
              <a:extLst>
                <a:ext uri="{FF2B5EF4-FFF2-40B4-BE49-F238E27FC236}">
                  <a16:creationId xmlns="" xmlns:a16="http://schemas.microsoft.com/office/drawing/2014/main" id="{15C873DF-0FE9-42A3-898C-11ECBA7A9746}"/>
                </a:ext>
              </a:extLst>
            </p:cNvPr>
            <p:cNvSpPr/>
            <p:nvPr/>
          </p:nvSpPr>
          <p:spPr>
            <a:xfrm flipH="1">
              <a:off x="5844311" y="1496577"/>
              <a:ext cx="2368612" cy="46294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F13C1A66-EBA3-4C93-B62C-A3EBA947FA94}"/>
                </a:ext>
              </a:extLst>
            </p:cNvPr>
            <p:cNvSpPr txBox="1"/>
            <p:nvPr/>
          </p:nvSpPr>
          <p:spPr>
            <a:xfrm>
              <a:off x="5983281" y="1497856"/>
              <a:ext cx="2063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োশাক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4029CB07-A20C-4ADC-BB30-F33F8D1A6DFC}"/>
              </a:ext>
            </a:extLst>
          </p:cNvPr>
          <p:cNvGrpSpPr/>
          <p:nvPr/>
        </p:nvGrpSpPr>
        <p:grpSpPr>
          <a:xfrm flipH="1">
            <a:off x="5014629" y="4577070"/>
            <a:ext cx="2546785" cy="462944"/>
            <a:chOff x="4783822" y="3197528"/>
            <a:chExt cx="1888579" cy="462944"/>
          </a:xfrm>
        </p:grpSpPr>
        <p:sp>
          <p:nvSpPr>
            <p:cNvPr id="27" name="Arrow: Pentagon 26">
              <a:extLst>
                <a:ext uri="{FF2B5EF4-FFF2-40B4-BE49-F238E27FC236}">
                  <a16:creationId xmlns="" xmlns:a16="http://schemas.microsoft.com/office/drawing/2014/main" id="{133F6181-CF04-4482-9F02-3AE7232546F0}"/>
                </a:ext>
              </a:extLst>
            </p:cNvPr>
            <p:cNvSpPr/>
            <p:nvPr/>
          </p:nvSpPr>
          <p:spPr>
            <a:xfrm>
              <a:off x="4936798" y="3197528"/>
              <a:ext cx="1735603" cy="46294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39F2FBB3-0E5D-4BCC-A1D4-001FD266B104}"/>
                </a:ext>
              </a:extLst>
            </p:cNvPr>
            <p:cNvSpPr txBox="1"/>
            <p:nvPr/>
          </p:nvSpPr>
          <p:spPr>
            <a:xfrm>
              <a:off x="4783822" y="3198807"/>
              <a:ext cx="1806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বাঁশ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বেত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িল্প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9CF02A0D-8A63-4AFC-A79D-9311D4548B89}"/>
              </a:ext>
            </a:extLst>
          </p:cNvPr>
          <p:cNvGrpSpPr/>
          <p:nvPr/>
        </p:nvGrpSpPr>
        <p:grpSpPr>
          <a:xfrm>
            <a:off x="4986511" y="5549190"/>
            <a:ext cx="2228002" cy="462944"/>
            <a:chOff x="4444400" y="3197528"/>
            <a:chExt cx="2228002" cy="462944"/>
          </a:xfrm>
        </p:grpSpPr>
        <p:sp>
          <p:nvSpPr>
            <p:cNvPr id="30" name="Arrow: Pentagon 29">
              <a:extLst>
                <a:ext uri="{FF2B5EF4-FFF2-40B4-BE49-F238E27FC236}">
                  <a16:creationId xmlns="" xmlns:a16="http://schemas.microsoft.com/office/drawing/2014/main" id="{3C0C6F2A-00C8-4EA0-9AEF-91477131506A}"/>
                </a:ext>
              </a:extLst>
            </p:cNvPr>
            <p:cNvSpPr/>
            <p:nvPr/>
          </p:nvSpPr>
          <p:spPr>
            <a:xfrm>
              <a:off x="4444400" y="3197528"/>
              <a:ext cx="2228002" cy="46294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F159A22-BCD9-4BAF-A881-732EA0310922}"/>
                </a:ext>
              </a:extLst>
            </p:cNvPr>
            <p:cNvSpPr txBox="1"/>
            <p:nvPr/>
          </p:nvSpPr>
          <p:spPr>
            <a:xfrm>
              <a:off x="4775935" y="3197528"/>
              <a:ext cx="1677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্যটন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68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agBrick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0" y="217714"/>
            <a:ext cx="11016342" cy="6342743"/>
          </a:xfrm>
          <a:prstGeom prst="rect">
            <a:avLst/>
          </a:prstGeom>
        </p:spPr>
      </p:pic>
      <p:pic>
        <p:nvPicPr>
          <p:cNvPr id="4098" name="Picture 2" descr="Image result for বাজার">
            <a:extLst>
              <a:ext uri="{FF2B5EF4-FFF2-40B4-BE49-F238E27FC236}">
                <a16:creationId xmlns="" xmlns:a16="http://schemas.microsoft.com/office/drawing/2014/main" id="{86FBA0CE-A155-48CF-AA39-AF56B8976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19" y="2396815"/>
            <a:ext cx="5114781" cy="2785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পাইকারী বাজার পেয়াজ">
            <a:extLst>
              <a:ext uri="{FF2B5EF4-FFF2-40B4-BE49-F238E27FC236}">
                <a16:creationId xmlns="" xmlns:a16="http://schemas.microsoft.com/office/drawing/2014/main" id="{BF46426C-1088-47D4-B180-B4D7ED912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39" y="2396815"/>
            <a:ext cx="5114782" cy="2785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203EA34-CA52-46D4-87C6-F957A1E254B7}"/>
              </a:ext>
            </a:extLst>
          </p:cNvPr>
          <p:cNvSpPr txBox="1"/>
          <p:nvPr/>
        </p:nvSpPr>
        <p:spPr>
          <a:xfrm>
            <a:off x="2438400" y="499697"/>
            <a:ext cx="6699567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F00EC48-6DCF-464A-A134-AD491FDF4921}"/>
              </a:ext>
            </a:extLst>
          </p:cNvPr>
          <p:cNvSpPr txBox="1"/>
          <p:nvPr/>
        </p:nvSpPr>
        <p:spPr>
          <a:xfrm>
            <a:off x="7329714" y="5320135"/>
            <a:ext cx="21740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40EC4A8-23F6-4DB8-9875-6CA88F5A3624}"/>
              </a:ext>
            </a:extLst>
          </p:cNvPr>
          <p:cNvSpPr txBox="1"/>
          <p:nvPr/>
        </p:nvSpPr>
        <p:spPr>
          <a:xfrm>
            <a:off x="1973943" y="5320135"/>
            <a:ext cx="185783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বানিজ্য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019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onfetti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4" y="304800"/>
            <a:ext cx="10793684" cy="6273737"/>
          </a:xfrm>
          <a:prstGeom prst="rect">
            <a:avLst/>
          </a:prstGeom>
        </p:spPr>
      </p:pic>
      <p:pic>
        <p:nvPicPr>
          <p:cNvPr id="1026" name="Picture 2" descr="Image result for পরিবহন">
            <a:extLst>
              <a:ext uri="{FF2B5EF4-FFF2-40B4-BE49-F238E27FC236}">
                <a16:creationId xmlns="" xmlns:a16="http://schemas.microsoft.com/office/drawing/2014/main" id="{BCF249C9-EDB0-464E-BDA2-85765E3D6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905" y="2266742"/>
            <a:ext cx="4768410" cy="2680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="" xmlns:a16="http://schemas.microsoft.com/office/drawing/2014/main" id="{FD53FE36-F7E3-465E-B746-A31F9FE98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18" y="2107085"/>
            <a:ext cx="4768410" cy="2680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3147422-E4C5-4B13-B5E3-BB9F6C7947FA}"/>
              </a:ext>
            </a:extLst>
          </p:cNvPr>
          <p:cNvSpPr txBox="1"/>
          <p:nvPr/>
        </p:nvSpPr>
        <p:spPr>
          <a:xfrm>
            <a:off x="1808408" y="1149923"/>
            <a:ext cx="6834665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963215A-A1BF-4538-BB6F-94DCD2AA648F}"/>
              </a:ext>
            </a:extLst>
          </p:cNvPr>
          <p:cNvSpPr txBox="1"/>
          <p:nvPr/>
        </p:nvSpPr>
        <p:spPr>
          <a:xfrm>
            <a:off x="6807200" y="5150267"/>
            <a:ext cx="2174569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22DC397-FD41-46F1-BDDF-8DAE2B21676D}"/>
              </a:ext>
            </a:extLst>
          </p:cNvPr>
          <p:cNvSpPr/>
          <p:nvPr/>
        </p:nvSpPr>
        <p:spPr>
          <a:xfrm>
            <a:off x="3426055" y="5251966"/>
            <a:ext cx="2002288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97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horzBrick">
          <a:fgClr>
            <a:schemeClr val="accent4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62" y="58804"/>
            <a:ext cx="10648237" cy="6799196"/>
          </a:xfrm>
          <a:prstGeom prst="rect">
            <a:avLst/>
          </a:prstGeom>
        </p:spPr>
      </p:pic>
      <p:pic>
        <p:nvPicPr>
          <p:cNvPr id="2050" name="Picture 2" descr="Related image">
            <a:extLst>
              <a:ext uri="{FF2B5EF4-FFF2-40B4-BE49-F238E27FC236}">
                <a16:creationId xmlns="" xmlns:a16="http://schemas.microsoft.com/office/drawing/2014/main" id="{4838D0E0-AA05-46F5-A857-B0B7803D6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2" y="2073216"/>
            <a:ext cx="5566089" cy="3127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B4A5E353-2E12-4315-B6F5-4D708C4DE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7130" y="2073216"/>
            <a:ext cx="4456180" cy="3127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CAAD9DF-26AE-4A2F-9EAF-6043B3CC267E}"/>
              </a:ext>
            </a:extLst>
          </p:cNvPr>
          <p:cNvSpPr txBox="1"/>
          <p:nvPr/>
        </p:nvSpPr>
        <p:spPr>
          <a:xfrm>
            <a:off x="3860801" y="499697"/>
            <a:ext cx="428031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্বাস্থ্য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D2A85F4-C138-41FF-A884-78A87F92BEFD}"/>
              </a:ext>
            </a:extLst>
          </p:cNvPr>
          <p:cNvSpPr txBox="1"/>
          <p:nvPr/>
        </p:nvSpPr>
        <p:spPr>
          <a:xfrm>
            <a:off x="2795634" y="5339487"/>
            <a:ext cx="120378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্বাস্থ্য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120966B-934F-43D7-81C8-FC17D80C45A0}"/>
              </a:ext>
            </a:extLst>
          </p:cNvPr>
          <p:cNvSpPr txBox="1"/>
          <p:nvPr/>
        </p:nvSpPr>
        <p:spPr>
          <a:xfrm>
            <a:off x="8141111" y="5273387"/>
            <a:ext cx="138634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70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Dmnd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286349"/>
            <a:ext cx="11219541" cy="63902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183" y="725181"/>
            <a:ext cx="3788229" cy="22152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3E2BA9F-352F-4D6C-999E-C29B337414E6}"/>
              </a:ext>
            </a:extLst>
          </p:cNvPr>
          <p:cNvSpPr txBox="1"/>
          <p:nvPr/>
        </p:nvSpPr>
        <p:spPr>
          <a:xfrm>
            <a:off x="4960767" y="286349"/>
            <a:ext cx="451706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75DF1C5-92B5-43AD-A124-A9FA0615295A}"/>
              </a:ext>
            </a:extLst>
          </p:cNvPr>
          <p:cNvSpPr txBox="1"/>
          <p:nvPr/>
        </p:nvSpPr>
        <p:spPr>
          <a:xfrm>
            <a:off x="3773715" y="5106911"/>
            <a:ext cx="841828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ন্তর্ভুক্ত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িহ্নিত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78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horzBrick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68D5CC33-6DAC-4E58-8777-211F2752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28555">
            <a:off x="1854640" y="469879"/>
            <a:ext cx="2384480" cy="2212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97D82FD-A35C-4FD8-AB15-0D559596E51E}"/>
              </a:ext>
            </a:extLst>
          </p:cNvPr>
          <p:cNvSpPr/>
          <p:nvPr/>
        </p:nvSpPr>
        <p:spPr>
          <a:xfrm>
            <a:off x="4847771" y="338624"/>
            <a:ext cx="591113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E97FA9-A079-4B68-840B-1BA390270CED}"/>
              </a:ext>
            </a:extLst>
          </p:cNvPr>
          <p:cNvSpPr/>
          <p:nvPr/>
        </p:nvSpPr>
        <p:spPr>
          <a:xfrm>
            <a:off x="5543683" y="1358385"/>
            <a:ext cx="274397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পাদন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F917553-C987-4B74-ADAD-F17034E074D0}"/>
              </a:ext>
            </a:extLst>
          </p:cNvPr>
          <p:cNvSpPr/>
          <p:nvPr/>
        </p:nvSpPr>
        <p:spPr>
          <a:xfrm>
            <a:off x="5425821" y="2063808"/>
            <a:ext cx="4574522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পাদন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67445E2-2DA8-4D7E-97D6-7DF10D062183}"/>
              </a:ext>
            </a:extLst>
          </p:cNvPr>
          <p:cNvSpPr/>
          <p:nvPr/>
        </p:nvSpPr>
        <p:spPr>
          <a:xfrm>
            <a:off x="5663296" y="3628134"/>
            <a:ext cx="6078761" cy="40011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পাদ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B155CC4-6C46-45B3-9B23-6F73BBB9571E}"/>
              </a:ext>
            </a:extLst>
          </p:cNvPr>
          <p:cNvSpPr/>
          <p:nvPr/>
        </p:nvSpPr>
        <p:spPr>
          <a:xfrm>
            <a:off x="5543683" y="2745584"/>
            <a:ext cx="200328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FE1E1D1-8C7A-4F32-AB5F-A32C2DD0D6C1}"/>
              </a:ext>
            </a:extLst>
          </p:cNvPr>
          <p:cNvSpPr/>
          <p:nvPr/>
        </p:nvSpPr>
        <p:spPr>
          <a:xfrm>
            <a:off x="5822953" y="4582157"/>
            <a:ext cx="538207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6" y="2945639"/>
            <a:ext cx="2226014" cy="2475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99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horzBrick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" y="261257"/>
            <a:ext cx="11359593" cy="6371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3B277D-E757-420A-A5EB-07887DD0CC12}"/>
              </a:ext>
            </a:extLst>
          </p:cNvPr>
          <p:cNvSpPr txBox="1"/>
          <p:nvPr/>
        </p:nvSpPr>
        <p:spPr>
          <a:xfrm>
            <a:off x="1694832" y="1638300"/>
            <a:ext cx="10100190" cy="520142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1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6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6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1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1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66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6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66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08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C81292A-3260-4F71-8225-C840989AA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921"/>
            <a:ext cx="5816645" cy="4297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7D74978-CB22-44C6-8FAA-6EBD3711BEB2}"/>
              </a:ext>
            </a:extLst>
          </p:cNvPr>
          <p:cNvSpPr txBox="1"/>
          <p:nvPr/>
        </p:nvSpPr>
        <p:spPr>
          <a:xfrm>
            <a:off x="0" y="4628201"/>
            <a:ext cx="10479314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ষয়ঃ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ও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ষ</a:t>
            </a:r>
            <a:r>
              <a:rPr lang="as-IN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i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 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bn-BD" sz="2800" b="1" i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43" y="46564"/>
            <a:ext cx="3508601" cy="466239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7630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agBrick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8" y="1032054"/>
            <a:ext cx="9985828" cy="4924571"/>
          </a:xfrm>
          <a:prstGeom prst="rect">
            <a:avLst/>
          </a:prstGeom>
        </p:spPr>
      </p:pic>
      <p:pic>
        <p:nvPicPr>
          <p:cNvPr id="1026" name="Picture 2" descr="Image result for ধানের মাঠ">
            <a:extLst>
              <a:ext uri="{FF2B5EF4-FFF2-40B4-BE49-F238E27FC236}">
                <a16:creationId xmlns="" xmlns:a16="http://schemas.microsoft.com/office/drawing/2014/main" id="{4EA24EE0-9EF2-452C-B1D3-19EF40D5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1" y="1222166"/>
            <a:ext cx="3364837" cy="20027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Related image">
            <a:extLst>
              <a:ext uri="{FF2B5EF4-FFF2-40B4-BE49-F238E27FC236}">
                <a16:creationId xmlns="" xmlns:a16="http://schemas.microsoft.com/office/drawing/2014/main" id="{5BE4EC36-124D-4115-929C-AD9C3B689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2" y="3953879"/>
            <a:ext cx="3368780" cy="2002746"/>
          </a:xfrm>
          <a:prstGeom prst="snip2DiagRect">
            <a:avLst>
              <a:gd name="adj1" fmla="val 1915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Related image">
            <a:extLst>
              <a:ext uri="{FF2B5EF4-FFF2-40B4-BE49-F238E27FC236}">
                <a16:creationId xmlns="" xmlns:a16="http://schemas.microsoft.com/office/drawing/2014/main" id="{7C2BB6CD-5CE0-4BDB-A6EF-D3699A7B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797" y="1032054"/>
            <a:ext cx="3364837" cy="2002746"/>
          </a:xfrm>
          <a:prstGeom prst="snip2DiagRect">
            <a:avLst>
              <a:gd name="adj1" fmla="val 1853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Related image">
            <a:extLst>
              <a:ext uri="{FF2B5EF4-FFF2-40B4-BE49-F238E27FC236}">
                <a16:creationId xmlns="" xmlns:a16="http://schemas.microsoft.com/office/drawing/2014/main" id="{E8964607-2024-4E3A-B84C-DA949F4CF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500" y="3953879"/>
            <a:ext cx="3364837" cy="20027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B8D4B7-90E1-4761-A80F-F3B6B12E0363}"/>
              </a:ext>
            </a:extLst>
          </p:cNvPr>
          <p:cNvSpPr txBox="1"/>
          <p:nvPr/>
        </p:nvSpPr>
        <p:spPr>
          <a:xfrm>
            <a:off x="769258" y="3419812"/>
            <a:ext cx="214744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79811A0-97DE-4F06-B297-21DB141A1691}"/>
              </a:ext>
            </a:extLst>
          </p:cNvPr>
          <p:cNvSpPr txBox="1"/>
          <p:nvPr/>
        </p:nvSpPr>
        <p:spPr>
          <a:xfrm>
            <a:off x="6841185" y="3429000"/>
            <a:ext cx="2568285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োশাক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9DDE961-6264-45D7-801B-01881774A2D2}"/>
              </a:ext>
            </a:extLst>
          </p:cNvPr>
          <p:cNvSpPr txBox="1"/>
          <p:nvPr/>
        </p:nvSpPr>
        <p:spPr>
          <a:xfrm>
            <a:off x="457200" y="6081394"/>
            <a:ext cx="277156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r>
              <a:rPr lang="en-US" sz="2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C8A1BA1-D3AE-4610-A109-8469E518DB99}"/>
              </a:ext>
            </a:extLst>
          </p:cNvPr>
          <p:cNvSpPr txBox="1"/>
          <p:nvPr/>
        </p:nvSpPr>
        <p:spPr>
          <a:xfrm>
            <a:off x="7089893" y="6391488"/>
            <a:ext cx="269804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FD38FAE-6E0F-466A-BC10-C5EF70A81065}"/>
              </a:ext>
            </a:extLst>
          </p:cNvPr>
          <p:cNvSpPr txBox="1"/>
          <p:nvPr/>
        </p:nvSpPr>
        <p:spPr>
          <a:xfrm rot="5400000">
            <a:off x="3831498" y="3419812"/>
            <a:ext cx="289329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0AE619F-4549-46A7-AFDC-42F7377014DA}"/>
              </a:ext>
            </a:extLst>
          </p:cNvPr>
          <p:cNvSpPr txBox="1"/>
          <p:nvPr/>
        </p:nvSpPr>
        <p:spPr>
          <a:xfrm>
            <a:off x="2758161" y="285043"/>
            <a:ext cx="6639146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  </a:t>
            </a:r>
          </a:p>
        </p:txBody>
      </p:sp>
    </p:spTree>
    <p:extLst>
      <p:ext uri="{BB962C8B-B14F-4D97-AF65-F5344CB8AC3E}">
        <p14:creationId xmlns:p14="http://schemas.microsoft.com/office/powerpoint/2010/main" val="41493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Grid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30" y="900212"/>
            <a:ext cx="11444404" cy="595778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4529" y="1174028"/>
            <a:ext cx="11444404" cy="4873853"/>
            <a:chOff x="364529" y="1174028"/>
            <a:chExt cx="11444404" cy="4873853"/>
          </a:xfrm>
        </p:grpSpPr>
        <p:pic>
          <p:nvPicPr>
            <p:cNvPr id="2050" name="Picture 2" descr="Image result for ক্লাস রুম">
              <a:extLst>
                <a:ext uri="{FF2B5EF4-FFF2-40B4-BE49-F238E27FC236}">
                  <a16:creationId xmlns="" xmlns:a16="http://schemas.microsoft.com/office/drawing/2014/main" id="{5E8CF392-CCB8-458F-8A79-EB2EAFD79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29" y="1321475"/>
              <a:ext cx="3584529" cy="202673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52" name="Picture 4" descr="Image result for ডাক্তার রোগী">
              <a:extLst>
                <a:ext uri="{FF2B5EF4-FFF2-40B4-BE49-F238E27FC236}">
                  <a16:creationId xmlns="" xmlns:a16="http://schemas.microsoft.com/office/drawing/2014/main" id="{8B8A9B21-A8F0-4450-B491-513D6649B2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405" y="1174028"/>
              <a:ext cx="3584528" cy="2026736"/>
            </a:xfrm>
            <a:prstGeom prst="snip2DiagRect">
              <a:avLst>
                <a:gd name="adj1" fmla="val 16737"/>
                <a:gd name="adj2" fmla="val 0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54" name="Picture 6" descr="Image result for বিদেশি শ্রমিক">
              <a:extLst>
                <a:ext uri="{FF2B5EF4-FFF2-40B4-BE49-F238E27FC236}">
                  <a16:creationId xmlns="" xmlns:a16="http://schemas.microsoft.com/office/drawing/2014/main" id="{77EFAB07-6422-4C9E-9568-B655FE83F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29" y="4021146"/>
              <a:ext cx="3584529" cy="202673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56" name="Picture 8" descr="Image result for দোকান">
              <a:extLst>
                <a:ext uri="{FF2B5EF4-FFF2-40B4-BE49-F238E27FC236}">
                  <a16:creationId xmlns="" xmlns:a16="http://schemas.microsoft.com/office/drawing/2014/main" id="{F96B137B-D31A-4D0D-B91D-06E1AEA2C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3609" y="3976631"/>
              <a:ext cx="3584528" cy="2026735"/>
            </a:xfrm>
            <a:prstGeom prst="snip2DiagRect">
              <a:avLst>
                <a:gd name="adj1" fmla="val 18920"/>
                <a:gd name="adj2" fmla="val 0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B90302-858B-42B7-86D2-58477AC154E1}"/>
              </a:ext>
            </a:extLst>
          </p:cNvPr>
          <p:cNvSpPr txBox="1"/>
          <p:nvPr/>
        </p:nvSpPr>
        <p:spPr>
          <a:xfrm>
            <a:off x="979857" y="3501171"/>
            <a:ext cx="199151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407AB8D-8EDD-44B4-BAC0-6708DD5CC3F8}"/>
              </a:ext>
            </a:extLst>
          </p:cNvPr>
          <p:cNvSpPr txBox="1"/>
          <p:nvPr/>
        </p:nvSpPr>
        <p:spPr>
          <a:xfrm>
            <a:off x="9209044" y="3394982"/>
            <a:ext cx="190979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7252B34-9785-42AF-99D7-6F1651BB3D61}"/>
              </a:ext>
            </a:extLst>
          </p:cNvPr>
          <p:cNvSpPr txBox="1"/>
          <p:nvPr/>
        </p:nvSpPr>
        <p:spPr>
          <a:xfrm>
            <a:off x="167057" y="6248851"/>
            <a:ext cx="419177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্রেরিত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BD94BED-7268-40DC-BEB6-8787A05FD969}"/>
              </a:ext>
            </a:extLst>
          </p:cNvPr>
          <p:cNvSpPr txBox="1"/>
          <p:nvPr/>
        </p:nvSpPr>
        <p:spPr>
          <a:xfrm>
            <a:off x="8659752" y="6159664"/>
            <a:ext cx="300838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BB2EEF4-3150-4C5E-B632-951669ED0362}"/>
              </a:ext>
            </a:extLst>
          </p:cNvPr>
          <p:cNvSpPr txBox="1"/>
          <p:nvPr/>
        </p:nvSpPr>
        <p:spPr>
          <a:xfrm>
            <a:off x="2761145" y="315438"/>
            <a:ext cx="635103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ি?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DA70159-85B5-4A4D-ABDA-967DCA1007C1}"/>
              </a:ext>
            </a:extLst>
          </p:cNvPr>
          <p:cNvSpPr txBox="1"/>
          <p:nvPr/>
        </p:nvSpPr>
        <p:spPr>
          <a:xfrm rot="16200000">
            <a:off x="4862286" y="3232254"/>
            <a:ext cx="1909943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9371" y="1625600"/>
            <a:ext cx="23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482768"/>
            <a:ext cx="10159999" cy="60881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2" name="Group 11"/>
          <p:cNvGrpSpPr/>
          <p:nvPr/>
        </p:nvGrpSpPr>
        <p:grpSpPr>
          <a:xfrm>
            <a:off x="1427675" y="2598990"/>
            <a:ext cx="9336650" cy="2751397"/>
            <a:chOff x="1427675" y="2598990"/>
            <a:chExt cx="9336650" cy="2751397"/>
          </a:xfrm>
        </p:grpSpPr>
        <p:pic>
          <p:nvPicPr>
            <p:cNvPr id="3076" name="Picture 4" descr="Related image">
              <a:extLst>
                <a:ext uri="{FF2B5EF4-FFF2-40B4-BE49-F238E27FC236}">
                  <a16:creationId xmlns="" xmlns:a16="http://schemas.microsoft.com/office/drawing/2014/main" id="{7943DEAF-8E30-4EFB-A275-7A9D6A1511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704" y="2598990"/>
              <a:ext cx="4132621" cy="2751397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1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78" name="Picture 6" descr="Image result for অর্থনীতি">
              <a:extLst>
                <a:ext uri="{FF2B5EF4-FFF2-40B4-BE49-F238E27FC236}">
                  <a16:creationId xmlns="" xmlns:a16="http://schemas.microsoft.com/office/drawing/2014/main" id="{A4A613CD-6945-45C2-88B6-DC41B2926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675" y="2598990"/>
              <a:ext cx="4132621" cy="2751397"/>
            </a:xfrm>
            <a:prstGeom prst="snip2DiagRect">
              <a:avLst>
                <a:gd name="adj1" fmla="val 18225"/>
                <a:gd name="adj2" fmla="val 0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1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302AFC5-0E00-4276-A9C8-CAD27E2114F9}"/>
              </a:ext>
            </a:extLst>
          </p:cNvPr>
          <p:cNvSpPr txBox="1"/>
          <p:nvPr/>
        </p:nvSpPr>
        <p:spPr>
          <a:xfrm>
            <a:off x="2044116" y="5605823"/>
            <a:ext cx="289973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ংশগ্রহন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83E83FB-1B05-4621-B280-50B3DB381465}"/>
              </a:ext>
            </a:extLst>
          </p:cNvPr>
          <p:cNvSpPr txBox="1"/>
          <p:nvPr/>
        </p:nvSpPr>
        <p:spPr>
          <a:xfrm>
            <a:off x="8200572" y="5605823"/>
            <a:ext cx="133882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F8917AC-2DD4-4CB7-B43E-6C0022380B01}"/>
              </a:ext>
            </a:extLst>
          </p:cNvPr>
          <p:cNvSpPr txBox="1"/>
          <p:nvPr/>
        </p:nvSpPr>
        <p:spPr>
          <a:xfrm>
            <a:off x="2227007" y="1192692"/>
            <a:ext cx="8391832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623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38" y="460859"/>
            <a:ext cx="10372376" cy="57512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E119015-B55B-4783-973A-9F6AFB027633}"/>
              </a:ext>
            </a:extLst>
          </p:cNvPr>
          <p:cNvSpPr txBox="1"/>
          <p:nvPr/>
        </p:nvSpPr>
        <p:spPr>
          <a:xfrm>
            <a:off x="3759200" y="460859"/>
            <a:ext cx="775905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ED83566F-CC21-4FEA-80C7-FEAC6C093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4599" y="2002401"/>
            <a:ext cx="4677088" cy="3443134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13715" y="2931886"/>
            <a:ext cx="3918856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</a:rPr>
              <a:t>অর্থনীতি</a:t>
            </a:r>
            <a:r>
              <a:rPr lang="bn-BD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1" y="275771"/>
            <a:ext cx="9365116" cy="60089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DDE2375-054E-4BDD-BC3E-613CC53470D8}"/>
              </a:ext>
            </a:extLst>
          </p:cNvPr>
          <p:cNvSpPr txBox="1"/>
          <p:nvPr/>
        </p:nvSpPr>
        <p:spPr>
          <a:xfrm>
            <a:off x="4252686" y="462116"/>
            <a:ext cx="3509297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D8B2C6-8BE3-4717-B67D-A003CC1171D9}"/>
              </a:ext>
            </a:extLst>
          </p:cNvPr>
          <p:cNvSpPr txBox="1"/>
          <p:nvPr/>
        </p:nvSpPr>
        <p:spPr>
          <a:xfrm>
            <a:off x="1766130" y="4064059"/>
            <a:ext cx="550146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রীণ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দনের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অন্তভূক্ত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C128182-09A9-4CE3-8D45-C9B4A2454484}"/>
              </a:ext>
            </a:extLst>
          </p:cNvPr>
          <p:cNvSpPr/>
          <p:nvPr/>
        </p:nvSpPr>
        <p:spPr>
          <a:xfrm>
            <a:off x="1795159" y="2147268"/>
            <a:ext cx="537489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CEF0D48-DDF9-4C7C-A5F1-D99EDB02E2EA}"/>
              </a:ext>
            </a:extLst>
          </p:cNvPr>
          <p:cNvSpPr/>
          <p:nvPr/>
        </p:nvSpPr>
        <p:spPr>
          <a:xfrm>
            <a:off x="1795159" y="3060679"/>
            <a:ext cx="669305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রীণ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পাদন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26016" y="2147268"/>
            <a:ext cx="1669143" cy="359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96988" y="3060679"/>
            <a:ext cx="1669143" cy="359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96987" y="4104853"/>
            <a:ext cx="1669143" cy="359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5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Related image">
            <a:extLst>
              <a:ext uri="{FF2B5EF4-FFF2-40B4-BE49-F238E27FC236}">
                <a16:creationId xmlns="" xmlns:a16="http://schemas.microsoft.com/office/drawing/2014/main" id="{DE8D611B-8FCE-4A0F-94E5-C0B34CF60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7" y="2987870"/>
            <a:ext cx="3022601" cy="2015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74FB18A-AB61-4A95-8E46-E267EDF040A5}"/>
              </a:ext>
            </a:extLst>
          </p:cNvPr>
          <p:cNvSpPr txBox="1"/>
          <p:nvPr/>
        </p:nvSpPr>
        <p:spPr>
          <a:xfrm>
            <a:off x="4369514" y="556714"/>
            <a:ext cx="318818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223BDBA-740C-4E5A-A120-7901503CB521}"/>
              </a:ext>
            </a:extLst>
          </p:cNvPr>
          <p:cNvSpPr txBox="1"/>
          <p:nvPr/>
        </p:nvSpPr>
        <p:spPr>
          <a:xfrm>
            <a:off x="856343" y="1667592"/>
            <a:ext cx="1030514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দাহ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128" name="Picture 8" descr="Related image">
            <a:extLst>
              <a:ext uri="{FF2B5EF4-FFF2-40B4-BE49-F238E27FC236}">
                <a16:creationId xmlns="" xmlns:a16="http://schemas.microsoft.com/office/drawing/2014/main" id="{6E357A71-5269-4E11-9960-34BF6941B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1448">
            <a:off x="4527515" y="2962668"/>
            <a:ext cx="3022601" cy="2015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HeroicExtreme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30" name="Picture 10" descr="Related image">
            <a:extLst>
              <a:ext uri="{FF2B5EF4-FFF2-40B4-BE49-F238E27FC236}">
                <a16:creationId xmlns="" xmlns:a16="http://schemas.microsoft.com/office/drawing/2014/main" id="{AE6B03C0-75F8-480D-BA62-19FC89817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653">
            <a:off x="8416166" y="2888767"/>
            <a:ext cx="3022600" cy="2015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F36FB7-6DCA-48E2-A257-0AE932A1FA12}"/>
              </a:ext>
            </a:extLst>
          </p:cNvPr>
          <p:cNvSpPr txBox="1"/>
          <p:nvPr/>
        </p:nvSpPr>
        <p:spPr>
          <a:xfrm>
            <a:off x="691837" y="5350356"/>
            <a:ext cx="26416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রেশম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B55C684-9023-43BD-9D7B-1F1C90451D7E}"/>
              </a:ext>
            </a:extLst>
          </p:cNvPr>
          <p:cNvSpPr txBox="1"/>
          <p:nvPr/>
        </p:nvSpPr>
        <p:spPr>
          <a:xfrm>
            <a:off x="4938720" y="5350356"/>
            <a:ext cx="220018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02D437A-1AD5-4E17-A85D-69635099FA65}"/>
              </a:ext>
            </a:extLst>
          </p:cNvPr>
          <p:cNvSpPr txBox="1"/>
          <p:nvPr/>
        </p:nvSpPr>
        <p:spPr>
          <a:xfrm rot="21269920">
            <a:off x="9708001" y="5243405"/>
            <a:ext cx="1153283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39726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3910</TotalTime>
  <Words>924</Words>
  <Application>Microsoft Office PowerPoint</Application>
  <PresentationFormat>Custom</PresentationFormat>
  <Paragraphs>95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 Mondal</dc:creator>
  <cp:lastModifiedBy>TSS</cp:lastModifiedBy>
  <cp:revision>213</cp:revision>
  <dcterms:created xsi:type="dcterms:W3CDTF">2019-12-07T14:20:19Z</dcterms:created>
  <dcterms:modified xsi:type="dcterms:W3CDTF">2019-12-27T18:34:16Z</dcterms:modified>
</cp:coreProperties>
</file>